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2011/9/25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2011/9/25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2011/9/25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2011/9/25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2011/9/25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2011/9/25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2011/9/25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2011/9/25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2011/9/25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2011/9/25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2011/9/25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202A5-F865-48DA-95F7-864D51CF6DAC}" type="datetimeFigureOut">
              <a:rPr kumimoji="1" lang="ja-JP" altLang="en-US" smtClean="0"/>
              <a:t>2011/9/25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331DC-5EAD-43D0-9380-2E4E9A1FC1C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教育実習の注意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授業力向上のための技術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授業案作成に必要なこと３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用語の説明の流れを作る。</a:t>
            </a:r>
          </a:p>
          <a:p>
            <a:r>
              <a:rPr lang="ja-JP" altLang="en-US" dirty="0" smtClean="0"/>
              <a:t>用語の説明に必要な資料を配置する。（その方法も決める。（プリント配布・実物を見せる・ＯＨＣで見せる・ビデオで見せる等）</a:t>
            </a:r>
          </a:p>
          <a:p>
            <a:r>
              <a:rPr kumimoji="1" lang="ja-JP" altLang="en-US" dirty="0" smtClean="0"/>
              <a:t>用語（特に中心となる用語）の説明方法を決める。（最初に発問をする </a:t>
            </a:r>
            <a:r>
              <a:rPr kumimoji="1" lang="en-US" altLang="ja-JP" dirty="0" smtClean="0"/>
              <a:t>or</a:t>
            </a:r>
            <a:r>
              <a:rPr kumimoji="1" lang="ja-JP" altLang="en-US" dirty="0" smtClean="0"/>
              <a:t> 最初に説明をする。）文章化しておく。</a:t>
            </a:r>
          </a:p>
          <a:p>
            <a:r>
              <a:rPr lang="ja-JP" altLang="en-US" dirty="0" smtClean="0"/>
              <a:t>発問</a:t>
            </a:r>
            <a:r>
              <a:rPr lang="ja-JP" altLang="en-US" dirty="0"/>
              <a:t>に</a:t>
            </a:r>
            <a:r>
              <a:rPr lang="ja-JP" altLang="en-US" dirty="0" smtClean="0"/>
              <a:t>した場合</a:t>
            </a:r>
            <a:r>
              <a:rPr lang="ja-JP" altLang="en-US" dirty="0"/>
              <a:t>には</a:t>
            </a:r>
            <a:r>
              <a:rPr lang="ja-JP" altLang="en-US" dirty="0" smtClean="0"/>
              <a:t>、生徒の反応を予想する。</a:t>
            </a:r>
          </a:p>
          <a:p>
            <a:r>
              <a:rPr kumimoji="1" lang="ja-JP" altLang="en-US" dirty="0" smtClean="0"/>
              <a:t>説明の場合には、生徒の理解を確認するための質問を決めておく。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授業案作成に必要なこと４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実際に使いやすい授業案は、自分なりに工夫した形式がよい</a:t>
            </a:r>
          </a:p>
          <a:p>
            <a:r>
              <a:rPr lang="ja-JP" altLang="en-US" dirty="0" smtClean="0"/>
              <a:t>実習校に提出を義務つけられる授業案を別に作成</a:t>
            </a:r>
            <a:r>
              <a:rPr lang="ja-JP" altLang="en-US" dirty="0"/>
              <a:t>するか</a:t>
            </a:r>
            <a:r>
              <a:rPr lang="ja-JP" altLang="en-US" dirty="0" smtClean="0"/>
              <a:t>、</a:t>
            </a:r>
            <a:r>
              <a:rPr lang="ja-JP" altLang="en-US" dirty="0"/>
              <a:t>それ</a:t>
            </a:r>
            <a:r>
              <a:rPr lang="ja-JP" altLang="en-US" dirty="0" smtClean="0"/>
              <a:t>を</a:t>
            </a:r>
            <a:r>
              <a:rPr lang="ja-JP" altLang="en-US" dirty="0"/>
              <a:t>補充</a:t>
            </a:r>
            <a:r>
              <a:rPr lang="ja-JP" altLang="en-US" dirty="0" smtClean="0"/>
              <a:t>した形で自分用に</a:t>
            </a:r>
            <a:r>
              <a:rPr lang="ja-JP" altLang="en-US" dirty="0"/>
              <a:t>して</a:t>
            </a:r>
            <a:r>
              <a:rPr lang="ja-JP" altLang="en-US" dirty="0" smtClean="0"/>
              <a:t>も</a:t>
            </a:r>
            <a:r>
              <a:rPr lang="ja-JP" altLang="en-US" dirty="0"/>
              <a:t>よい</a:t>
            </a:r>
            <a:r>
              <a:rPr lang="ja-JP" altLang="en-US" dirty="0" smtClean="0"/>
              <a:t>。（提出を義務つけられるものの形式は、実際に使うには欠点が多い。）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うまくいかない理由１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生徒の理解を無視しての説明や発問（生徒が知識のないことは、わかりやすい説明をする。ある程度知っていて、考えればわかることは、「引き出すような発問」をする。予め考えておく。アドリブではまず出てこない。</a:t>
            </a:r>
          </a:p>
          <a:p>
            <a:r>
              <a:rPr lang="ja-JP" altLang="en-US" dirty="0" smtClean="0"/>
              <a:t>説明</a:t>
            </a:r>
            <a:r>
              <a:rPr lang="ja-JP" altLang="en-US" dirty="0"/>
              <a:t>するため</a:t>
            </a:r>
            <a:r>
              <a:rPr lang="ja-JP" altLang="en-US" dirty="0" smtClean="0"/>
              <a:t>に教材を見続ける</a:t>
            </a:r>
            <a:r>
              <a:rPr lang="ja-JP" altLang="en-US" dirty="0"/>
              <a:t>ために</a:t>
            </a:r>
            <a:r>
              <a:rPr lang="ja-JP" altLang="en-US" dirty="0" smtClean="0"/>
              <a:t>、生徒</a:t>
            </a:r>
            <a:r>
              <a:rPr lang="ja-JP" altLang="en-US" dirty="0"/>
              <a:t>と</a:t>
            </a:r>
            <a:r>
              <a:rPr lang="ja-JP" altLang="en-US" dirty="0" smtClean="0"/>
              <a:t>のつながりが</a:t>
            </a:r>
            <a:r>
              <a:rPr lang="ja-JP" altLang="en-US" dirty="0"/>
              <a:t>切れてしまう</a:t>
            </a:r>
            <a:r>
              <a:rPr lang="ja-JP" altLang="en-US" dirty="0" smtClean="0"/>
              <a:t>。（教材を見なくても説明できるように頭にいれる。）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うまくいかない理由２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生徒の発言を効果的に使用することができない。（生徒の発言は、必ず教師が「反復」し、生徒全体で共有するようにする。ごく短い言葉で要点化し板書。）</a:t>
            </a:r>
          </a:p>
          <a:p>
            <a:r>
              <a:rPr lang="ja-JP" altLang="en-US" dirty="0" smtClean="0"/>
              <a:t>生徒の発言を</a:t>
            </a:r>
            <a:r>
              <a:rPr lang="ja-JP" altLang="en-US" dirty="0"/>
              <a:t>次</a:t>
            </a:r>
            <a:r>
              <a:rPr lang="ja-JP" altLang="en-US" dirty="0" smtClean="0"/>
              <a:t>の展開に利用</a:t>
            </a:r>
            <a:r>
              <a:rPr lang="ja-JP" altLang="en-US" dirty="0"/>
              <a:t>すること</a:t>
            </a:r>
            <a:r>
              <a:rPr lang="ja-JP" altLang="en-US" dirty="0" smtClean="0"/>
              <a:t>が</a:t>
            </a:r>
            <a:r>
              <a:rPr lang="ja-JP" altLang="en-US" dirty="0"/>
              <a:t>難しい</a:t>
            </a:r>
            <a:r>
              <a:rPr lang="ja-JP" altLang="en-US" dirty="0" smtClean="0"/>
              <a:t>。（異なる見解を対比させる。次の発問を紡ぎだす。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不安をもっている場合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体力、精神的問題、対人的問題等</a:t>
            </a:r>
          </a:p>
          <a:p>
            <a:r>
              <a:rPr lang="ja-JP" altLang="en-US" dirty="0" smtClean="0"/>
              <a:t>できるだけ事前に相談（担当、担任）</a:t>
            </a:r>
          </a:p>
          <a:p>
            <a:r>
              <a:rPr kumimoji="1" lang="ja-JP" altLang="en-US" dirty="0" smtClean="0"/>
              <a:t>実習中に問題</a:t>
            </a:r>
            <a:r>
              <a:rPr lang="ja-JP" altLang="en-US" dirty="0" smtClean="0"/>
              <a:t>を感じたときに、実習校の指導教員はもちろん、大学の担当・担任にもできるだけ相談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模擬授業をしない学生の課題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授業案</a:t>
            </a:r>
            <a:r>
              <a:rPr lang="ja-JP" altLang="en-US" dirty="0" smtClean="0"/>
              <a:t>を提出</a:t>
            </a:r>
          </a:p>
          <a:p>
            <a:r>
              <a:rPr kumimoji="1" lang="ja-JP" altLang="en-US" dirty="0" smtClean="0"/>
              <a:t>模擬授業をする人を援助　グループ化（授業案作成の協力と事前模擬授業等）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実習生の基本的立場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教師として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・授業を生徒に教える（非常に大きな責任）</a:t>
            </a:r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・生徒指導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・教師としての法的義務（守秘義務・信用失墜行為の禁止）</a:t>
            </a:r>
            <a:endParaRPr kumimoji="1" lang="ja-JP" altLang="en-US" dirty="0" smtClean="0"/>
          </a:p>
          <a:p>
            <a:r>
              <a:rPr lang="ja-JP" altLang="en-US" dirty="0" smtClean="0"/>
              <a:t>学生</a:t>
            </a:r>
            <a:r>
              <a:rPr lang="ja-JP" altLang="en-US" dirty="0"/>
              <a:t>と</a:t>
            </a:r>
            <a:r>
              <a:rPr lang="ja-JP" altLang="en-US" dirty="0" smtClean="0"/>
              <a:t>して</a:t>
            </a:r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・指導を受ける立場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・学校の方針を守る（発言権はない）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実習中のトラブル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異性関係</a:t>
            </a:r>
          </a:p>
          <a:p>
            <a:r>
              <a:rPr lang="ja-JP" altLang="en-US" dirty="0" smtClean="0"/>
              <a:t>実習の放棄（授業がうまくできない・生徒との関係をつくれない・大変なスケジュールに耐えられない等）→実習校及び大学に大きな迷惑</a:t>
            </a:r>
          </a:p>
          <a:p>
            <a:r>
              <a:rPr kumimoji="1" lang="ja-JP" altLang="en-US" dirty="0" smtClean="0"/>
              <a:t>学校の方針を批判</a:t>
            </a:r>
          </a:p>
          <a:p>
            <a:r>
              <a:rPr lang="ja-JP" altLang="en-US" dirty="0" smtClean="0"/>
              <a:t>指導教員</a:t>
            </a:r>
            <a:r>
              <a:rPr lang="ja-JP" altLang="en-US" dirty="0"/>
              <a:t>と</a:t>
            </a:r>
            <a:r>
              <a:rPr lang="ja-JP" altLang="en-US" dirty="0" smtClean="0"/>
              <a:t>のトラブル</a:t>
            </a:r>
          </a:p>
          <a:p>
            <a:r>
              <a:rPr kumimoji="1" lang="ja-JP" altLang="en-US" dirty="0" smtClean="0"/>
              <a:t>期間中の就職活動（企業就職活動は厳禁）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今でもできる準備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可能性のある社会の分野の読書</a:t>
            </a:r>
          </a:p>
          <a:p>
            <a:r>
              <a:rPr lang="ja-JP" altLang="en-US" dirty="0" smtClean="0"/>
              <a:t>板書の練習（読みやすい字であること、速ければ速いほどよい。生徒に完全に背を向けない。発音しながら書く。）</a:t>
            </a:r>
          </a:p>
          <a:p>
            <a:r>
              <a:rPr kumimoji="1" lang="ja-JP" altLang="en-US" dirty="0" smtClean="0"/>
              <a:t>話し方の練習（生徒の目を見ながら話す。慣れないと教材を見ながら話すので、大変難しい。声を大きくしたり、小さくしたり変化させて話す。必ずしも大きな声がいいわけではない。）</a:t>
            </a:r>
          </a:p>
          <a:p>
            <a:r>
              <a:rPr lang="ja-JP" altLang="en-US" dirty="0" smtClean="0"/>
              <a:t>記録のつけ方の</a:t>
            </a:r>
            <a:r>
              <a:rPr lang="ja-JP" altLang="en-US" dirty="0"/>
              <a:t>練習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授業に関して１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１を教えるためには、１０～２０の知識が必要</a:t>
            </a:r>
          </a:p>
          <a:p>
            <a:r>
              <a:rPr lang="ja-JP" altLang="en-US" dirty="0" smtClean="0"/>
              <a:t>料理の</a:t>
            </a:r>
            <a:r>
              <a:rPr lang="ja-JP" altLang="en-US" dirty="0"/>
              <a:t>レシピ</a:t>
            </a:r>
            <a:r>
              <a:rPr lang="ja-JP" altLang="en-US" dirty="0" smtClean="0"/>
              <a:t>・材料</a:t>
            </a:r>
            <a:r>
              <a:rPr lang="ja-JP" altLang="en-US" dirty="0"/>
              <a:t>収拾</a:t>
            </a:r>
            <a:r>
              <a:rPr lang="ja-JP" altLang="en-US" dirty="0" smtClean="0"/>
              <a:t>・調理・盛りつけて出す　授業案作成と授業はどれに対応するか</a:t>
            </a:r>
          </a:p>
          <a:p>
            <a:r>
              <a:rPr kumimoji="1" lang="ja-JP" altLang="en-US" dirty="0" smtClean="0"/>
              <a:t>板書の内容を決める。自分で板書するより予め貼り紙の形で準備してもよい。</a:t>
            </a:r>
          </a:p>
          <a:p>
            <a:r>
              <a:rPr lang="ja-JP" altLang="en-US" dirty="0" smtClean="0"/>
              <a:t>授業で使用できる機材があれば、その利用計画を立てる。ＯＨＣ・パワーポイント・電子黒板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授業に関して２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授業案作成は調理に相当（材料集め</a:t>
            </a:r>
            <a:r>
              <a:rPr kumimoji="1" lang="en-US" altLang="ja-JP" dirty="0" smtClean="0"/>
              <a:t>or</a:t>
            </a:r>
            <a:r>
              <a:rPr kumimoji="1" lang="ja-JP" altLang="en-US" dirty="0" smtClean="0"/>
              <a:t>レシピ作成という誤解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授業案作成に必要なこと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教科書のページの熟読</a:t>
            </a:r>
          </a:p>
          <a:p>
            <a:r>
              <a:rPr lang="ja-JP" altLang="en-US" dirty="0" smtClean="0"/>
              <a:t>そのページに</a:t>
            </a:r>
            <a:r>
              <a:rPr lang="ja-JP" altLang="en-US" dirty="0"/>
              <a:t>書かれて</a:t>
            </a:r>
            <a:r>
              <a:rPr lang="ja-JP" altLang="en-US" dirty="0" smtClean="0"/>
              <a:t>いるすべての用語に印をつける</a:t>
            </a:r>
          </a:p>
          <a:p>
            <a:r>
              <a:rPr kumimoji="1" lang="ja-JP" altLang="en-US" dirty="0" smtClean="0"/>
              <a:t>その用語を</a:t>
            </a:r>
            <a:r>
              <a:rPr kumimoji="1" lang="ja-JP" altLang="en-US" dirty="0"/>
              <a:t>すべて</a:t>
            </a:r>
            <a:r>
              <a:rPr kumimoji="1" lang="ja-JP" altLang="en-US" dirty="0" smtClean="0"/>
              <a:t>、生徒</a:t>
            </a:r>
            <a:r>
              <a:rPr kumimoji="1" lang="ja-JP" altLang="en-US" dirty="0"/>
              <a:t>に</a:t>
            </a:r>
            <a:r>
              <a:rPr kumimoji="1" lang="ja-JP" altLang="en-US" dirty="0" smtClean="0"/>
              <a:t>「**ってなんですか」と質問されたことを想定して、丁寧な説明をしてみる。分かりきったことと思い込んでいるが、実際には説明できないことが非常に多い。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「武士と大名はどうちがうのか」という質問にまったく答えられなかった実習生がいた。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授業案作成に必要なこと</a:t>
            </a:r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それらの用語の中で、その授業で中心的な用語を決める。（その用語の説明は文章化しておく。）</a:t>
            </a:r>
          </a:p>
          <a:p>
            <a:r>
              <a:rPr lang="ja-JP" altLang="en-US" dirty="0"/>
              <a:t>その</a:t>
            </a:r>
            <a:r>
              <a:rPr lang="ja-JP" altLang="en-US" dirty="0" smtClean="0"/>
              <a:t>用語を説明</a:t>
            </a:r>
            <a:r>
              <a:rPr lang="ja-JP" altLang="en-US" dirty="0"/>
              <a:t>するため</a:t>
            </a:r>
            <a:r>
              <a:rPr lang="ja-JP" altLang="en-US" dirty="0" smtClean="0"/>
              <a:t>の基礎資料を確認し、揃える。（教科書および資料集を中心に）教科書に掲載されているものは、ごく一部のみなので、より全体を理解できる程度の資料を探す。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803</Words>
  <Application>Microsoft Office PowerPoint</Application>
  <PresentationFormat>画面に合わせる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教育実習の注意</vt:lpstr>
      <vt:lpstr>模擬授業をしない学生の課題</vt:lpstr>
      <vt:lpstr>実習生の基本的立場</vt:lpstr>
      <vt:lpstr>実習中のトラブル</vt:lpstr>
      <vt:lpstr>今でもできる準備</vt:lpstr>
      <vt:lpstr>授業に関して１</vt:lpstr>
      <vt:lpstr>授業に関して２</vt:lpstr>
      <vt:lpstr>授業案作成に必要なこと</vt:lpstr>
      <vt:lpstr>授業案作成に必要なこと２</vt:lpstr>
      <vt:lpstr>授業案作成に必要なこと３</vt:lpstr>
      <vt:lpstr>授業案作成に必要なこと４</vt:lpstr>
      <vt:lpstr>うまくいかない理由１</vt:lpstr>
      <vt:lpstr>うまくいかない理由２</vt:lpstr>
      <vt:lpstr>不安をもっている場合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教育実習の注意</dc:title>
  <dc:creator>wakei</dc:creator>
  <cp:lastModifiedBy>wakei</cp:lastModifiedBy>
  <cp:revision>10</cp:revision>
  <dcterms:created xsi:type="dcterms:W3CDTF">2011-09-25T11:47:07Z</dcterms:created>
  <dcterms:modified xsi:type="dcterms:W3CDTF">2011-09-25T13:23:05Z</dcterms:modified>
</cp:coreProperties>
</file>