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59" r:id="rId6"/>
    <p:sldId id="260" r:id="rId7"/>
    <p:sldId id="261" r:id="rId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6" y="-9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12A7488-177D-4A33-88D7-9566B4E6CE6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FF84526-5833-488B-A73A-06ADF35EB671}"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972908-AA36-4F2D-AC5D-66D2D6EEE481}"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68D2DDC-D627-4D2A-A2CD-8B86CC111D7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D4144D5-EFF1-4060-A61A-86CE0CA45867}"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F1BADFB-C0DB-47B7-B3AE-156457251789}"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354A12-0837-4782-9F58-6D0773E8E097}"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D4C49F-51B6-4A2A-B60E-1515420141F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AD5D48F-F221-463F-AF00-A080507F29A7}"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F7CEEF9-0F10-491A-90C3-07C729952CC1}"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9B2C4C7-BDD6-4EF8-A8A7-D7F742BB2EC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4D4D18A-E935-4267-B70F-746EC3CC92F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生活指導の理論</a:t>
            </a:r>
          </a:p>
        </p:txBody>
      </p:sp>
      <p:sp>
        <p:nvSpPr>
          <p:cNvPr id="2051" name="Rectangle 3"/>
          <p:cNvSpPr>
            <a:spLocks noGrp="1" noChangeArrowheads="1"/>
          </p:cNvSpPr>
          <p:nvPr>
            <p:ph type="subTitle" idx="1"/>
          </p:nvPr>
        </p:nvSpPr>
        <p:spPr/>
        <p:txBody>
          <a:bodyPr/>
          <a:lstStyle/>
          <a:p>
            <a:pPr eaLnBrk="1" hangingPunct="1"/>
            <a:r>
              <a:rPr lang="ja-JP" altLang="en-US" smtClean="0"/>
              <a:t>リーダーの育成と集団活動</a:t>
            </a:r>
          </a:p>
          <a:p>
            <a:pPr eaLnBrk="1" hangingPunct="1"/>
            <a:endParaRPr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これまでの復習</a:t>
            </a:r>
          </a:p>
        </p:txBody>
      </p:sp>
      <p:sp>
        <p:nvSpPr>
          <p:cNvPr id="3075" name="コンテンツ プレースホルダ 2"/>
          <p:cNvSpPr>
            <a:spLocks noGrp="1"/>
          </p:cNvSpPr>
          <p:nvPr>
            <p:ph idx="1"/>
          </p:nvPr>
        </p:nvSpPr>
        <p:spPr/>
        <p:txBody>
          <a:bodyPr/>
          <a:lstStyle/>
          <a:p>
            <a:r>
              <a:rPr lang="ja-JP" altLang="en-US" smtClean="0"/>
              <a:t>システムそのもののストレス要因</a:t>
            </a:r>
          </a:p>
          <a:p>
            <a:r>
              <a:rPr lang="ja-JP" altLang="en-US" smtClean="0"/>
              <a:t>同心円構造の社会的特質→いじめの温床</a:t>
            </a:r>
          </a:p>
          <a:p>
            <a:r>
              <a:rPr lang="ja-JP" altLang="en-US" smtClean="0"/>
              <a:t>ゲゼルシュフトのゲマインシャフト的運用→日本独自の学級運営　（以降紹介する日本の教師たちの生み出した実践手法は、すべて日本的学級を前提）</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生活指導の現実的課題</a:t>
            </a:r>
          </a:p>
        </p:txBody>
      </p:sp>
      <p:sp>
        <p:nvSpPr>
          <p:cNvPr id="4099" name="Rectangle 3"/>
          <p:cNvSpPr>
            <a:spLocks noGrp="1" noChangeArrowheads="1"/>
          </p:cNvSpPr>
          <p:nvPr>
            <p:ph type="body" idx="1"/>
          </p:nvPr>
        </p:nvSpPr>
        <p:spPr/>
        <p:txBody>
          <a:bodyPr/>
          <a:lstStyle/>
          <a:p>
            <a:pPr eaLnBrk="1" hangingPunct="1"/>
            <a:r>
              <a:rPr lang="ja-JP" altLang="en-US" smtClean="0"/>
              <a:t>基本的生活習慣</a:t>
            </a:r>
          </a:p>
          <a:p>
            <a:pPr eaLnBrk="1" hangingPunct="1"/>
            <a:r>
              <a:rPr lang="ja-JP" altLang="en-US" smtClean="0"/>
              <a:t>集団生活の習慣（集団で守る規律・協調性）</a:t>
            </a:r>
          </a:p>
          <a:p>
            <a:pPr eaLnBrk="1" hangingPunct="1"/>
            <a:r>
              <a:rPr lang="ja-JP" altLang="en-US" smtClean="0"/>
              <a:t>上記の点が侵害される状況の解決</a:t>
            </a:r>
          </a:p>
          <a:p>
            <a:pPr eaLnBrk="1" hangingPunct="1">
              <a:buFontTx/>
              <a:buNone/>
            </a:pPr>
            <a:r>
              <a:rPr lang="ja-JP" altLang="en-US" smtClean="0"/>
              <a:t>　　いじめ、学級崩壊的状況・不登校</a:t>
            </a:r>
          </a:p>
          <a:p>
            <a:pPr eaLnBrk="1" hangingPunct="1"/>
            <a:r>
              <a:rPr lang="ja-JP" altLang="en-US" smtClean="0"/>
              <a:t>日常的・問題発生時の解決能力・解決姿勢</a:t>
            </a:r>
          </a:p>
          <a:p>
            <a:pPr eaLnBrk="1" hangingPunct="1">
              <a:buFontTx/>
              <a:buNone/>
            </a:pPr>
            <a:r>
              <a:rPr lang="ja-JP" altLang="en-US" smtClean="0"/>
              <a:t>　　　情緒的感動性、知性、実践能力の現状は</a:t>
            </a:r>
          </a:p>
          <a:p>
            <a:pPr eaLnBrk="1" hangingPunct="1"/>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生活指導の課題（１）</a:t>
            </a:r>
          </a:p>
        </p:txBody>
      </p:sp>
      <p:sp>
        <p:nvSpPr>
          <p:cNvPr id="5123" name="Rectangle 3"/>
          <p:cNvSpPr>
            <a:spLocks noGrp="1" noChangeArrowheads="1"/>
          </p:cNvSpPr>
          <p:nvPr>
            <p:ph type="body" idx="1"/>
          </p:nvPr>
        </p:nvSpPr>
        <p:spPr/>
        <p:txBody>
          <a:bodyPr/>
          <a:lstStyle/>
          <a:p>
            <a:pPr eaLnBrk="1" hangingPunct="1"/>
            <a:r>
              <a:rPr lang="ja-JP" altLang="en-US" sz="2800" smtClean="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smtClean="0"/>
              <a:t>問題解決能力は、情緒的感動性、知性、実践能力の三つが不可欠である。</a:t>
            </a:r>
          </a:p>
          <a:p>
            <a:pPr eaLnBrk="1" hangingPunct="1"/>
            <a:r>
              <a:rPr lang="ja-JP" altLang="en-US" sz="2800" smtClean="0"/>
              <a:t>生活指導の方法には主なものとして「受容主義」、「問題解決主義」「集団主義」がある。</a:t>
            </a:r>
          </a:p>
          <a:p>
            <a:pPr eaLnBrk="1" hangingPunct="1">
              <a:buFontTx/>
              <a:buNone/>
            </a:pPr>
            <a:r>
              <a:rPr lang="ja-JP" altLang="en-US" sz="2800" smtClean="0"/>
              <a:t>　（以上第一法規</a:t>
            </a:r>
            <a:r>
              <a:rPr lang="en-US" altLang="ja-JP" sz="2800" smtClean="0"/>
              <a:t>『</a:t>
            </a:r>
            <a:r>
              <a:rPr lang="ja-JP" altLang="en-US" sz="2800" smtClean="0"/>
              <a:t>教育学事典</a:t>
            </a:r>
            <a:r>
              <a:rPr lang="en-US" altLang="ja-JP" sz="2800" smtClean="0"/>
              <a:t>』</a:t>
            </a:r>
            <a:r>
              <a:rPr lang="ja-JP" altLang="en-US" sz="2800" smtClean="0"/>
              <a:t>の木原孝博執筆より）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集団主義の生活指導論</a:t>
            </a:r>
          </a:p>
        </p:txBody>
      </p:sp>
      <p:sp>
        <p:nvSpPr>
          <p:cNvPr id="6147" name="Rectangle 3"/>
          <p:cNvSpPr>
            <a:spLocks noGrp="1" noChangeArrowheads="1"/>
          </p:cNvSpPr>
          <p:nvPr>
            <p:ph type="body" idx="1"/>
          </p:nvPr>
        </p:nvSpPr>
        <p:spPr/>
        <p:txBody>
          <a:bodyPr/>
          <a:lstStyle/>
          <a:p>
            <a:pPr eaLnBrk="1" hangingPunct="1"/>
            <a:r>
              <a:rPr lang="ja-JP" altLang="en-US" smtClean="0"/>
              <a:t>集団として機能することをめざす。（社会的人間としての人間関係構築）</a:t>
            </a:r>
          </a:p>
          <a:p>
            <a:pPr eaLnBrk="1" hangingPunct="1"/>
            <a:r>
              <a:rPr lang="ja-JP" altLang="en-US" smtClean="0"/>
              <a:t>集団にはリーダーが必要。</a:t>
            </a:r>
          </a:p>
          <a:p>
            <a:pPr eaLnBrk="1" hangingPunct="1"/>
            <a:r>
              <a:rPr lang="ja-JP" altLang="en-US" smtClean="0"/>
              <a:t>リーダーは自然に成長するわけではない。</a:t>
            </a:r>
          </a:p>
          <a:p>
            <a:pPr eaLnBrk="1" hangingPunct="1">
              <a:buFontTx/>
              <a:buNone/>
            </a:pPr>
            <a:r>
              <a:rPr lang="ja-JP" altLang="en-US" smtClean="0"/>
              <a:t>　　　　　　　　　　↓</a:t>
            </a:r>
          </a:p>
          <a:p>
            <a:pPr eaLnBrk="1" hangingPunct="1">
              <a:buFontTx/>
              <a:buNone/>
            </a:pPr>
            <a:r>
              <a:rPr lang="ja-JP" altLang="en-US" smtClean="0"/>
              <a:t>　　　　リーダーを見いだし育てる教師の実践</a:t>
            </a:r>
          </a:p>
          <a:p>
            <a:pPr eaLnBrk="1" hangingPunct="1"/>
            <a:r>
              <a:rPr lang="ja-JP" altLang="en-US" smtClean="0"/>
              <a:t>リーダー（核）を中心に班活動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smtClean="0"/>
              <a:t>集団として機能することは必要か</a:t>
            </a:r>
          </a:p>
          <a:p>
            <a:pPr eaLnBrk="1" hangingPunct="1"/>
            <a:r>
              <a:rPr lang="ja-JP" altLang="en-US" smtClean="0"/>
              <a:t>集団としての機能にリーダーは必要か</a:t>
            </a:r>
          </a:p>
          <a:p>
            <a:pPr eaLnBrk="1" hangingPunct="1"/>
            <a:r>
              <a:rPr lang="ja-JP" altLang="en-US" smtClean="0"/>
              <a:t>リーダーは自然に生まれるのか、育てるのか</a:t>
            </a:r>
          </a:p>
          <a:p>
            <a:pPr eaLnBrk="1" hangingPunct="1"/>
            <a:r>
              <a:rPr lang="ja-JP" altLang="en-US" smtClean="0"/>
              <a:t>リーダーをどのように選ぶか</a:t>
            </a:r>
          </a:p>
          <a:p>
            <a:pPr eaLnBrk="1" hangingPunct="1"/>
            <a:r>
              <a:rPr lang="ja-JP" altLang="en-US" smtClean="0"/>
              <a:t>班活動で班員をどう選ぶか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smtClean="0"/>
              <a:t>1978.2  </a:t>
            </a:r>
            <a:r>
              <a:rPr lang="ja-JP" altLang="en-US" dirty="0" smtClean="0"/>
              <a:t>根本転校　３月まで先生たちが個別指導（これほど先生に面倒見てもらったことない</a:t>
            </a:r>
          </a:p>
          <a:p>
            <a:pPr eaLnBrk="1" hangingPunct="1">
              <a:defRPr/>
            </a:pPr>
            <a:r>
              <a:rPr lang="ja-JP" altLang="en-US" dirty="0" smtClean="0"/>
              <a:t>　　４　笠原の班に</a:t>
            </a:r>
          </a:p>
          <a:p>
            <a:pPr eaLnBrk="1" hangingPunct="1">
              <a:defRPr/>
            </a:pPr>
            <a:r>
              <a:rPr lang="ja-JP" altLang="en-US" dirty="0" smtClean="0"/>
              <a:t>　　　　風紀委員に立候補</a:t>
            </a:r>
          </a:p>
          <a:p>
            <a:pPr eaLnBrk="1" hangingPunct="1">
              <a:defRPr/>
            </a:pPr>
            <a:r>
              <a:rPr lang="ja-JP" altLang="en-US" dirty="0" smtClean="0"/>
              <a:t>　　５　中ラン事件　</a:t>
            </a:r>
            <a:r>
              <a:rPr lang="ja-JP" altLang="en-US" smtClean="0"/>
              <a:t>修学旅行（ブリキの勲章）</a:t>
            </a:r>
            <a:endParaRPr lang="ja-JP" altLang="en-US" dirty="0" smtClean="0"/>
          </a:p>
          <a:p>
            <a:pPr eaLnBrk="1" hangingPunct="1">
              <a:defRPr/>
            </a:pPr>
            <a:r>
              <a:rPr lang="ja-JP" altLang="en-US" dirty="0" smtClean="0"/>
              <a:t>　　６　合唱祭</a:t>
            </a:r>
          </a:p>
          <a:p>
            <a:pPr eaLnBrk="1" hangingPunct="1">
              <a:defRPr/>
            </a:pPr>
            <a:r>
              <a:rPr lang="ja-JP" altLang="en-US" dirty="0" smtClean="0"/>
              <a:t>　　７　スポーツ大会（バレーボール）</a:t>
            </a:r>
          </a:p>
          <a:p>
            <a:pPr eaLnBrk="1" hangingPunct="1">
              <a:defRPr/>
            </a:pPr>
            <a:r>
              <a:rPr lang="ja-JP" altLang="en-US" dirty="0" smtClean="0"/>
              <a:t>　　９　もう一人の転校生</a:t>
            </a:r>
          </a:p>
          <a:p>
            <a:pPr eaLnBrk="1" hangingPunct="1">
              <a:defRPr/>
            </a:pPr>
            <a:r>
              <a:rPr lang="ja-JP" altLang="en-US" dirty="0" smtClean="0"/>
              <a:t>　１０　文化祭の劇をめぐって（本物の文化）</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233</TotalTime>
  <Words>273</Words>
  <Application>Microsoft Office PowerPoint</Application>
  <PresentationFormat>画面に合わせる (4:3)</PresentationFormat>
  <Paragraphs>40</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Arial</vt:lpstr>
      <vt:lpstr>ＭＳ Ｐゴシック</vt:lpstr>
      <vt:lpstr>Calibri</vt:lpstr>
      <vt:lpstr>標準デザイン</vt:lpstr>
      <vt:lpstr>生活指導の理論</vt:lpstr>
      <vt:lpstr>これまでの復習</vt:lpstr>
      <vt:lpstr>生活指導の現実的課題</vt:lpstr>
      <vt:lpstr>生活指導の課題（１）</vt:lpstr>
      <vt:lpstr>集団主義の生活指導論</vt:lpstr>
      <vt:lpstr>集団主義生活指導論の論点</vt:lpstr>
      <vt:lpstr>ブリキの勲章</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wakei</cp:lastModifiedBy>
  <cp:revision>18</cp:revision>
  <dcterms:created xsi:type="dcterms:W3CDTF">2007-04-24T01:26:21Z</dcterms:created>
  <dcterms:modified xsi:type="dcterms:W3CDTF">2012-05-23T12:40:03Z</dcterms:modified>
</cp:coreProperties>
</file>