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2393-0C97-4CED-A09E-77C40D5E53E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9F8A8-FB53-45E6-A8B2-7E40636F34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56C6-4E8D-4309-88F4-C0F180BC437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DD84-EA25-4979-AD1C-20485CCBC9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78F0-99EE-4F0E-817A-86B5D61983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00076-525F-4A17-A1E2-79E7846F61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DAA1-D587-490D-B72B-3256453554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D9024-081E-4655-BF08-6F5EA1AAF5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5EEBB-51B0-440E-9B72-4BB10777A2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6BEC6-8969-4D53-8C0F-B1990AC17E5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7311A-C142-458A-8B66-09A21727D5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FE799BD-56D4-443B-9259-6D79CD14D5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学級崩壊を考える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学級の様子は変わったのか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親の変化？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クレーマー的親の出現</a:t>
            </a:r>
          </a:p>
          <a:p>
            <a:pPr eaLnBrk="1" hangingPunct="1"/>
            <a:r>
              <a:rPr lang="ja-JP" altLang="en-US" smtClean="0"/>
              <a:t>教師への敬意の低下？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教師による解決重視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「学級集団アセスメント（</a:t>
            </a:r>
            <a:r>
              <a:rPr lang="en-US" altLang="ja-JP" sz="2800" smtClean="0"/>
              <a:t>QU</a:t>
            </a:r>
            <a:r>
              <a:rPr lang="ja-JP" altLang="en-US" sz="2800" smtClean="0"/>
              <a:t>）」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児童同士の関わりを利用。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「非暴力的危機介入法」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学級崩壊というよりも、問題行動の解決の態度。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「態度教育」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靴を揃える・椅子を引くといったことから教育していく。原田隆史氏など。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「楽しい授業」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授業作りネットワークなど。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</a:t>
            </a:r>
            <a:r>
              <a:rPr lang="en-US" altLang="ja-JP" sz="2800" smtClean="0"/>
              <a:t>TOSS</a:t>
            </a:r>
            <a:r>
              <a:rPr lang="ja-JP" altLang="en-US" sz="2800" smtClean="0"/>
              <a:t>型学級経営」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斉藤喜博・東井義雄・船井幸雄などの影響を受けた教育技術を重視した指導。自己啓発の要素も加味している。 （ウィキペディア）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行政的対応重視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「ゼロトレランス」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児童生徒の小さな問題行動にそれに応じた罰を与える。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「オンデマンド教育」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人格教育をやめ、他国のように教科指導に特化。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「家庭・地域教育」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「心の東京革命」のように、家庭・地域の教育力を復活させる。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出席停止・原級留置の有効的活用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医療機関・警察との連携（欧米ではスクールポリスとして一般的である）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体罰の復活（腕立て、廊下に立たせるなど）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なんらかの方法による教師の権威の復活。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討論課題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どんな教師で学級崩壊が起きやすいか</a:t>
            </a:r>
          </a:p>
          <a:p>
            <a:pPr eaLnBrk="1" hangingPunct="1"/>
            <a:r>
              <a:rPr lang="ja-JP" altLang="en-US" smtClean="0"/>
              <a:t>どんな教師は学級崩壊させずに運営できるか</a:t>
            </a:r>
          </a:p>
          <a:p>
            <a:pPr eaLnBrk="1" hangingPunct="1"/>
            <a:r>
              <a:rPr lang="ja-JP" altLang="en-US" smtClean="0"/>
              <a:t>どんな教師が他の教師の学級崩壊状態を改善できるか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ハンナ・アレント（続き）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人間の条件（公的生活）　自由（なコミュニケーション）で平等（多様性の容認）が実現している場</a:t>
            </a:r>
          </a:p>
          <a:p>
            <a:pPr eaLnBrk="1" hangingPunct="1"/>
            <a:r>
              <a:rPr lang="ja-JP" altLang="en-US" smtClean="0"/>
              <a:t>学級は、アレントのいう「公的生活」が実現されるべき場か、あるいは別のものか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日本的学級の特殊性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学級の形成（義務教育）</a:t>
            </a:r>
          </a:p>
          <a:p>
            <a:r>
              <a:rPr lang="ja-JP" altLang="en-US" dirty="0" smtClean="0"/>
              <a:t>日本的学級</a:t>
            </a:r>
          </a:p>
          <a:p>
            <a:pPr lvl="1"/>
            <a:r>
              <a:rPr lang="ja-JP" altLang="en-US" dirty="0" smtClean="0"/>
              <a:t>集団形成の価値化　（崩壊の意識化）</a:t>
            </a:r>
          </a:p>
          <a:p>
            <a:pPr lvl="1"/>
            <a:r>
              <a:rPr lang="ja-JP" altLang="en-US" dirty="0" smtClean="0"/>
              <a:t>ゲゼルシャフトとゲマインシャフト</a:t>
            </a:r>
          </a:p>
          <a:p>
            <a:r>
              <a:rPr kumimoji="1" lang="ja-JP" altLang="en-US" dirty="0" smtClean="0"/>
              <a:t>ヨーロッパの学級　集団形成が価値化されない　→　個人・班の集合体　→　崩壊はない？</a:t>
            </a:r>
          </a:p>
          <a:p>
            <a:r>
              <a:rPr lang="ja-JP" altLang="en-US" dirty="0" smtClean="0"/>
              <a:t>そもそも学級とは何か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尾木直樹による定義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キレる子やムカツク子の出現によって学級が荒れること。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表面的には、荒れていないのだが、無気力・無表情・無感動の子が多くて、学級としてのまとまりや動きができない状況。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一部の非行の子と一緒になって、クラスが乱れること。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中学校の荒れが、小学校にまで下りてきて、それが高学年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らついには、低学年にまで広がっていること。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小・中学校でクラスの荒れがひどく「授業崩壊」が起きていること。 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小学校低学年</a:t>
            </a:r>
          </a:p>
          <a:p>
            <a:pPr eaLnBrk="1" hangingPunct="1"/>
            <a:r>
              <a:rPr lang="ja-JP" altLang="en-US" smtClean="0"/>
              <a:t>・ パニック現象　　　　　　　  </a:t>
            </a:r>
            <a:br>
              <a:rPr lang="ja-JP" altLang="en-US" smtClean="0"/>
            </a:br>
            <a:r>
              <a:rPr lang="ja-JP" altLang="en-US" smtClean="0"/>
              <a:t>・　愛情不足  </a:t>
            </a:r>
            <a:br>
              <a:rPr lang="ja-JP" altLang="en-US" smtClean="0"/>
            </a:br>
            <a:r>
              <a:rPr lang="ja-JP" altLang="en-US" smtClean="0"/>
              <a:t>・ セルフコントロール不全  </a:t>
            </a:r>
            <a:br>
              <a:rPr lang="ja-JP" altLang="en-US" smtClean="0"/>
            </a:br>
            <a:r>
              <a:rPr lang="ja-JP" altLang="en-US" smtClean="0"/>
              <a:t>・ コミュニケーション不全・ 基本的生活習慣の欠如  </a:t>
            </a:r>
            <a:br>
              <a:rPr lang="ja-JP" altLang="en-US" smtClean="0"/>
            </a:br>
            <a:r>
              <a:rPr lang="ja-JP" altLang="en-US" smtClean="0"/>
              <a:t>・ “崩壊”よりも集団性の未形成状態 </a:t>
            </a:r>
          </a:p>
          <a:p>
            <a:pPr eaLnBrk="1" hangingPunct="1"/>
            <a:r>
              <a:rPr lang="ja-JP" altLang="en-US" smtClean="0"/>
              <a:t>下（幼児期）からの新しい「津波」現象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（尾木直樹）高学年・中学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・ よい子ストレス 両者の重なり   </a:t>
            </a:r>
            <a:br>
              <a:rPr lang="ja-JP" altLang="en-US" smtClean="0"/>
            </a:br>
            <a:r>
              <a:rPr lang="ja-JP" altLang="en-US" smtClean="0"/>
              <a:t>・ 教師への不満・怒り  </a:t>
            </a:r>
            <a:br>
              <a:rPr lang="ja-JP" altLang="en-US" smtClean="0"/>
            </a:br>
            <a:r>
              <a:rPr lang="ja-JP" altLang="en-US" smtClean="0"/>
              <a:t>・ 差別、不公平への怒り  </a:t>
            </a:r>
            <a:br>
              <a:rPr lang="ja-JP" altLang="en-US" smtClean="0"/>
            </a:br>
            <a:r>
              <a:rPr lang="ja-JP" altLang="en-US" smtClean="0"/>
              <a:t>・学力不振  </a:t>
            </a:r>
            <a:br>
              <a:rPr lang="ja-JP" altLang="en-US" smtClean="0"/>
            </a:br>
            <a:r>
              <a:rPr lang="ja-JP" altLang="en-US" smtClean="0"/>
              <a:t>・ 思春期ストレス（教師からの自立と不安）  </a:t>
            </a:r>
            <a:br>
              <a:rPr lang="ja-JP" altLang="en-US" smtClean="0"/>
            </a:br>
            <a:r>
              <a:rPr lang="ja-JP" altLang="en-US" smtClean="0"/>
              <a:t>・ ピアプレッシャー  </a:t>
            </a:r>
            <a:br>
              <a:rPr lang="ja-JP" altLang="en-US" smtClean="0"/>
            </a:br>
            <a:r>
              <a:rPr lang="ja-JP" altLang="en-US" smtClean="0"/>
              <a:t>・ 私立中学受験勉強による心情不安  </a:t>
            </a:r>
            <a:br>
              <a:rPr lang="ja-JP" altLang="en-US" smtClean="0"/>
            </a:br>
            <a:r>
              <a:rPr lang="ja-JP" altLang="en-US" smtClean="0"/>
              <a:t>・ 担任教師へのいじめの構造として 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上（中学）からの伝統的な荒れの「雪崩」現象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原因は何か（多面的に考える）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子どもの変化（利己的）</a:t>
            </a:r>
          </a:p>
          <a:p>
            <a:pPr eaLnBrk="1" hangingPunct="1"/>
            <a:r>
              <a:rPr lang="ja-JP" altLang="en-US" smtClean="0"/>
              <a:t>幼稚園教育の変化（自由保育）</a:t>
            </a:r>
          </a:p>
          <a:p>
            <a:pPr eaLnBrk="1" hangingPunct="1"/>
            <a:r>
              <a:rPr lang="ja-JP" altLang="en-US" smtClean="0"/>
              <a:t>親の変化（しつけのできない親）</a:t>
            </a:r>
          </a:p>
          <a:p>
            <a:pPr eaLnBrk="1" hangingPunct="1"/>
            <a:r>
              <a:rPr lang="ja-JP" altLang="en-US" smtClean="0"/>
              <a:t>子どもからのストレス社会（御受験・中学受験）</a:t>
            </a:r>
          </a:p>
          <a:p>
            <a:pPr eaLnBrk="1" hangingPunct="1"/>
            <a:r>
              <a:rPr lang="ja-JP" altLang="en-US" smtClean="0"/>
              <a:t>過大学級</a:t>
            </a:r>
          </a:p>
          <a:p>
            <a:pPr eaLnBrk="1" hangingPunct="1"/>
            <a:r>
              <a:rPr lang="ja-JP" altLang="en-US" smtClean="0"/>
              <a:t>教師の力量低下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子どもの変化？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軽度発達障害の子どもが原因？</a:t>
            </a:r>
          </a:p>
          <a:p>
            <a:pPr eaLnBrk="1" hangingPunct="1"/>
            <a:r>
              <a:rPr lang="ja-JP" altLang="en-US" smtClean="0"/>
              <a:t>自由保育での就学前教育の影響？</a:t>
            </a:r>
          </a:p>
          <a:p>
            <a:pPr eaLnBrk="1" hangingPunct="1"/>
            <a:r>
              <a:rPr lang="ja-JP" altLang="en-US" smtClean="0"/>
              <a:t>塾の普及（教師への覚めた目）</a:t>
            </a:r>
          </a:p>
          <a:p>
            <a:pPr eaLnBrk="1" hangingPunct="1"/>
            <a:r>
              <a:rPr lang="ja-JP" altLang="en-US" smtClean="0"/>
              <a:t>ストレスの増大（いじめ）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教師の変化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受験勝者の感覚で子どもを見る</a:t>
            </a:r>
          </a:p>
          <a:p>
            <a:pPr eaLnBrk="1" hangingPunct="1"/>
            <a:r>
              <a:rPr lang="ja-JP" altLang="en-US" smtClean="0"/>
              <a:t>親との学歴差の縮小あるいは逆転</a:t>
            </a:r>
          </a:p>
          <a:p>
            <a:pPr eaLnBrk="1" hangingPunct="1"/>
            <a:r>
              <a:rPr lang="ja-JP" altLang="en-US" smtClean="0"/>
              <a:t>変化への対応不足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536</Words>
  <Application>Microsoft Office PowerPoint</Application>
  <PresentationFormat>画面に合わせる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Arial</vt:lpstr>
      <vt:lpstr>ＭＳ Ｐゴシック</vt:lpstr>
      <vt:lpstr>Calibri</vt:lpstr>
      <vt:lpstr>標準デザイン</vt:lpstr>
      <vt:lpstr>学級崩壊を考える</vt:lpstr>
      <vt:lpstr>ハンナ・アレント（続き）</vt:lpstr>
      <vt:lpstr>日本的学級の特殊性</vt:lpstr>
      <vt:lpstr>尾木直樹による定義</vt:lpstr>
      <vt:lpstr>低学年と高学年の「学級　崩壊」の違い （尾木直樹）</vt:lpstr>
      <vt:lpstr>低学年と高学年の「学級　崩壊」の違い （尾木直樹）高学年・中学</vt:lpstr>
      <vt:lpstr>原因は何か（多面的に考える）</vt:lpstr>
      <vt:lpstr>子どもの変化？</vt:lpstr>
      <vt:lpstr>教師の変化</vt:lpstr>
      <vt:lpstr>親の変化？</vt:lpstr>
      <vt:lpstr>教師による解決重視</vt:lpstr>
      <vt:lpstr>行政的対応重視</vt:lpstr>
      <vt:lpstr>討論課題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学級崩壊を考える</dc:title>
  <dc:creator>wakei</dc:creator>
  <cp:lastModifiedBy>wakei</cp:lastModifiedBy>
  <cp:revision>6</cp:revision>
  <dcterms:created xsi:type="dcterms:W3CDTF">2006-04-18T12:08:50Z</dcterms:created>
  <dcterms:modified xsi:type="dcterms:W3CDTF">2012-05-09T12:10:00Z</dcterms:modified>
</cp:coreProperties>
</file>