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1" r:id="rId9"/>
    <p:sldId id="260"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6" y="-9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CD0F-8FC3-47E0-B600-E10629B80D50}" type="datetimeFigureOut">
              <a:rPr kumimoji="1" lang="ja-JP" altLang="en-US" smtClean="0"/>
              <a:pPr/>
              <a:t>2012/5/23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3B528-78F0-4A63-BFE6-8FA82C5B07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教育行政組織</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指導助言と監督命令</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文部科学省とは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教育は国家事項か地方事項か</a:t>
            </a:r>
          </a:p>
          <a:p>
            <a:pPr lvl="1"/>
            <a:r>
              <a:rPr lang="ja-JP" altLang="en-US" dirty="0"/>
              <a:t>　</a:t>
            </a:r>
            <a:r>
              <a:rPr lang="ja-JP" altLang="en-US" dirty="0" smtClean="0"/>
              <a:t>国家事項　フランス・日本・オランダ</a:t>
            </a:r>
          </a:p>
          <a:p>
            <a:pPr lvl="1"/>
            <a:r>
              <a:rPr kumimoji="1" lang="ja-JP" altLang="en-US" dirty="0"/>
              <a:t>　</a:t>
            </a:r>
            <a:r>
              <a:rPr kumimoji="1" lang="ja-JP" altLang="en-US" dirty="0" smtClean="0"/>
              <a:t>地方事項　アメリカ・ドイツ（州ごとに制度が異なる。）</a:t>
            </a:r>
          </a:p>
          <a:p>
            <a:r>
              <a:rPr lang="ja-JP" altLang="en-US" dirty="0" smtClean="0"/>
              <a:t>戦前の文部省</a:t>
            </a:r>
          </a:p>
          <a:p>
            <a:pPr lvl="1"/>
            <a:r>
              <a:rPr kumimoji="1" lang="ja-JP" altLang="en-US" dirty="0" smtClean="0"/>
              <a:t>教師の養成と管理（師範学校）</a:t>
            </a:r>
          </a:p>
          <a:p>
            <a:pPr lvl="1"/>
            <a:r>
              <a:rPr lang="ja-JP" altLang="en-US" dirty="0" smtClean="0"/>
              <a:t>教科書の作成（国定教科書）</a:t>
            </a:r>
          </a:p>
          <a:p>
            <a:pPr lvl="1">
              <a:buNone/>
            </a:pPr>
            <a:r>
              <a:rPr kumimoji="1" lang="ja-JP" altLang="en-US" dirty="0" smtClean="0"/>
              <a:t>Ｃｆ</a:t>
            </a:r>
            <a:r>
              <a:rPr kumimoji="1" lang="ja-JP" altLang="en-US" dirty="0"/>
              <a:t>　</a:t>
            </a:r>
            <a:r>
              <a:rPr kumimoji="1" lang="ja-JP" altLang="en-US" dirty="0" smtClean="0"/>
              <a:t>地方教育行政は内務省の管轄</a:t>
            </a:r>
          </a:p>
          <a:p>
            <a:pPr lvl="1">
              <a:buNone/>
            </a:pPr>
            <a:r>
              <a:rPr lang="ja-JP" altLang="en-US" dirty="0"/>
              <a:t>　</a:t>
            </a:r>
            <a:r>
              <a:rPr lang="ja-JP" altLang="en-US" dirty="0" smtClean="0"/>
              <a:t>　　主要な教育法令は「勅令」</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戦後改革と文部省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戦後教育行政改革の三原則</a:t>
            </a:r>
          </a:p>
          <a:p>
            <a:pPr lvl="1"/>
            <a:r>
              <a:rPr lang="ja-JP" altLang="en-US" dirty="0" smtClean="0"/>
              <a:t>教育行政の地方分権</a:t>
            </a:r>
          </a:p>
          <a:p>
            <a:pPr lvl="1"/>
            <a:r>
              <a:rPr kumimoji="1" lang="ja-JP" altLang="en-US" dirty="0" smtClean="0"/>
              <a:t>教育の民衆統制</a:t>
            </a:r>
          </a:p>
          <a:p>
            <a:pPr lvl="1"/>
            <a:r>
              <a:rPr lang="ja-JP" altLang="en-US" dirty="0" smtClean="0"/>
              <a:t>一般行政</a:t>
            </a:r>
            <a:r>
              <a:rPr lang="ja-JP" altLang="en-US" dirty="0"/>
              <a:t>から</a:t>
            </a:r>
            <a:r>
              <a:rPr lang="ja-JP" altLang="en-US" dirty="0" smtClean="0"/>
              <a:t>の独立</a:t>
            </a:r>
          </a:p>
          <a:p>
            <a:r>
              <a:rPr kumimoji="1" lang="ja-JP" altLang="en-US" dirty="0" smtClean="0"/>
              <a:t>内務省の廃止と文部省廃止の動き</a:t>
            </a:r>
          </a:p>
          <a:p>
            <a:pPr lvl="1"/>
            <a:r>
              <a:rPr lang="ja-JP" altLang="en-US" dirty="0" smtClean="0"/>
              <a:t>指導助言行政として存置</a:t>
            </a:r>
          </a:p>
          <a:p>
            <a:pPr lvl="1"/>
            <a:r>
              <a:rPr kumimoji="1" lang="ja-JP" altLang="en-US" dirty="0" smtClean="0"/>
              <a:t>学者文相　民主的な教育改革を主導</a:t>
            </a:r>
          </a:p>
          <a:p>
            <a:pPr lvl="2"/>
            <a:r>
              <a:rPr lang="ja-JP" altLang="en-US" dirty="0" smtClean="0"/>
              <a:t>六三制</a:t>
            </a:r>
          </a:p>
          <a:p>
            <a:pPr lvl="2"/>
            <a:r>
              <a:rPr kumimoji="1" lang="ja-JP" altLang="en-US" dirty="0" smtClean="0"/>
              <a:t>参考資料</a:t>
            </a:r>
            <a:r>
              <a:rPr kumimoji="1" lang="ja-JP" altLang="en-US" dirty="0"/>
              <a:t>として</a:t>
            </a:r>
            <a:r>
              <a:rPr kumimoji="1" lang="ja-JP" altLang="en-US" dirty="0" smtClean="0"/>
              <a:t>の</a:t>
            </a:r>
            <a:r>
              <a:rPr kumimoji="1" lang="ja-JP" altLang="en-US" dirty="0"/>
              <a:t>学習指導要領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国際政治の変化と行政の変化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米ソ対立の激化・中国の共産主義国家</a:t>
            </a:r>
          </a:p>
          <a:p>
            <a:r>
              <a:rPr lang="ja-JP" altLang="en-US" dirty="0" smtClean="0"/>
              <a:t>日本の非軍事化→アメリカの軍事基地</a:t>
            </a:r>
          </a:p>
          <a:p>
            <a:r>
              <a:rPr lang="ja-JP" altLang="en-US" dirty="0" smtClean="0"/>
              <a:t>教育行政の逆コース化</a:t>
            </a:r>
          </a:p>
          <a:p>
            <a:pPr lvl="1"/>
            <a:r>
              <a:rPr lang="ja-JP" altLang="en-US" dirty="0" smtClean="0"/>
              <a:t>勤務評定</a:t>
            </a:r>
          </a:p>
          <a:p>
            <a:pPr lvl="1"/>
            <a:r>
              <a:rPr lang="ja-JP" altLang="en-US" dirty="0" smtClean="0"/>
              <a:t>学習</a:t>
            </a:r>
            <a:r>
              <a:rPr lang="ja-JP" altLang="en-US" dirty="0"/>
              <a:t>指導</a:t>
            </a:r>
            <a:r>
              <a:rPr lang="ja-JP" altLang="en-US" dirty="0" smtClean="0"/>
              <a:t>要領の拘束力化</a:t>
            </a:r>
          </a:p>
          <a:p>
            <a:pPr lvl="1"/>
            <a:r>
              <a:rPr lang="ja-JP" altLang="en-US" dirty="0" smtClean="0"/>
              <a:t>教育委員会の任命制</a:t>
            </a:r>
          </a:p>
          <a:p>
            <a:pPr lvl="1"/>
            <a:r>
              <a:rPr lang="ja-JP" altLang="en-US" dirty="0" smtClean="0"/>
              <a:t>教科書検定の教科・全国学力テスト（訴訟に）</a:t>
            </a:r>
          </a:p>
          <a:p>
            <a:pPr lvl="1">
              <a:buNone/>
            </a:pPr>
            <a:r>
              <a:rPr lang="ja-JP" altLang="en-US" dirty="0" smtClean="0"/>
              <a:t>★国民の自治から国家の管理へ</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特別権力</a:t>
            </a:r>
            <a:r>
              <a:rPr lang="ja-JP" altLang="en-US" dirty="0" smtClean="0"/>
              <a:t>関係論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戦前的な理論である特別権力関係論を使う。</a:t>
            </a:r>
          </a:p>
          <a:p>
            <a:r>
              <a:rPr lang="ja-JP" altLang="en-US" dirty="0" smtClean="0"/>
              <a:t>特別権力関係論</a:t>
            </a:r>
            <a:r>
              <a:rPr lang="ja-JP" altLang="en-US" dirty="0" smtClean="0"/>
              <a:t>とは、</a:t>
            </a:r>
            <a:r>
              <a:rPr lang="ja-JP" altLang="en-US" dirty="0" smtClean="0"/>
              <a:t>「包括的な支配・被支配関係がある」とする理論で、営造物理論と対になっている。</a:t>
            </a:r>
          </a:p>
          <a:p>
            <a:r>
              <a:rPr kumimoji="1" lang="ja-JP" altLang="en-US" dirty="0" smtClean="0"/>
              <a:t>営造物の利用者</a:t>
            </a:r>
            <a:r>
              <a:rPr kumimoji="1" lang="ja-JP" altLang="en-US" dirty="0" smtClean="0"/>
              <a:t>は</a:t>
            </a:r>
            <a:r>
              <a:rPr kumimoji="1" lang="ja-JP" altLang="en-US" dirty="0" smtClean="0"/>
              <a:t>、管理者に絶対的に従う義務</a:t>
            </a:r>
            <a:r>
              <a:rPr kumimoji="1" lang="ja-JP" altLang="en-US" dirty="0" smtClean="0"/>
              <a:t>があるとする</a:t>
            </a:r>
            <a:r>
              <a:rPr kumimoji="1" lang="ja-JP" altLang="en-US" dirty="0" smtClean="0"/>
              <a:t>。（病院に来る者</a:t>
            </a:r>
            <a:r>
              <a:rPr kumimoji="1" lang="ja-JP" altLang="en-US" dirty="0" err="1" smtClean="0"/>
              <a:t>はは</a:t>
            </a:r>
            <a:r>
              <a:rPr kumimoji="1" lang="ja-JP" altLang="en-US" dirty="0" smtClean="0"/>
              <a:t>医者の言うことに絶対的に従う必要があるとする。）</a:t>
            </a:r>
          </a:p>
          <a:p>
            <a:r>
              <a:rPr lang="ja-JP" altLang="en-US" dirty="0" smtClean="0"/>
              <a:t>学校の</a:t>
            </a:r>
            <a:r>
              <a:rPr lang="ja-JP" altLang="en-US" dirty="0" smtClean="0"/>
              <a:t>校長</a:t>
            </a:r>
            <a:r>
              <a:rPr lang="ja-JP" altLang="en-US" dirty="0" smtClean="0"/>
              <a:t>と</a:t>
            </a:r>
            <a:r>
              <a:rPr lang="ja-JP" altLang="en-US" dirty="0" smtClean="0"/>
              <a:t>教諭</a:t>
            </a:r>
            <a:r>
              <a:rPr lang="ja-JP" altLang="en-US" dirty="0" smtClean="0"/>
              <a:t>、教師と生徒の間にも特別権力関係があるという「著作」を文部省が使って研修をしていた。（行政法的には完全に否定された議論だが、教育現場で影響を与えた。）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文部省の基本</a:t>
            </a:r>
            <a:r>
              <a:rPr lang="ja-JP" altLang="en-US" dirty="0" smtClean="0"/>
              <a:t>は</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指導・助言・勧告にあることは、法的に明白</a:t>
            </a:r>
          </a:p>
          <a:p>
            <a:pPr lvl="1"/>
            <a:r>
              <a:rPr lang="ja-JP" altLang="en-US" dirty="0" smtClean="0"/>
              <a:t>文部省設置法（旧）</a:t>
            </a:r>
          </a:p>
          <a:p>
            <a:pPr lvl="1"/>
            <a:r>
              <a:rPr kumimoji="1" lang="ja-JP" altLang="en-US" dirty="0" smtClean="0"/>
              <a:t>第５条　</a:t>
            </a:r>
            <a:r>
              <a:rPr kumimoji="1" lang="ja-JP" altLang="en-US" dirty="0" smtClean="0"/>
              <a:t>６　地方教育行政に関する制度についての企画並びに地方教育行政の組織及び一般的運営に関する指導・助言及び勧告に関すること。</a:t>
            </a:r>
          </a:p>
          <a:p>
            <a:r>
              <a:rPr kumimoji="1" lang="ja-JP" altLang="en-US" dirty="0" smtClean="0"/>
              <a:t>何故「指導助言」なのか</a:t>
            </a:r>
          </a:p>
          <a:p>
            <a:pPr lvl="1"/>
            <a:r>
              <a:rPr lang="ja-JP" altLang="en-US" dirty="0" smtClean="0"/>
              <a:t>教育委員会</a:t>
            </a:r>
            <a:r>
              <a:rPr lang="ja-JP" altLang="en-US" dirty="0" smtClean="0"/>
              <a:t>とは</a:t>
            </a:r>
            <a:r>
              <a:rPr lang="ja-JP" altLang="en-US" dirty="0" smtClean="0"/>
              <a:t>「同格」</a:t>
            </a:r>
          </a:p>
          <a:p>
            <a:pPr lvl="1"/>
            <a:r>
              <a:rPr kumimoji="1" lang="ja-JP" altLang="en-US" dirty="0" smtClean="0"/>
              <a:t>専門的な内容</a:t>
            </a:r>
            <a:r>
              <a:rPr kumimoji="1" lang="ja-JP" altLang="en-US" dirty="0" smtClean="0"/>
              <a:t>に</a:t>
            </a:r>
            <a:r>
              <a:rPr kumimoji="1" lang="ja-JP" altLang="en-US" dirty="0" smtClean="0"/>
              <a:t>よる影響力の行使が</a:t>
            </a:r>
            <a:r>
              <a:rPr kumimoji="1" lang="ja-JP" altLang="en-US" dirty="0" smtClean="0"/>
              <a:t>安定</a:t>
            </a:r>
            <a:r>
              <a:rPr kumimoji="1" lang="ja-JP" altLang="en-US" dirty="0" smtClean="0"/>
              <a:t>した行政</a:t>
            </a:r>
          </a:p>
          <a:p>
            <a:pPr lvl="1">
              <a:buNone/>
            </a:pPr>
            <a:r>
              <a:rPr lang="ja-JP" altLang="en-US" dirty="0" smtClean="0"/>
              <a:t>Ｃｆ</a:t>
            </a:r>
            <a:r>
              <a:rPr lang="ja-JP" altLang="en-US" dirty="0" smtClean="0"/>
              <a:t>　</a:t>
            </a:r>
            <a:r>
              <a:rPr lang="ja-JP" altLang="en-US" dirty="0" smtClean="0"/>
              <a:t>権力は腐敗</a:t>
            </a:r>
            <a:r>
              <a:rPr lang="ja-JP" altLang="en-US" dirty="0" smtClean="0"/>
              <a:t>する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新しい全国学力テスト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多数のテストの存在（ＰＩＳＡ、ＴＩＭＭＳ、全国学力テスト、自治体の学力テスト）</a:t>
            </a:r>
          </a:p>
          <a:p>
            <a:r>
              <a:rPr lang="ja-JP" altLang="en-US" dirty="0" smtClean="0"/>
              <a:t>悉皆調査とサンプル調査（悉皆でも自治体の「希望」、一度犬山市が不参加）</a:t>
            </a:r>
          </a:p>
          <a:p>
            <a:r>
              <a:rPr lang="ja-JP" altLang="en-US" dirty="0" smtClean="0"/>
              <a:t>テストの</a:t>
            </a:r>
            <a:r>
              <a:rPr lang="ja-JP" altLang="en-US" dirty="0" smtClean="0"/>
              <a:t>目的　</a:t>
            </a:r>
            <a:r>
              <a:rPr lang="ja-JP" altLang="en-US" dirty="0" smtClean="0"/>
              <a:t>調査ｏｒ競争の活性化</a:t>
            </a:r>
          </a:p>
          <a:p>
            <a:r>
              <a:rPr kumimoji="1" lang="ja-JP" altLang="en-US" dirty="0" smtClean="0"/>
              <a:t>公表は</a:t>
            </a:r>
            <a:r>
              <a:rPr kumimoji="1" lang="ja-JP" altLang="en-US" smtClean="0"/>
              <a:t>どこ</a:t>
            </a:r>
            <a:r>
              <a:rPr kumimoji="1" lang="ja-JP" altLang="en-US" smtClean="0"/>
              <a:t>まで（誰が、どのように）</a:t>
            </a:r>
            <a:endParaRPr kumimoji="1" lang="ja-JP" altLang="en-US" dirty="0" smtClean="0"/>
          </a:p>
          <a:p>
            <a:r>
              <a:rPr lang="ja-JP" altLang="en-US" dirty="0" smtClean="0"/>
              <a:t>費用負担は</a:t>
            </a:r>
          </a:p>
          <a:p>
            <a:pPr>
              <a:buNone/>
            </a:pPr>
            <a:r>
              <a:rPr kumimoji="1" lang="ja-JP" altLang="en-US" dirty="0" smtClean="0"/>
              <a:t>　</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新旧教育基本法（行政条項）</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旧教育基本法１０条</a:t>
            </a:r>
            <a:r>
              <a:rPr lang="ja-JP" altLang="en-US" dirty="0" smtClean="0"/>
              <a:t> </a:t>
            </a:r>
            <a:r>
              <a:rPr lang="ja-JP" altLang="en-US" dirty="0"/>
              <a:t>（教育行政</a:t>
            </a:r>
            <a:r>
              <a:rPr lang="ja-JP" altLang="en-US" dirty="0" smtClean="0"/>
              <a:t>）</a:t>
            </a:r>
          </a:p>
          <a:p>
            <a:pPr lvl="1"/>
            <a:r>
              <a:rPr lang="ja-JP" altLang="en-US" dirty="0" smtClean="0"/>
              <a:t>教育</a:t>
            </a:r>
            <a:r>
              <a:rPr lang="ja-JP" altLang="en-US" dirty="0"/>
              <a:t>は、不当な支配に服することなく、国民全体に対し直接に責任を</a:t>
            </a:r>
            <a:r>
              <a:rPr lang="ja-JP" altLang="en-US" dirty="0" err="1"/>
              <a:t>負つて</a:t>
            </a:r>
            <a:r>
              <a:rPr lang="ja-JP" altLang="en-US" dirty="0"/>
              <a:t>行われるべきものである。 </a:t>
            </a:r>
          </a:p>
          <a:p>
            <a:pPr lvl="1"/>
            <a:r>
              <a:rPr lang="ja-JP" altLang="en-US" dirty="0"/>
              <a:t>○２ 　教育行政は、この自覚のもとに、教育の目的を遂行するに必要な諸条件の整備確立を目標として行われなければならない</a:t>
            </a:r>
            <a:r>
              <a:rPr lang="ja-JP" altLang="en-US" dirty="0" smtClean="0"/>
              <a:t>。</a:t>
            </a:r>
          </a:p>
          <a:p>
            <a:r>
              <a:rPr lang="ja-JP" altLang="en-US" dirty="0" smtClean="0"/>
              <a:t>新教育基本法第十六条（教育行政） </a:t>
            </a:r>
            <a:r>
              <a:rPr lang="ja-JP" altLang="en-US" dirty="0" smtClean="0"/>
              <a:t>　</a:t>
            </a:r>
            <a:endParaRPr lang="ja-JP" altLang="en-US" dirty="0" smtClean="0"/>
          </a:p>
          <a:p>
            <a:pPr lvl="1"/>
            <a:r>
              <a:rPr lang="ja-JP" altLang="en-US" dirty="0" smtClean="0"/>
              <a:t>教育</a:t>
            </a:r>
            <a:r>
              <a:rPr lang="ja-JP" altLang="en-US" dirty="0" smtClean="0"/>
              <a:t>は、不当な支配に服することなく、この法律及び他の法律の定めるところにより行われるべきものであり、教育行政は、国と地方公共団体との適切な役割分担及び相互の協力の下、公正かつ適正に行われなければならない。 </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全国学力テスト訴訟</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全国学力テストは何が争われたのか</a:t>
            </a:r>
          </a:p>
          <a:p>
            <a:r>
              <a:rPr lang="ja-JP" altLang="en-US" dirty="0" smtClean="0"/>
              <a:t>事件は学力テストを妨害したことで起訴された</a:t>
            </a:r>
          </a:p>
          <a:p>
            <a:r>
              <a:rPr lang="ja-JP" altLang="en-US" dirty="0" smtClean="0"/>
              <a:t>論点</a:t>
            </a:r>
            <a:r>
              <a:rPr lang="ja-JP" altLang="en-US" dirty="0"/>
              <a:t>は</a:t>
            </a:r>
            <a:endParaRPr kumimoji="1" lang="ja-JP" altLang="en-US" dirty="0" smtClean="0"/>
          </a:p>
          <a:p>
            <a:pPr lvl="1">
              <a:buNone/>
            </a:pPr>
            <a:r>
              <a:rPr lang="ja-JP" altLang="en-US" dirty="0" smtClean="0"/>
              <a:t>　全国中学校一</a:t>
            </a:r>
            <a:r>
              <a:rPr lang="ja-JP" altLang="en-US" dirty="0" err="1" smtClean="0"/>
              <a:t>せい</a:t>
            </a:r>
            <a:r>
              <a:rPr lang="ja-JP" altLang="en-US" dirty="0" smtClean="0"/>
              <a:t>学力調査の手続上の適法性</a:t>
            </a:r>
            <a:br>
              <a:rPr lang="ja-JP" altLang="en-US" dirty="0" smtClean="0"/>
            </a:br>
            <a:r>
              <a:rPr lang="ja-JP" altLang="en-US" dirty="0" smtClean="0">
                <a:hlinkClick r:id=""/>
              </a:rPr>
              <a:t>憲法</a:t>
            </a:r>
            <a:r>
              <a:rPr lang="ja-JP" altLang="en-US" dirty="0" smtClean="0"/>
              <a:t>と子どもに対する教育内容の決定権能の帰属</a:t>
            </a:r>
            <a:br>
              <a:rPr lang="ja-JP" altLang="en-US" dirty="0" smtClean="0"/>
            </a:br>
            <a:r>
              <a:rPr lang="ja-JP" altLang="en-US" dirty="0" smtClean="0"/>
              <a:t>教育行政機関の法令に基づく教育の内容及び方法の規制と</a:t>
            </a:r>
            <a:r>
              <a:rPr lang="ja-JP" altLang="en-US" dirty="0" smtClean="0">
                <a:hlinkClick r:id=""/>
              </a:rPr>
              <a:t>教育基本法一〇条</a:t>
            </a:r>
            <a:r>
              <a:rPr lang="ja-JP" altLang="en-US" dirty="0" smtClean="0"/>
              <a:t/>
            </a:r>
            <a:br>
              <a:rPr lang="ja-JP" altLang="en-US" dirty="0" smtClean="0"/>
            </a:br>
            <a:r>
              <a:rPr lang="ja-JP" altLang="en-US" dirty="0" smtClean="0"/>
              <a:t>学習指導要領（昭和三三年文部省告示第八一号）の効力</a:t>
            </a:r>
            <a:br>
              <a:rPr lang="ja-JP" altLang="en-US" dirty="0" smtClean="0"/>
            </a:br>
            <a:r>
              <a:rPr lang="ja-JP" altLang="en-US" dirty="0" smtClean="0"/>
              <a:t>全国中学校一</a:t>
            </a:r>
            <a:r>
              <a:rPr lang="ja-JP" altLang="en-US" dirty="0" err="1" smtClean="0"/>
              <a:t>せい</a:t>
            </a:r>
            <a:r>
              <a:rPr lang="ja-JP" altLang="en-US" dirty="0" smtClean="0"/>
              <a:t>学力調査の適法性</a:t>
            </a:r>
            <a:br>
              <a:rPr lang="ja-JP" altLang="en-US" dirty="0" smtClean="0"/>
            </a:b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394</Words>
  <Application>Microsoft Office PowerPoint</Application>
  <PresentationFormat>画面に合わせる (4:3)</PresentationFormat>
  <Paragraphs>61</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教育行政組織</vt:lpstr>
      <vt:lpstr>文部科学省とは</vt:lpstr>
      <vt:lpstr>戦後改革と文部省</vt:lpstr>
      <vt:lpstr>国際政治の変化と行政の変化</vt:lpstr>
      <vt:lpstr>特別権力関係論</vt:lpstr>
      <vt:lpstr>文部省の基本は</vt:lpstr>
      <vt:lpstr>新しい全国学力テスト</vt:lpstr>
      <vt:lpstr>新旧教育基本法（行政条項）</vt:lpstr>
      <vt:lpstr>全国学力テスト訴訟</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教育行政組織</dc:title>
  <dc:creator>wakei</dc:creator>
  <cp:lastModifiedBy>wakei</cp:lastModifiedBy>
  <cp:revision>20</cp:revision>
  <dcterms:created xsi:type="dcterms:W3CDTF">2012-05-22T10:50:46Z</dcterms:created>
  <dcterms:modified xsi:type="dcterms:W3CDTF">2012-05-23T12:24:33Z</dcterms:modified>
</cp:coreProperties>
</file>