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t>2012/5/30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t>2012/5/30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t>2012/5/30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t>2012/5/30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t>2012/5/30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t>2012/5/30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t>2012/5/30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t>2012/5/30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t>2012/5/30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t>2012/5/30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t>2012/5/30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A28C-E87F-446E-BDDE-69F6F51AA7BB}" type="datetimeFigureOut">
              <a:rPr kumimoji="1" lang="ja-JP" altLang="en-US" smtClean="0"/>
              <a:t>2012/5/30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2037C-618D-4946-9C02-1984F0D1D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教育委員会と職員会議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どのようにコンセンサスを得るのか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戦後教育行政改革の中心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戦後教育行政改革の三原則</a:t>
            </a:r>
          </a:p>
          <a:p>
            <a:pPr lvl="1"/>
            <a:r>
              <a:rPr lang="ja-JP" altLang="en-US" dirty="0" smtClean="0"/>
              <a:t>教育行政の地方分権</a:t>
            </a:r>
          </a:p>
          <a:p>
            <a:pPr lvl="2"/>
            <a:r>
              <a:rPr lang="ja-JP" altLang="en-US" dirty="0" smtClean="0"/>
              <a:t>地方が分権</a:t>
            </a:r>
            <a:r>
              <a:rPr lang="ja-JP" altLang="en-US" dirty="0"/>
              <a:t>的</a:t>
            </a:r>
            <a:r>
              <a:rPr lang="ja-JP" altLang="en-US" dirty="0" smtClean="0"/>
              <a:t>「公共団体」に変化</a:t>
            </a:r>
          </a:p>
          <a:p>
            <a:pPr lvl="2"/>
            <a:r>
              <a:rPr lang="ja-JP" altLang="en-US" dirty="0" smtClean="0"/>
              <a:t>地方教育行政</a:t>
            </a:r>
            <a:r>
              <a:rPr lang="ja-JP" altLang="en-US" dirty="0"/>
              <a:t>が</a:t>
            </a:r>
            <a:r>
              <a:rPr lang="ja-JP" altLang="en-US" dirty="0" smtClean="0"/>
              <a:t>「内務省」から「教育委員会」に</a:t>
            </a:r>
          </a:p>
          <a:p>
            <a:pPr lvl="1"/>
            <a:r>
              <a:rPr lang="ja-JP" altLang="en-US" dirty="0"/>
              <a:t>教育の民衆</a:t>
            </a:r>
            <a:r>
              <a:rPr lang="ja-JP" altLang="en-US" dirty="0" smtClean="0"/>
              <a:t>統制</a:t>
            </a:r>
          </a:p>
          <a:p>
            <a:pPr lvl="2"/>
            <a:r>
              <a:rPr lang="ja-JP" altLang="en-US" dirty="0" smtClean="0"/>
              <a:t>知事・議会の選挙</a:t>
            </a:r>
          </a:p>
          <a:p>
            <a:pPr lvl="2"/>
            <a:r>
              <a:rPr lang="ja-JP" altLang="en-US" dirty="0" smtClean="0"/>
              <a:t>教育委員会の公選</a:t>
            </a:r>
            <a:r>
              <a:rPr lang="ja-JP" altLang="en-US" dirty="0"/>
              <a:t>制度</a:t>
            </a:r>
          </a:p>
          <a:p>
            <a:pPr lvl="1"/>
            <a:r>
              <a:rPr lang="ja-JP" altLang="en-US" dirty="0" smtClean="0"/>
              <a:t>一般行政からの独立</a:t>
            </a:r>
          </a:p>
          <a:p>
            <a:pPr lvl="2"/>
            <a:r>
              <a:rPr lang="ja-JP" altLang="en-US" dirty="0" smtClean="0"/>
              <a:t>行政委員会</a:t>
            </a:r>
            <a:r>
              <a:rPr lang="ja-JP" altLang="en-US" dirty="0"/>
              <a:t>としての</a:t>
            </a:r>
            <a:r>
              <a:rPr lang="ja-JP" altLang="en-US" dirty="0" smtClean="0"/>
              <a:t>「教育委員会」の成立</a:t>
            </a:r>
          </a:p>
          <a:p>
            <a:pPr lvl="2"/>
            <a:r>
              <a:rPr lang="ja-JP" altLang="en-US" dirty="0" smtClean="0"/>
              <a:t>予算提案権と執行権をもつ教育</a:t>
            </a:r>
            <a:r>
              <a:rPr lang="ja-JP" altLang="en-US" dirty="0"/>
              <a:t>委員会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当初</a:t>
            </a:r>
            <a:r>
              <a:rPr lang="ja-JP" altLang="en-US" dirty="0"/>
              <a:t>から</a:t>
            </a:r>
            <a:r>
              <a:rPr lang="ja-JP" altLang="en-US" dirty="0" smtClean="0"/>
              <a:t>の教育委員会</a:t>
            </a:r>
            <a:r>
              <a:rPr lang="ja-JP" altLang="en-US" dirty="0"/>
              <a:t>へ</a:t>
            </a:r>
            <a:r>
              <a:rPr lang="ja-JP" altLang="en-US" dirty="0" smtClean="0"/>
              <a:t>の</a:t>
            </a:r>
            <a:r>
              <a:rPr lang="ja-JP" altLang="en-US" dirty="0"/>
              <a:t>攻撃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一般部局からの不満</a:t>
            </a:r>
          </a:p>
          <a:p>
            <a:pPr lvl="1"/>
            <a:r>
              <a:rPr lang="ja-JP" altLang="en-US" dirty="0" smtClean="0"/>
              <a:t>統一的な予算編成ができない</a:t>
            </a:r>
          </a:p>
          <a:p>
            <a:pPr lvl="1"/>
            <a:r>
              <a:rPr kumimoji="1" lang="ja-JP" altLang="en-US" dirty="0" smtClean="0"/>
              <a:t>地方議会の文教委員会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整合性</a:t>
            </a:r>
            <a:endParaRPr kumimoji="1" lang="ja-JP" altLang="en-US" dirty="0" smtClean="0"/>
          </a:p>
          <a:p>
            <a:r>
              <a:rPr lang="ja-JP" altLang="en-US" dirty="0" smtClean="0"/>
              <a:t>政治家</a:t>
            </a:r>
            <a:r>
              <a:rPr lang="ja-JP" altLang="en-US" dirty="0"/>
              <a:t>から</a:t>
            </a:r>
            <a:r>
              <a:rPr lang="ja-JP" altLang="en-US" dirty="0" smtClean="0"/>
              <a:t>の非難</a:t>
            </a:r>
          </a:p>
          <a:p>
            <a:pPr lvl="1"/>
            <a:r>
              <a:rPr kumimoji="1" lang="ja-JP" altLang="en-US" dirty="0" smtClean="0"/>
              <a:t>教育が政治から独立していない</a:t>
            </a:r>
          </a:p>
          <a:p>
            <a:pPr lvl="1"/>
            <a:r>
              <a:rPr lang="ja-JP" altLang="en-US" dirty="0" smtClean="0"/>
              <a:t>選挙が政党や組合を背景としている</a:t>
            </a:r>
          </a:p>
          <a:p>
            <a:pPr lvl="1">
              <a:buNone/>
            </a:pPr>
            <a:r>
              <a:rPr lang="ja-JP" altLang="en-US" dirty="0" smtClean="0"/>
              <a:t>　　　　　　　</a:t>
            </a:r>
          </a:p>
          <a:p>
            <a:pPr lvl="1">
              <a:buNone/>
            </a:pPr>
            <a:r>
              <a:rPr kumimoji="1" lang="ja-JP" altLang="en-US" dirty="0" smtClean="0"/>
              <a:t>本当の理由は</a:t>
            </a:r>
            <a:r>
              <a:rPr kumimoji="1" lang="ja-JP" altLang="en-US" dirty="0"/>
              <a:t>どこにあったの</a:t>
            </a:r>
            <a:r>
              <a:rPr kumimoji="1" lang="ja-JP" altLang="en-US" dirty="0" smtClean="0"/>
              <a:t>か？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５０年代の再編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「教育委員会法」を廃止し、「地方教育行政の</a:t>
            </a:r>
            <a:r>
              <a:rPr lang="ja-JP" altLang="en-US" dirty="0" smtClean="0"/>
              <a:t>組織及び運営に関する</a:t>
            </a:r>
            <a:r>
              <a:rPr lang="ja-JP" altLang="en-US" dirty="0"/>
              <a:t>法律</a:t>
            </a:r>
            <a:r>
              <a:rPr lang="ja-JP" altLang="en-US" dirty="0" smtClean="0"/>
              <a:t>」の制定（全く違う組織であることを強調）</a:t>
            </a:r>
          </a:p>
          <a:p>
            <a:pPr lvl="1"/>
            <a:r>
              <a:rPr lang="ja-JP" altLang="en-US" dirty="0"/>
              <a:t>公選制を首長の任命制に</a:t>
            </a:r>
          </a:p>
          <a:p>
            <a:pPr lvl="1"/>
            <a:r>
              <a:rPr lang="ja-JP" altLang="en-US" dirty="0" smtClean="0"/>
              <a:t>予算提案権と執行権をなくす</a:t>
            </a:r>
          </a:p>
          <a:p>
            <a:pPr lvl="1"/>
            <a:r>
              <a:rPr lang="ja-JP" altLang="en-US" dirty="0" smtClean="0"/>
              <a:t>全国学力テストの指導（実質的命令）</a:t>
            </a:r>
          </a:p>
          <a:p>
            <a:pPr lvl="1"/>
            <a:r>
              <a:rPr lang="ja-JP" altLang="en-US" dirty="0" smtClean="0"/>
              <a:t>都道府県教育長の</a:t>
            </a:r>
            <a:r>
              <a:rPr lang="ja-JP" altLang="en-US" dirty="0"/>
              <a:t>承認制</a:t>
            </a:r>
          </a:p>
          <a:p>
            <a:r>
              <a:rPr lang="ja-JP" altLang="en-US" dirty="0" smtClean="0"/>
              <a:t>このことによって、教育委員会の主体的姿勢が喪失（月１・審議なし・傍聴なし）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中野区の準公選制度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区長が任命する人を、予め実施する投票によって決める「準公選」を東京都中野区が決めて実行した。（形式的には参考に）</a:t>
            </a:r>
          </a:p>
          <a:p>
            <a:r>
              <a:rPr lang="ja-JP" altLang="en-US" dirty="0" smtClean="0"/>
              <a:t>従来と全く</a:t>
            </a:r>
            <a:r>
              <a:rPr lang="ja-JP" altLang="en-US" dirty="0"/>
              <a:t>異なる</a:t>
            </a:r>
            <a:r>
              <a:rPr lang="ja-JP" altLang="en-US" dirty="0" smtClean="0"/>
              <a:t>「選挙方式」という点でも注目</a:t>
            </a:r>
          </a:p>
          <a:p>
            <a:pPr lvl="1"/>
            <a:r>
              <a:rPr kumimoji="1" lang="ja-JP" altLang="en-US" dirty="0" smtClean="0"/>
              <a:t>個別訪問の許可</a:t>
            </a:r>
          </a:p>
          <a:p>
            <a:pPr lvl="1"/>
            <a:r>
              <a:rPr lang="ja-JP" altLang="en-US" dirty="0" smtClean="0"/>
              <a:t>郵便</a:t>
            </a:r>
            <a:r>
              <a:rPr lang="ja-JP" altLang="en-US" dirty="0"/>
              <a:t>に</a:t>
            </a:r>
            <a:r>
              <a:rPr lang="ja-JP" altLang="en-US" dirty="0" smtClean="0"/>
              <a:t>よる投票（ｃｆ　現代ではネット投票が論点になっているが）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準公選制度による変化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戦後改革の原則が復活</a:t>
            </a:r>
          </a:p>
          <a:p>
            <a:pPr lvl="1"/>
            <a:r>
              <a:rPr lang="ja-JP" altLang="en-US" dirty="0"/>
              <a:t>実質審議が実現</a:t>
            </a:r>
          </a:p>
          <a:p>
            <a:pPr lvl="1"/>
            <a:r>
              <a:rPr lang="ja-JP" altLang="en-US" dirty="0" smtClean="0"/>
              <a:t>長い委員会</a:t>
            </a:r>
          </a:p>
          <a:p>
            <a:pPr lvl="1"/>
            <a:r>
              <a:rPr lang="ja-JP" altLang="en-US" dirty="0"/>
              <a:t>傍聴の実現</a:t>
            </a:r>
          </a:p>
          <a:p>
            <a:pPr lvl="1"/>
            <a:r>
              <a:rPr lang="ja-JP" altLang="en-US" dirty="0" smtClean="0"/>
              <a:t>そのための</a:t>
            </a:r>
            <a:r>
              <a:rPr lang="ja-JP" altLang="en-US" dirty="0"/>
              <a:t>夜の開催</a:t>
            </a:r>
          </a:p>
          <a:p>
            <a:pPr lvl="1"/>
            <a:r>
              <a:rPr lang="ja-JP" altLang="en-US" dirty="0" smtClean="0"/>
              <a:t>区民が教育委員会に注目</a:t>
            </a:r>
            <a:endParaRPr kumimoji="1" lang="ja-JP" altLang="en-US" dirty="0" smtClean="0"/>
          </a:p>
          <a:p>
            <a:r>
              <a:rPr lang="ja-JP" altLang="en-US" dirty="0" smtClean="0"/>
              <a:t>文部省の攻撃　都教育委員会への「指導」</a:t>
            </a:r>
            <a:endParaRPr kumimoji="1" lang="ja-JP" altLang="en-US" dirty="0" smtClean="0"/>
          </a:p>
          <a:p>
            <a:pPr lvl="1"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教育長承認制をめぐって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職員会議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職員会議をめぐる論争</a:t>
            </a:r>
          </a:p>
          <a:p>
            <a:pPr lvl="1"/>
            <a:r>
              <a:rPr lang="ja-JP" altLang="en-US" dirty="0" smtClean="0"/>
              <a:t>決定機関説</a:t>
            </a:r>
          </a:p>
          <a:p>
            <a:pPr lvl="1"/>
            <a:r>
              <a:rPr lang="ja-JP" altLang="en-US" dirty="0" smtClean="0"/>
              <a:t>審議会説</a:t>
            </a:r>
          </a:p>
          <a:p>
            <a:pPr lvl="1"/>
            <a:r>
              <a:rPr lang="ja-JP" altLang="en-US" dirty="0" smtClean="0"/>
              <a:t>補助機関説（省令で規定）</a:t>
            </a:r>
            <a:endParaRPr kumimoji="1" lang="ja-JP" altLang="en-US" dirty="0" smtClean="0"/>
          </a:p>
          <a:p>
            <a:r>
              <a:rPr lang="ja-JP" altLang="en-US" dirty="0" smtClean="0"/>
              <a:t>東京都教育委員会の通達　職員会議で挙手をしてはいけない。</a:t>
            </a:r>
          </a:p>
          <a:p>
            <a:r>
              <a:rPr kumimoji="1" lang="ja-JP" altLang="en-US" dirty="0" smtClean="0"/>
              <a:t>土肥元校長の訴訟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0528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342</Words>
  <Application>Microsoft Office PowerPoint</Application>
  <PresentationFormat>画面に合わせる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教育委員会と職員会議</vt:lpstr>
      <vt:lpstr>戦後教育行政改革の中心</vt:lpstr>
      <vt:lpstr>当初からの教育委員会への攻撃</vt:lpstr>
      <vt:lpstr>５０年代の再編</vt:lpstr>
      <vt:lpstr>中野区の準公選制度</vt:lpstr>
      <vt:lpstr>準公選制度による変化</vt:lpstr>
      <vt:lpstr>教育長承認制をめぐって</vt:lpstr>
      <vt:lpstr>職員会議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教育委員会と職員会議</dc:title>
  <dc:creator>wakei</dc:creator>
  <cp:lastModifiedBy>Ohta Kazutosi</cp:lastModifiedBy>
  <cp:revision>6</cp:revision>
  <dcterms:created xsi:type="dcterms:W3CDTF">2012-05-29T12:46:14Z</dcterms:created>
  <dcterms:modified xsi:type="dcterms:W3CDTF">2012-05-30T08:43:52Z</dcterms:modified>
</cp:coreProperties>
</file>