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3" r:id="rId7"/>
    <p:sldId id="261" r:id="rId8"/>
    <p:sldId id="260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07441-CFA9-49AC-ABDE-C4AC65C025C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DCFC8-1EF5-43DA-8537-19946C7C98E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B89BB-461A-4CED-866F-8AE15B2A1AC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64F74-1D0D-4615-A8EF-296B3834F4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A8C02-0924-4339-83EC-8F813D669F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1F4F-569B-4818-94E2-61BE992BAF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25A72-A4EB-44AC-B43D-BA07A58678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0B32-095D-4497-8286-28A8F5FE7A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1AB53-D87E-4100-A170-FE2FE16BF81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7BCE-65C2-4CF1-BB78-4E86BECF136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492B1-165F-49EA-9462-C46F0D10978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338D32-7EDA-43A4-9C59-FE2F70DBE4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外国人労働者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必要な人材か、社会の負担か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教育への影響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言葉の問題  バイリンガリズムをめぐる議論</a:t>
            </a:r>
          </a:p>
          <a:p>
            <a:r>
              <a:rPr lang="ja-JP" altLang="en-US"/>
              <a:t>義務教育制度への影響</a:t>
            </a:r>
          </a:p>
          <a:p>
            <a:r>
              <a:rPr lang="ja-JP" altLang="en-US"/>
              <a:t>学校の開放性への影響 </a:t>
            </a:r>
            <a:r>
              <a:rPr lang="en-US" altLang="ja-JP"/>
              <a:t>(20</a:t>
            </a:r>
            <a:r>
              <a:rPr lang="ja-JP" altLang="en-US"/>
              <a:t>坪主義の困難</a:t>
            </a:r>
            <a:r>
              <a:rPr lang="en-US" altLang="ja-JP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日本の態度はどうあるべきか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外国人に対してより開放的であるべきか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41" name="Group 349"/>
          <p:cNvGraphicFramePr>
            <a:graphicFrameLocks noGrp="1"/>
          </p:cNvGraphicFramePr>
          <p:nvPr/>
        </p:nvGraphicFramePr>
        <p:xfrm>
          <a:off x="1331913" y="0"/>
          <a:ext cx="6911975" cy="6875466"/>
        </p:xfrm>
        <a:graphic>
          <a:graphicData uri="http://schemas.openxmlformats.org/drawingml/2006/table">
            <a:tbl>
              <a:tblPr/>
              <a:tblGrid>
                <a:gridCol w="2284412"/>
                <a:gridCol w="2324100"/>
                <a:gridCol w="2303463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総数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208.5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外国人比率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韓国・朝鮮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68.23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59.82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21.01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56.07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ブラジル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15.47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31.29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フィリピン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7.31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19.34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米国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4.26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ぺルー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5.87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英国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1.22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1.74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タイ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3.96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ベトナム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3.24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イラン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カナダ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オーストラリア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インドネシア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2.49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マレーシア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0.46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1.89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1993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2006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何故外国人労働者が増加するのか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経済の不均等発展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労働力不足の先進国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↑　（労働者）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仕事のない途上国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賃金の高い先進国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↓　（工場）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賃金の低い文化レベルの高い途上国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ヨーロッパでの経験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ドイツでのガストアルバイター</a:t>
            </a:r>
          </a:p>
          <a:p>
            <a:pPr>
              <a:buFontTx/>
              <a:buNone/>
            </a:pPr>
            <a:r>
              <a:rPr lang="ja-JP" altLang="en-US" dirty="0"/>
              <a:t>    送り出し国</a:t>
            </a:r>
            <a:r>
              <a:rPr lang="en-US" altLang="ja-JP" dirty="0"/>
              <a:t>(</a:t>
            </a:r>
            <a:r>
              <a:rPr lang="ja-JP" altLang="en-US" dirty="0"/>
              <a:t>トルコ</a:t>
            </a:r>
            <a:r>
              <a:rPr lang="en-US" altLang="ja-JP" dirty="0"/>
              <a:t>)</a:t>
            </a:r>
            <a:r>
              <a:rPr lang="ja-JP" altLang="en-US" dirty="0"/>
              <a:t>とドイツの政府間協定</a:t>
            </a:r>
          </a:p>
          <a:p>
            <a:pPr>
              <a:buFontTx/>
              <a:buNone/>
            </a:pPr>
            <a:r>
              <a:rPr lang="ja-JP" altLang="en-US" dirty="0"/>
              <a:t>   </a:t>
            </a:r>
            <a:r>
              <a:rPr lang="en-US" altLang="ja-JP" dirty="0"/>
              <a:t>10</a:t>
            </a:r>
            <a:r>
              <a:rPr lang="ja-JP" altLang="en-US" dirty="0"/>
              <a:t>年間の労働 → その後帰国</a:t>
            </a:r>
          </a:p>
          <a:p>
            <a:r>
              <a:rPr lang="ja-JP" altLang="en-US" dirty="0"/>
              <a:t>帰国パターン → 定住パターンへ</a:t>
            </a:r>
          </a:p>
          <a:p>
            <a:r>
              <a:rPr lang="ja-JP" altLang="en-US" dirty="0"/>
              <a:t>生じた問題</a:t>
            </a:r>
          </a:p>
          <a:p>
            <a:pPr>
              <a:buFontTx/>
              <a:buNone/>
            </a:pPr>
            <a:r>
              <a:rPr lang="ja-JP" altLang="en-US" dirty="0"/>
              <a:t>    家族の呼び寄せ・出産・教育</a:t>
            </a:r>
          </a:p>
          <a:p>
            <a:pPr>
              <a:buFontTx/>
              <a:buNone/>
            </a:pPr>
            <a:r>
              <a:rPr lang="ja-JP" altLang="en-US" dirty="0"/>
              <a:t>    マイノリティ問題 さまざまな</a:t>
            </a:r>
            <a:r>
              <a:rPr lang="ja-JP" altLang="en-US" dirty="0" smtClean="0"/>
              <a:t>差別</a:t>
            </a:r>
          </a:p>
          <a:p>
            <a:pPr>
              <a:buFontTx/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地域の分化（移民は集住の傾向）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当初の日本の対応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外国人</a:t>
            </a:r>
            <a:r>
              <a:rPr lang="ja-JP" altLang="en-US" dirty="0" smtClean="0"/>
              <a:t>入国の制限が基本（出入国管理）</a:t>
            </a:r>
            <a:endParaRPr lang="ja-JP" altLang="en-US" dirty="0"/>
          </a:p>
          <a:p>
            <a:r>
              <a:rPr lang="ja-JP" altLang="en-US" dirty="0"/>
              <a:t>内外からの要請</a:t>
            </a:r>
          </a:p>
          <a:p>
            <a:pPr>
              <a:buFontTx/>
              <a:buNone/>
            </a:pPr>
            <a:r>
              <a:rPr lang="ja-JP" altLang="en-US" dirty="0"/>
              <a:t>  ・ 安い労働力を求める国内企業</a:t>
            </a:r>
          </a:p>
          <a:p>
            <a:pPr>
              <a:buFontTx/>
              <a:buNone/>
            </a:pPr>
            <a:r>
              <a:rPr lang="ja-JP" altLang="en-US" dirty="0"/>
              <a:t>  ・ 労働機会を求めるアジア諸国</a:t>
            </a:r>
          </a:p>
          <a:p>
            <a:r>
              <a:rPr lang="ja-JP" altLang="en-US" dirty="0"/>
              <a:t>不法労働・研修・留学</a:t>
            </a:r>
            <a:r>
              <a:rPr lang="en-US" altLang="ja-JP" dirty="0"/>
              <a:t>(</a:t>
            </a:r>
            <a:r>
              <a:rPr lang="ja-JP" altLang="en-US" dirty="0"/>
              <a:t>事実上の研修</a:t>
            </a:r>
            <a:r>
              <a:rPr lang="en-US" altLang="ja-JP" dirty="0"/>
              <a:t>)</a:t>
            </a:r>
            <a:r>
              <a:rPr lang="ja-JP" altLang="en-US" dirty="0"/>
              <a:t>・日本人の子孫の許可・特別な仕事の許可</a:t>
            </a:r>
            <a:r>
              <a:rPr lang="en-US" altLang="ja-JP" dirty="0"/>
              <a:t>(</a:t>
            </a:r>
            <a:r>
              <a:rPr lang="ja-JP" altLang="en-US" dirty="0"/>
              <a:t>大使館勤務→福祉労働者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政策的なコンセンサスは未形成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外国人労働者は労働条件を下げるか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相対的剰余価値の創出</a:t>
            </a:r>
            <a:r>
              <a:rPr lang="en-US" altLang="ja-JP" dirty="0"/>
              <a:t>(</a:t>
            </a:r>
            <a:r>
              <a:rPr lang="ja-JP" altLang="en-US" dirty="0"/>
              <a:t>マルクスの理論</a:t>
            </a:r>
            <a:r>
              <a:rPr lang="en-US" altLang="ja-JP" dirty="0"/>
              <a:t>)</a:t>
            </a:r>
          </a:p>
          <a:p>
            <a:pPr>
              <a:buFontTx/>
              <a:buNone/>
            </a:pPr>
            <a:r>
              <a:rPr lang="en-US" altLang="ja-JP" dirty="0"/>
              <a:t>     </a:t>
            </a:r>
            <a:r>
              <a:rPr lang="ja-JP" altLang="en-US" dirty="0"/>
              <a:t>男性 → 女性 → 児童 → 外国人という図式</a:t>
            </a:r>
          </a:p>
          <a:p>
            <a:r>
              <a:rPr lang="ja-JP" altLang="en-US" dirty="0"/>
              <a:t>ヨーロッパの日本の違い</a:t>
            </a:r>
          </a:p>
          <a:p>
            <a:pPr>
              <a:buFontTx/>
              <a:buNone/>
            </a:pPr>
            <a:r>
              <a:rPr lang="ja-JP" altLang="en-US" dirty="0"/>
              <a:t>     労働者としての質 アジアとアフリカの</a:t>
            </a:r>
            <a:r>
              <a:rPr lang="ja-JP" altLang="en-US" dirty="0" smtClean="0"/>
              <a:t>相違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外国人増加で犯罪は増加するか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警察庁の分析</a:t>
            </a:r>
          </a:p>
          <a:p>
            <a:pPr>
              <a:buFontTx/>
              <a:buNone/>
            </a:pPr>
            <a:r>
              <a:rPr lang="ja-JP" altLang="en-US"/>
              <a:t> ・</a:t>
            </a:r>
            <a:r>
              <a:rPr lang="en-US" altLang="ja-JP"/>
              <a:t>1</a:t>
            </a:r>
            <a:r>
              <a:rPr lang="ja-JP" altLang="en-US"/>
              <a:t>、</a:t>
            </a:r>
            <a:r>
              <a:rPr lang="en-US" altLang="ja-JP"/>
              <a:t>2</a:t>
            </a:r>
            <a:r>
              <a:rPr lang="ja-JP" altLang="en-US"/>
              <a:t>年は減少だが、長期的には増加傾向</a:t>
            </a:r>
          </a:p>
          <a:p>
            <a:pPr>
              <a:buFontTx/>
              <a:buNone/>
            </a:pPr>
            <a:r>
              <a:rPr lang="ja-JP" altLang="en-US"/>
              <a:t> ・外国人が犯罪集団を形成し、暴力団と結託</a:t>
            </a:r>
          </a:p>
          <a:p>
            <a:pPr>
              <a:buFontTx/>
              <a:buNone/>
            </a:pPr>
            <a:r>
              <a:rPr lang="ja-JP" altLang="en-US"/>
              <a:t> ・少数化・匿名化・潜在化 組織防衛</a:t>
            </a:r>
          </a:p>
          <a:p>
            <a:pPr>
              <a:buFontTx/>
              <a:buNone/>
            </a:pPr>
            <a:r>
              <a:rPr lang="ja-JP" altLang="en-US"/>
              <a:t> ・地下銀行・偽装結婚・証明書偽造等犯罪インフラの整備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260350"/>
            <a:ext cx="855821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外国人の犯罪統計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刑務所、拘置所に収用されている国籍割合が簡単に求められる。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 国籍     居住人        収容者数        割合（</a:t>
            </a:r>
            <a:r>
              <a:rPr lang="en-US" altLang="ja-JP" sz="2800"/>
              <a:t>1</a:t>
            </a:r>
            <a:r>
              <a:rPr lang="ja-JP" altLang="en-US" sz="2800"/>
              <a:t>万人当り）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日本   </a:t>
            </a:r>
            <a:r>
              <a:rPr lang="en-US" altLang="ja-JP" sz="2800"/>
              <a:t>12600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68050</a:t>
            </a:r>
            <a:r>
              <a:rPr lang="ja-JP" altLang="en-US" sz="2800"/>
              <a:t>人           </a:t>
            </a:r>
            <a:r>
              <a:rPr lang="en-US" altLang="ja-JP" sz="2800"/>
              <a:t>5.4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中　国    </a:t>
            </a:r>
            <a:r>
              <a:rPr lang="en-US" altLang="ja-JP" sz="2800"/>
              <a:t>25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  1905</a:t>
            </a:r>
            <a:r>
              <a:rPr lang="ja-JP" altLang="en-US" sz="2800"/>
              <a:t>人             </a:t>
            </a:r>
            <a:r>
              <a:rPr lang="en-US" altLang="ja-JP" sz="2800"/>
              <a:t>76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韓国・朝鮮</a:t>
            </a:r>
            <a:r>
              <a:rPr lang="en-US" altLang="ja-JP" sz="2800"/>
              <a:t>53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)1647</a:t>
            </a:r>
            <a:r>
              <a:rPr lang="ja-JP" altLang="en-US" sz="2800"/>
              <a:t>人             </a:t>
            </a:r>
            <a:r>
              <a:rPr lang="en-US" altLang="ja-JP" sz="2800"/>
              <a:t>31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イラン    約８万人（注１）      </a:t>
            </a:r>
            <a:r>
              <a:rPr lang="en-US" altLang="ja-JP" sz="2800"/>
              <a:t>511</a:t>
            </a:r>
            <a:r>
              <a:rPr lang="ja-JP" altLang="en-US" sz="2800"/>
              <a:t>人            約</a:t>
            </a:r>
            <a:r>
              <a:rPr lang="en-US" altLang="ja-JP" sz="2800"/>
              <a:t>64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ブラジル  </a:t>
            </a:r>
            <a:r>
              <a:rPr lang="en-US" altLang="ja-JP" sz="2800"/>
              <a:t>24</a:t>
            </a:r>
            <a:r>
              <a:rPr lang="ja-JP" altLang="en-US" sz="2800"/>
              <a:t>万人</a:t>
            </a:r>
            <a:r>
              <a:rPr lang="en-US" altLang="ja-JP" sz="2800"/>
              <a:t>(97</a:t>
            </a:r>
            <a:r>
              <a:rPr lang="ja-JP" altLang="en-US" sz="2800"/>
              <a:t>年</a:t>
            </a:r>
            <a:r>
              <a:rPr lang="en-US" altLang="ja-JP" sz="2800"/>
              <a:t>)   392</a:t>
            </a:r>
            <a:r>
              <a:rPr lang="ja-JP" altLang="en-US" sz="2800"/>
              <a:t>人              </a:t>
            </a:r>
            <a:r>
              <a:rPr lang="en-US" altLang="ja-JP" sz="2800"/>
              <a:t>16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フィリピン    </a:t>
            </a:r>
            <a:r>
              <a:rPr lang="en-US" altLang="ja-JP" sz="2800"/>
              <a:t>9.3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310(</a:t>
            </a:r>
            <a:r>
              <a:rPr lang="ja-JP" altLang="en-US" sz="2800"/>
              <a:t>注２</a:t>
            </a:r>
            <a:r>
              <a:rPr lang="en-US" altLang="ja-JP" sz="2800"/>
              <a:t>)      </a:t>
            </a:r>
            <a:r>
              <a:rPr lang="ja-JP" altLang="en-US" sz="2800"/>
              <a:t>約</a:t>
            </a:r>
            <a:r>
              <a:rPr lang="en-US" altLang="ja-JP" sz="2800"/>
              <a:t>33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この人数構成をどう見るか。</a:t>
            </a:r>
            <a:r>
              <a:rPr lang="en-US" altLang="ja-JP" sz="2800"/>
              <a:t>(</a:t>
            </a:r>
            <a:r>
              <a:rPr lang="ja-JP" altLang="en-US" sz="2800"/>
              <a:t>永住・長期・短期・不法</a:t>
            </a:r>
            <a:r>
              <a:rPr lang="en-US" altLang="ja-JP" sz="280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403</Words>
  <Application>Microsoft Office PowerPoint</Application>
  <PresentationFormat>画面に合わせる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外国人労働者</vt:lpstr>
      <vt:lpstr>スライド 2</vt:lpstr>
      <vt:lpstr>何故外国人労働者が増加するのか</vt:lpstr>
      <vt:lpstr>ヨーロッパでの経験</vt:lpstr>
      <vt:lpstr>当初の日本の対応</vt:lpstr>
      <vt:lpstr>外国人労働者は労働条件を下げるか</vt:lpstr>
      <vt:lpstr>外国人増加で犯罪は増加するか</vt:lpstr>
      <vt:lpstr>スライド 8</vt:lpstr>
      <vt:lpstr>外国人の犯罪統計</vt:lpstr>
      <vt:lpstr>教育への影響</vt:lpstr>
      <vt:lpstr>日本の態度はどうあるべきか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外国人労働者</dc:title>
  <dc:creator>wakei</dc:creator>
  <cp:lastModifiedBy>wakei</cp:lastModifiedBy>
  <cp:revision>9</cp:revision>
  <dcterms:created xsi:type="dcterms:W3CDTF">2008-06-14T01:17:30Z</dcterms:created>
  <dcterms:modified xsi:type="dcterms:W3CDTF">2012-07-06T07:28:51Z</dcterms:modified>
</cp:coreProperties>
</file>