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96" r:id="rId4"/>
    <p:sldId id="294"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2" r:id="rId29"/>
    <p:sldId id="281" r:id="rId30"/>
    <p:sldId id="286" r:id="rId31"/>
    <p:sldId id="287" r:id="rId32"/>
    <p:sldId id="288" r:id="rId33"/>
    <p:sldId id="289" r:id="rId34"/>
    <p:sldId id="290" r:id="rId35"/>
    <p:sldId id="291" r:id="rId36"/>
    <p:sldId id="285" r:id="rId37"/>
    <p:sldId id="295" r:id="rId3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41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60B54DD-1E2A-4974-AAB3-2C7B6E987681}" type="slidenum">
              <a:rPr lang="en-US" altLang="ja-JP"/>
              <a:pPr>
                <a:defRPr/>
              </a:pPr>
              <a:t>‹#›</a:t>
            </a:fld>
            <a:endParaRPr lang="en-US" altLang="ja-JP"/>
          </a:p>
        </p:txBody>
      </p:sp>
    </p:spTree>
    <p:extLst>
      <p:ext uri="{BB962C8B-B14F-4D97-AF65-F5344CB8AC3E}">
        <p14:creationId xmlns:p14="http://schemas.microsoft.com/office/powerpoint/2010/main" val="3376453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03DA49-6132-4D93-B22E-4AE260B0A46B}" type="slidenum">
              <a:rPr lang="en-US" altLang="ja-JP"/>
              <a:pPr>
                <a:defRPr/>
              </a:pPr>
              <a:t>‹#›</a:t>
            </a:fld>
            <a:endParaRPr lang="en-US" altLang="ja-JP"/>
          </a:p>
        </p:txBody>
      </p:sp>
    </p:spTree>
    <p:extLst>
      <p:ext uri="{BB962C8B-B14F-4D97-AF65-F5344CB8AC3E}">
        <p14:creationId xmlns:p14="http://schemas.microsoft.com/office/powerpoint/2010/main" val="60475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70172A-C17D-4980-8FAE-1B267337B42F}" type="slidenum">
              <a:rPr lang="en-US" altLang="ja-JP"/>
              <a:pPr>
                <a:defRPr/>
              </a:pPr>
              <a:t>‹#›</a:t>
            </a:fld>
            <a:endParaRPr lang="en-US" altLang="ja-JP"/>
          </a:p>
        </p:txBody>
      </p:sp>
    </p:spTree>
    <p:extLst>
      <p:ext uri="{BB962C8B-B14F-4D97-AF65-F5344CB8AC3E}">
        <p14:creationId xmlns:p14="http://schemas.microsoft.com/office/powerpoint/2010/main" val="316535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1161449-BB5D-45A4-817B-69BCE9F8575A}" type="slidenum">
              <a:rPr lang="en-US" altLang="ja-JP"/>
              <a:pPr>
                <a:defRPr/>
              </a:pPr>
              <a:t>‹#›</a:t>
            </a:fld>
            <a:endParaRPr lang="en-US" altLang="ja-JP"/>
          </a:p>
        </p:txBody>
      </p:sp>
    </p:spTree>
    <p:extLst>
      <p:ext uri="{BB962C8B-B14F-4D97-AF65-F5344CB8AC3E}">
        <p14:creationId xmlns:p14="http://schemas.microsoft.com/office/powerpoint/2010/main" val="4109905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F0B357E-74FD-432B-BCD7-C184D586A9E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95854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72F27623-5FA0-4502-B699-5F48EB72F33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0453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2E7CB4B-E102-4D6E-A231-A0F725257E0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49589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B55D008-B9FD-417C-A740-09F71EE94D6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69474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2534C838-34B6-423E-AD49-19423D8BED7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11095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552E8CE2-AF8F-4400-98A0-BCB1BCE745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18381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A0E2D60D-39E0-4A49-8BC1-AF3F88B5D12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33924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84B041B7-ECCB-47CA-A36D-3A5588611C9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391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018DEF-EE4A-41D8-B1A1-B2B8008C9B9C}" type="slidenum">
              <a:rPr lang="en-US" altLang="ja-JP"/>
              <a:pPr>
                <a:defRPr/>
              </a:pPr>
              <a:t>‹#›</a:t>
            </a:fld>
            <a:endParaRPr lang="en-US" altLang="ja-JP"/>
          </a:p>
        </p:txBody>
      </p:sp>
    </p:spTree>
    <p:extLst>
      <p:ext uri="{BB962C8B-B14F-4D97-AF65-F5344CB8AC3E}">
        <p14:creationId xmlns:p14="http://schemas.microsoft.com/office/powerpoint/2010/main" val="1373998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89C15A1-5935-4971-B42F-B2D35E6B99F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81183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9A988114-5F01-4B93-8D65-9E63EFF1D5C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481524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791D59B-F0CD-4F5A-BDD5-A37D97F60B7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4942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7EE79A-EECB-4954-B01A-C61389C6EF13}" type="slidenum">
              <a:rPr lang="en-US" altLang="ja-JP"/>
              <a:pPr>
                <a:defRPr/>
              </a:pPr>
              <a:t>‹#›</a:t>
            </a:fld>
            <a:endParaRPr lang="en-US" altLang="ja-JP"/>
          </a:p>
        </p:txBody>
      </p:sp>
    </p:spTree>
    <p:extLst>
      <p:ext uri="{BB962C8B-B14F-4D97-AF65-F5344CB8AC3E}">
        <p14:creationId xmlns:p14="http://schemas.microsoft.com/office/powerpoint/2010/main" val="252604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5CE9BFD-3177-4940-98BF-A7FA669F9595}" type="slidenum">
              <a:rPr lang="en-US" altLang="ja-JP"/>
              <a:pPr>
                <a:defRPr/>
              </a:pPr>
              <a:t>‹#›</a:t>
            </a:fld>
            <a:endParaRPr lang="en-US" altLang="ja-JP"/>
          </a:p>
        </p:txBody>
      </p:sp>
    </p:spTree>
    <p:extLst>
      <p:ext uri="{BB962C8B-B14F-4D97-AF65-F5344CB8AC3E}">
        <p14:creationId xmlns:p14="http://schemas.microsoft.com/office/powerpoint/2010/main" val="159095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B0A8D3F-156B-463E-8974-BEA61FCE46B4}" type="slidenum">
              <a:rPr lang="en-US" altLang="ja-JP"/>
              <a:pPr>
                <a:defRPr/>
              </a:pPr>
              <a:t>‹#›</a:t>
            </a:fld>
            <a:endParaRPr lang="en-US" altLang="ja-JP"/>
          </a:p>
        </p:txBody>
      </p:sp>
    </p:spTree>
    <p:extLst>
      <p:ext uri="{BB962C8B-B14F-4D97-AF65-F5344CB8AC3E}">
        <p14:creationId xmlns:p14="http://schemas.microsoft.com/office/powerpoint/2010/main" val="273603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E8E2F4E-BA5C-4675-93E9-265CC28FE359}" type="slidenum">
              <a:rPr lang="en-US" altLang="ja-JP"/>
              <a:pPr>
                <a:defRPr/>
              </a:pPr>
              <a:t>‹#›</a:t>
            </a:fld>
            <a:endParaRPr lang="en-US" altLang="ja-JP"/>
          </a:p>
        </p:txBody>
      </p:sp>
    </p:spTree>
    <p:extLst>
      <p:ext uri="{BB962C8B-B14F-4D97-AF65-F5344CB8AC3E}">
        <p14:creationId xmlns:p14="http://schemas.microsoft.com/office/powerpoint/2010/main" val="317696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3551F1E-4AD9-46F1-92D9-0AE39EC5625A}" type="slidenum">
              <a:rPr lang="en-US" altLang="ja-JP"/>
              <a:pPr>
                <a:defRPr/>
              </a:pPr>
              <a:t>‹#›</a:t>
            </a:fld>
            <a:endParaRPr lang="en-US" altLang="ja-JP"/>
          </a:p>
        </p:txBody>
      </p:sp>
    </p:spTree>
    <p:extLst>
      <p:ext uri="{BB962C8B-B14F-4D97-AF65-F5344CB8AC3E}">
        <p14:creationId xmlns:p14="http://schemas.microsoft.com/office/powerpoint/2010/main" val="115673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92DAA0-AB34-4265-A177-23FFAD09F02E}" type="slidenum">
              <a:rPr lang="en-US" altLang="ja-JP"/>
              <a:pPr>
                <a:defRPr/>
              </a:pPr>
              <a:t>‹#›</a:t>
            </a:fld>
            <a:endParaRPr lang="en-US" altLang="ja-JP"/>
          </a:p>
        </p:txBody>
      </p:sp>
    </p:spTree>
    <p:extLst>
      <p:ext uri="{BB962C8B-B14F-4D97-AF65-F5344CB8AC3E}">
        <p14:creationId xmlns:p14="http://schemas.microsoft.com/office/powerpoint/2010/main" val="116209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265218D-A4A5-4CD9-847E-2ACEEFDE3414}" type="slidenum">
              <a:rPr lang="en-US" altLang="ja-JP"/>
              <a:pPr>
                <a:defRPr/>
              </a:pPr>
              <a:t>‹#›</a:t>
            </a:fld>
            <a:endParaRPr lang="en-US" altLang="ja-JP"/>
          </a:p>
        </p:txBody>
      </p:sp>
    </p:spTree>
    <p:extLst>
      <p:ext uri="{BB962C8B-B14F-4D97-AF65-F5344CB8AC3E}">
        <p14:creationId xmlns:p14="http://schemas.microsoft.com/office/powerpoint/2010/main" val="140433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CF3D81B-F4BB-4556-AA24-C7106777A9C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A269FA5-BD21-467C-9C0F-B4BCEAB33FB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7362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南北問題</a:t>
            </a:r>
          </a:p>
        </p:txBody>
      </p:sp>
      <p:sp>
        <p:nvSpPr>
          <p:cNvPr id="2051" name="Rectangle 3"/>
          <p:cNvSpPr>
            <a:spLocks noGrp="1" noChangeArrowheads="1"/>
          </p:cNvSpPr>
          <p:nvPr>
            <p:ph type="subTitle" idx="1"/>
          </p:nvPr>
        </p:nvSpPr>
        <p:spPr/>
        <p:txBody>
          <a:bodyPr/>
          <a:lstStyle/>
          <a:p>
            <a:pPr eaLnBrk="1" hangingPunct="1"/>
            <a:r>
              <a:rPr lang="ja-JP" altLang="en-US" dirty="0" smtClean="0"/>
              <a:t>国際的経済格差</a:t>
            </a:r>
            <a:r>
              <a:rPr lang="ja-JP" altLang="en-US" dirty="0" smtClean="0"/>
              <a:t>は問題</a:t>
            </a:r>
            <a:r>
              <a:rPr lang="ja-JP" altLang="en-US" dirty="0" smtClean="0"/>
              <a:t>なのか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ja-JP" altLang="en-US" smtClean="0"/>
              <a:t>教育におけるジェンダーの平等</a:t>
            </a:r>
          </a:p>
        </p:txBody>
      </p:sp>
      <p:pic>
        <p:nvPicPr>
          <p:cNvPr id="11267"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世界銀行の目標３</a:t>
            </a:r>
          </a:p>
        </p:txBody>
      </p:sp>
      <p:pic>
        <p:nvPicPr>
          <p:cNvPr id="1229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ja-JP" altLang="en-US" smtClean="0"/>
              <a:t>子どもの死亡率</a:t>
            </a:r>
          </a:p>
        </p:txBody>
      </p:sp>
      <p:pic>
        <p:nvPicPr>
          <p:cNvPr id="13315"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世界銀行の目標４</a:t>
            </a:r>
          </a:p>
        </p:txBody>
      </p:sp>
      <p:pic>
        <p:nvPicPr>
          <p:cNvPr id="14339"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ja-JP" altLang="en-US" smtClean="0"/>
              <a:t>妊産婦の死亡率</a:t>
            </a:r>
          </a:p>
        </p:txBody>
      </p:sp>
      <p:pic>
        <p:nvPicPr>
          <p:cNvPr id="15363"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世界銀行の目標５</a:t>
            </a:r>
          </a:p>
        </p:txBody>
      </p:sp>
      <p:pic>
        <p:nvPicPr>
          <p:cNvPr id="16387"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pPr eaLnBrk="1" hangingPunct="1"/>
            <a:r>
              <a:rPr lang="ja-JP" altLang="en-US" smtClean="0"/>
              <a:t>エイズの蔓延</a:t>
            </a:r>
          </a:p>
        </p:txBody>
      </p:sp>
      <p:pic>
        <p:nvPicPr>
          <p:cNvPr id="17411"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t>世界銀行の目標６</a:t>
            </a:r>
          </a:p>
        </p:txBody>
      </p:sp>
      <p:pic>
        <p:nvPicPr>
          <p:cNvPr id="1843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ja-JP" altLang="en-US" smtClean="0"/>
              <a:t>浄化水源</a:t>
            </a:r>
          </a:p>
        </p:txBody>
      </p:sp>
      <p:pic>
        <p:nvPicPr>
          <p:cNvPr id="19459"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世界銀行の目標７</a:t>
            </a:r>
          </a:p>
        </p:txBody>
      </p:sp>
      <p:pic>
        <p:nvPicPr>
          <p:cNvPr id="2048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経済格差は問題なのか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問題ではない</a:t>
            </a:r>
          </a:p>
          <a:p>
            <a:pPr lvl="1"/>
            <a:r>
              <a:rPr kumimoji="1" lang="ja-JP" altLang="en-US" dirty="0" smtClean="0"/>
              <a:t>格差は努力の結果だ。</a:t>
            </a:r>
          </a:p>
          <a:p>
            <a:pPr lvl="1"/>
            <a:r>
              <a:rPr lang="ja-JP" altLang="en-US" dirty="0"/>
              <a:t>正当</a:t>
            </a:r>
            <a:r>
              <a:rPr lang="ja-JP" altLang="en-US" dirty="0" smtClean="0"/>
              <a:t>な状態</a:t>
            </a:r>
            <a:r>
              <a:rPr lang="ja-JP" altLang="en-US" dirty="0"/>
              <a:t>だ</a:t>
            </a:r>
            <a:r>
              <a:rPr lang="ja-JP" altLang="en-US" dirty="0" smtClean="0"/>
              <a:t>。</a:t>
            </a:r>
          </a:p>
          <a:p>
            <a:r>
              <a:rPr kumimoji="1" lang="ja-JP" altLang="en-US" dirty="0" smtClean="0"/>
              <a:t>問題だ　理由を考えてみよう。</a:t>
            </a:r>
            <a:endParaRPr kumimoji="1" lang="ja-JP" altLang="en-US" dirty="0"/>
          </a:p>
        </p:txBody>
      </p:sp>
    </p:spTree>
    <p:extLst>
      <p:ext uri="{BB962C8B-B14F-4D97-AF65-F5344CB8AC3E}">
        <p14:creationId xmlns:p14="http://schemas.microsoft.com/office/powerpoint/2010/main" val="400685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mtClean="0"/>
              <a:t>アフリカ地域のファクトシート</a:t>
            </a:r>
          </a:p>
        </p:txBody>
      </p:sp>
      <p:pic>
        <p:nvPicPr>
          <p:cNvPr id="21507"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z="4000" smtClean="0"/>
              <a:t>東アジア・太平洋地域のファクトシート</a:t>
            </a:r>
          </a:p>
        </p:txBody>
      </p:sp>
      <p:pic>
        <p:nvPicPr>
          <p:cNvPr id="2253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南アジアのファクトシート</a:t>
            </a:r>
          </a:p>
        </p:txBody>
      </p:sp>
      <p:pic>
        <p:nvPicPr>
          <p:cNvPr id="2355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z="4000" smtClean="0"/>
              <a:t>ヨーロッパ・中央アジアファクトシート</a:t>
            </a:r>
          </a:p>
        </p:txBody>
      </p:sp>
      <p:pic>
        <p:nvPicPr>
          <p:cNvPr id="24579"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t>ラテンアメリカのファクトシート</a:t>
            </a:r>
          </a:p>
        </p:txBody>
      </p:sp>
      <p:pic>
        <p:nvPicPr>
          <p:cNvPr id="2560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smtClean="0"/>
              <a:t>中東・北アフリカのファクトシート</a:t>
            </a:r>
          </a:p>
        </p:txBody>
      </p:sp>
      <p:pic>
        <p:nvPicPr>
          <p:cNvPr id="26627"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smtClean="0"/>
              <a:t>以上のことからわかること</a:t>
            </a:r>
          </a:p>
        </p:txBody>
      </p:sp>
      <p:sp>
        <p:nvSpPr>
          <p:cNvPr id="27651" name="Rectangle 3"/>
          <p:cNvSpPr>
            <a:spLocks noGrp="1" noChangeArrowheads="1"/>
          </p:cNvSpPr>
          <p:nvPr>
            <p:ph type="body" idx="1"/>
          </p:nvPr>
        </p:nvSpPr>
        <p:spPr/>
        <p:txBody>
          <a:bodyPr/>
          <a:lstStyle/>
          <a:p>
            <a:pPr eaLnBrk="1" hangingPunct="1"/>
            <a:r>
              <a:rPr lang="ja-JP" altLang="en-US" smtClean="0"/>
              <a:t>貧富の差は経済的な格差だけではない。</a:t>
            </a:r>
          </a:p>
          <a:p>
            <a:pPr eaLnBrk="1" hangingPunct="1"/>
            <a:r>
              <a:rPr lang="ja-JP" altLang="en-US" smtClean="0"/>
              <a:t>自然環境、衛生状態・教育など社会環境も</a:t>
            </a:r>
          </a:p>
          <a:p>
            <a:pPr eaLnBrk="1" hangingPunct="1"/>
            <a:r>
              <a:rPr lang="ja-JP" altLang="en-US" smtClean="0"/>
              <a:t>経済的な困難な地域は、政治的にも困難。</a:t>
            </a:r>
          </a:p>
          <a:p>
            <a:pPr eaLnBrk="1" hangingPunct="1"/>
            <a:endParaRPr lang="en-US" altLang="ja-JP"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ja-JP" altLang="en-US" smtClean="0"/>
              <a:t>社会の発展に関する理論</a:t>
            </a:r>
          </a:p>
        </p:txBody>
      </p:sp>
      <p:sp>
        <p:nvSpPr>
          <p:cNvPr id="29699" name="Rectangle 3"/>
          <p:cNvSpPr>
            <a:spLocks noGrp="1" noChangeArrowheads="1"/>
          </p:cNvSpPr>
          <p:nvPr>
            <p:ph type="body" idx="1"/>
          </p:nvPr>
        </p:nvSpPr>
        <p:spPr/>
        <p:txBody>
          <a:bodyPr/>
          <a:lstStyle/>
          <a:p>
            <a:pPr eaLnBrk="1" hangingPunct="1">
              <a:lnSpc>
                <a:spcPct val="90000"/>
              </a:lnSpc>
            </a:pPr>
            <a:r>
              <a:rPr lang="ja-JP" altLang="en-US" smtClean="0"/>
              <a:t>近代化論　→　新自由主義</a:t>
            </a:r>
          </a:p>
          <a:p>
            <a:pPr eaLnBrk="1" hangingPunct="1">
              <a:lnSpc>
                <a:spcPct val="90000"/>
              </a:lnSpc>
            </a:pPr>
            <a:r>
              <a:rPr lang="ja-JP" altLang="en-US" smtClean="0"/>
              <a:t>マルクス主義　→　その発展としての従属論</a:t>
            </a:r>
          </a:p>
          <a:p>
            <a:pPr eaLnBrk="1" hangingPunct="1">
              <a:lnSpc>
                <a:spcPct val="90000"/>
              </a:lnSpc>
            </a:pPr>
            <a:endParaRPr lang="ja-JP" altLang="en-US" smtClean="0"/>
          </a:p>
          <a:p>
            <a:pPr eaLnBrk="1" hangingPunct="1">
              <a:lnSpc>
                <a:spcPct val="90000"/>
              </a:lnSpc>
            </a:pPr>
            <a:r>
              <a:rPr lang="ja-JP" altLang="en-US" smtClean="0"/>
              <a:t>（１）日本は１９７０年代まで唯一の例外だった。</a:t>
            </a:r>
          </a:p>
          <a:p>
            <a:pPr eaLnBrk="1" hangingPunct="1">
              <a:lnSpc>
                <a:spcPct val="90000"/>
              </a:lnSpc>
              <a:buFontTx/>
              <a:buNone/>
            </a:pPr>
            <a:r>
              <a:rPr lang="ja-JP" altLang="en-US" smtClean="0"/>
              <a:t>　　　　何故日本だけアジア・アフリカで近代化したのか。</a:t>
            </a:r>
          </a:p>
          <a:p>
            <a:pPr eaLnBrk="1" hangingPunct="1">
              <a:lnSpc>
                <a:spcPct val="90000"/>
              </a:lnSpc>
              <a:buFontTx/>
              <a:buNone/>
            </a:pPr>
            <a:r>
              <a:rPr lang="ja-JP" altLang="en-US" smtClean="0"/>
              <a:t>　（２）ＮＩＥＳは何故近代化できたのか。</a:t>
            </a:r>
          </a:p>
          <a:p>
            <a:pPr eaLnBrk="1" hangingPunct="1">
              <a:lnSpc>
                <a:spcPct val="90000"/>
              </a:lnSpc>
              <a:buFontTx/>
              <a:buNone/>
            </a:pPr>
            <a:r>
              <a:rPr lang="ja-JP" altLang="en-US" smtClean="0"/>
              <a:t>　（３）ブラジルの近代化は完成するか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smtClean="0"/>
              <a:t>開発独裁の問題</a:t>
            </a:r>
          </a:p>
        </p:txBody>
      </p:sp>
      <p:sp>
        <p:nvSpPr>
          <p:cNvPr id="30723" name="Rectangle 3"/>
          <p:cNvSpPr>
            <a:spLocks noGrp="1" noChangeArrowheads="1"/>
          </p:cNvSpPr>
          <p:nvPr>
            <p:ph type="body" idx="1"/>
          </p:nvPr>
        </p:nvSpPr>
        <p:spPr/>
        <p:txBody>
          <a:bodyPr/>
          <a:lstStyle/>
          <a:p>
            <a:pPr eaLnBrk="1" hangingPunct="1"/>
            <a:r>
              <a:rPr lang="ja-JP" altLang="en-US" smtClean="0"/>
              <a:t>日本もＮＩＥＳも開発独裁という時期を経ている。　→　資本主義にはある時期の「独裁」政治が不可欠であるという理論。</a:t>
            </a:r>
          </a:p>
          <a:p>
            <a:pPr eaLnBrk="1" hangingPunct="1"/>
            <a:r>
              <a:rPr lang="ja-JP" altLang="en-US" smtClean="0"/>
              <a:t>先進資本主義は独裁を経ていないのか。</a:t>
            </a:r>
          </a:p>
          <a:p>
            <a:pPr eaLnBrk="1" hangingPunct="1"/>
            <a:r>
              <a:rPr lang="ja-JP" altLang="en-US" smtClean="0"/>
              <a:t>多くの独裁国家は近代化できないままである。</a:t>
            </a:r>
          </a:p>
          <a:p>
            <a:pPr eaLnBrk="1" hangingPunct="1">
              <a:buFontTx/>
              <a:buNone/>
            </a:pPr>
            <a:r>
              <a:rPr lang="ja-JP" altLang="en-US" smtClean="0"/>
              <a:t>　　　（アフリカ諸国）</a:t>
            </a:r>
          </a:p>
          <a:p>
            <a:pPr eaLnBrk="1" hangingPunct="1">
              <a:buFontTx/>
              <a:buNone/>
            </a:pPr>
            <a:r>
              <a:rPr lang="ja-JP" altLang="en-US" smtClean="0"/>
              <a:t>　　貧困の象徴である「餓死」はすべて独裁国家で起きている。</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smtClean="0"/>
              <a:t>近代化論とマルクス主義</a:t>
            </a:r>
          </a:p>
        </p:txBody>
      </p:sp>
      <p:sp>
        <p:nvSpPr>
          <p:cNvPr id="34819" name="Rectangle 3"/>
          <p:cNvSpPr>
            <a:spLocks noGrp="1" noChangeArrowheads="1"/>
          </p:cNvSpPr>
          <p:nvPr>
            <p:ph type="body" idx="1"/>
          </p:nvPr>
        </p:nvSpPr>
        <p:spPr/>
        <p:txBody>
          <a:bodyPr/>
          <a:lstStyle/>
          <a:p>
            <a:pPr eaLnBrk="1" hangingPunct="1">
              <a:lnSpc>
                <a:spcPct val="80000"/>
              </a:lnSpc>
            </a:pPr>
            <a:r>
              <a:rPr lang="ja-JP" altLang="en-US" sz="2400" smtClean="0"/>
              <a:t>共通点　経済の発展段階説</a:t>
            </a:r>
          </a:p>
          <a:p>
            <a:pPr eaLnBrk="1" hangingPunct="1">
              <a:lnSpc>
                <a:spcPct val="80000"/>
              </a:lnSpc>
              <a:buFontTx/>
              <a:buNone/>
            </a:pPr>
            <a:r>
              <a:rPr lang="ja-JP" altLang="en-US" sz="2400" smtClean="0"/>
              <a:t>　　　　　　　産業革命や市民革命等が基礎条件</a:t>
            </a:r>
          </a:p>
          <a:p>
            <a:pPr eaLnBrk="1" hangingPunct="1">
              <a:lnSpc>
                <a:spcPct val="80000"/>
              </a:lnSpc>
              <a:buFontTx/>
              <a:buNone/>
            </a:pPr>
            <a:r>
              <a:rPr lang="ja-JP" altLang="en-US" sz="2400" smtClean="0"/>
              <a:t>　　経済的条件：　技術水準、蓄積、労働力</a:t>
            </a:r>
          </a:p>
          <a:p>
            <a:pPr eaLnBrk="1" hangingPunct="1">
              <a:lnSpc>
                <a:spcPct val="80000"/>
              </a:lnSpc>
              <a:buFontTx/>
              <a:buNone/>
            </a:pPr>
            <a:r>
              <a:rPr lang="ja-JP" altLang="en-US" sz="2400" smtClean="0"/>
              <a:t>　　　　　　　　　　　交通網、</a:t>
            </a:r>
          </a:p>
          <a:p>
            <a:pPr eaLnBrk="1" hangingPunct="1">
              <a:lnSpc>
                <a:spcPct val="80000"/>
              </a:lnSpc>
              <a:buFontTx/>
              <a:buNone/>
            </a:pPr>
            <a:r>
              <a:rPr lang="ja-JP" altLang="en-US" sz="2400" smtClean="0"/>
              <a:t>　　政治的条件：　市民、ある程度の民主主義</a:t>
            </a:r>
          </a:p>
          <a:p>
            <a:pPr eaLnBrk="1" hangingPunct="1">
              <a:lnSpc>
                <a:spcPct val="80000"/>
              </a:lnSpc>
              <a:buFontTx/>
              <a:buNone/>
            </a:pPr>
            <a:r>
              <a:rPr lang="ja-JP" altLang="en-US" sz="2400" smtClean="0"/>
              <a:t>　　　　　　　　　　　安定した中央政府　　　　</a:t>
            </a:r>
          </a:p>
          <a:p>
            <a:pPr eaLnBrk="1" hangingPunct="1">
              <a:lnSpc>
                <a:spcPct val="80000"/>
              </a:lnSpc>
            </a:pPr>
            <a:r>
              <a:rPr lang="ja-JP" altLang="en-US" sz="2400" smtClean="0"/>
              <a:t>相違点　社会主義の想定</a:t>
            </a:r>
          </a:p>
          <a:p>
            <a:pPr eaLnBrk="1" hangingPunct="1">
              <a:lnSpc>
                <a:spcPct val="80000"/>
              </a:lnSpc>
              <a:buFontTx/>
              <a:buNone/>
            </a:pPr>
            <a:r>
              <a:rPr lang="ja-JP" altLang="en-US" sz="2400" smtClean="0"/>
              <a:t>　　　　　　　政治的社会的立場</a:t>
            </a:r>
          </a:p>
          <a:p>
            <a:pPr eaLnBrk="1" hangingPunct="1">
              <a:lnSpc>
                <a:spcPct val="80000"/>
              </a:lnSpc>
              <a:buFontTx/>
              <a:buNone/>
            </a:pPr>
            <a:endParaRPr lang="ja-JP" altLang="en-US" sz="2400" smtClean="0"/>
          </a:p>
          <a:p>
            <a:pPr eaLnBrk="1" hangingPunct="1">
              <a:lnSpc>
                <a:spcPct val="80000"/>
              </a:lnSpc>
              <a:buFontTx/>
              <a:buNone/>
            </a:pPr>
            <a:r>
              <a:rPr lang="ja-JP" altLang="en-US" sz="2400" smtClean="0"/>
              <a:t>　国内的には富の再配分がある程度進んだが、国際的には格差化が進行している。</a:t>
            </a:r>
          </a:p>
          <a:p>
            <a:pPr eaLnBrk="1" hangingPunct="1">
              <a:lnSpc>
                <a:spcPct val="80000"/>
              </a:lnSpc>
              <a:buFontTx/>
              <a:buNone/>
            </a:pPr>
            <a:r>
              <a:rPr lang="ja-JP" altLang="en-US" sz="240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格差は問題なのか（２）</a:t>
            </a:r>
            <a:endParaRPr lang="ja-JP" altLang="en-US" dirty="0" smtClean="0"/>
          </a:p>
        </p:txBody>
      </p:sp>
      <p:sp>
        <p:nvSpPr>
          <p:cNvPr id="3075" name="コンテンツ プレースホルダ 2"/>
          <p:cNvSpPr>
            <a:spLocks noGrp="1"/>
          </p:cNvSpPr>
          <p:nvPr>
            <p:ph idx="1"/>
          </p:nvPr>
        </p:nvSpPr>
        <p:spPr/>
        <p:txBody>
          <a:bodyPr/>
          <a:lstStyle/>
          <a:p>
            <a:pPr eaLnBrk="1" hangingPunct="1"/>
            <a:r>
              <a:rPr lang="ja-JP" altLang="en-US" dirty="0" smtClean="0"/>
              <a:t>新自由主義的原理主義は格差を是認（ナオミ・クラインの著書出現後多くの批判にさらされた。）</a:t>
            </a:r>
          </a:p>
          <a:p>
            <a:pPr eaLnBrk="1" hangingPunct="1"/>
            <a:r>
              <a:rPr lang="ja-JP" altLang="en-US" dirty="0" smtClean="0"/>
              <a:t>多くの市場主義者</a:t>
            </a:r>
            <a:r>
              <a:rPr lang="ja-JP" altLang="en-US" dirty="0"/>
              <a:t>、社会</a:t>
            </a:r>
            <a:r>
              <a:rPr lang="ja-JP" altLang="en-US" dirty="0" smtClean="0"/>
              <a:t>主義者は否定</a:t>
            </a:r>
          </a:p>
          <a:p>
            <a:pPr lvl="1" eaLnBrk="1" hangingPunct="1"/>
            <a:r>
              <a:rPr lang="ja-JP" altLang="en-US" dirty="0"/>
              <a:t>市場</a:t>
            </a:r>
            <a:r>
              <a:rPr lang="ja-JP" altLang="en-US" dirty="0" smtClean="0"/>
              <a:t>主義者の否定根拠</a:t>
            </a:r>
            <a:r>
              <a:rPr lang="ja-JP" altLang="en-US" dirty="0"/>
              <a:t>－持続</a:t>
            </a:r>
            <a:r>
              <a:rPr lang="ja-JP" altLang="en-US" dirty="0" smtClean="0"/>
              <a:t>可能性</a:t>
            </a:r>
          </a:p>
          <a:p>
            <a:pPr lvl="1" eaLnBrk="1" hangingPunct="1"/>
            <a:r>
              <a:rPr lang="ja-JP" altLang="en-US" dirty="0" smtClean="0"/>
              <a:t>社会主義者の否定根拠</a:t>
            </a:r>
            <a:r>
              <a:rPr lang="ja-JP" altLang="en-US" dirty="0"/>
              <a:t>－</a:t>
            </a:r>
            <a:r>
              <a:rPr lang="ja-JP" altLang="en-US" dirty="0" smtClean="0"/>
              <a:t>基本的原則が</a:t>
            </a:r>
            <a:r>
              <a:rPr lang="ja-JP" altLang="en-US" dirty="0"/>
              <a:t>平等</a:t>
            </a:r>
            <a:endParaRPr lang="ja-JP" altLang="en-US" dirty="0" smtClean="0"/>
          </a:p>
          <a:p>
            <a:pPr eaLnBrk="1" hangingPunct="1"/>
            <a:r>
              <a:rPr lang="ja-JP" altLang="en-US" dirty="0" smtClean="0"/>
              <a:t>どこまでの格差なら許されるのか　議論してみよう。</a:t>
            </a:r>
            <a:endParaRPr lang="ja-JP" alt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smtClean="0"/>
              <a:t>従属論（１）</a:t>
            </a:r>
          </a:p>
        </p:txBody>
      </p:sp>
      <p:sp>
        <p:nvSpPr>
          <p:cNvPr id="35843" name="Rectangle 3"/>
          <p:cNvSpPr>
            <a:spLocks noGrp="1" noChangeArrowheads="1"/>
          </p:cNvSpPr>
          <p:nvPr>
            <p:ph type="body" idx="1"/>
          </p:nvPr>
        </p:nvSpPr>
        <p:spPr/>
        <p:txBody>
          <a:bodyPr/>
          <a:lstStyle/>
          <a:p>
            <a:pPr eaLnBrk="1" hangingPunct="1"/>
            <a:r>
              <a:rPr lang="ja-JP" altLang="en-US" sz="2800" smtClean="0"/>
              <a:t>低開発が浮上できないのは、中心－周辺という世界経済の構造にあるという主張。（南アメリカを中心とするマルクス主義経済学の立場）（以下フランク</a:t>
            </a:r>
            <a:r>
              <a:rPr lang="en-US" altLang="ja-JP" sz="2800" smtClean="0"/>
              <a:t>『</a:t>
            </a:r>
            <a:r>
              <a:rPr lang="ja-JP" altLang="en-US" sz="2800" smtClean="0"/>
              <a:t>世界資本主義と低開発</a:t>
            </a:r>
            <a:r>
              <a:rPr lang="en-US" altLang="ja-JP" sz="2800" smtClean="0"/>
              <a:t>』</a:t>
            </a:r>
            <a:r>
              <a:rPr lang="ja-JP" altLang="en-US" sz="2800" smtClean="0"/>
              <a:t>による。）</a:t>
            </a:r>
          </a:p>
          <a:p>
            <a:pPr eaLnBrk="1" hangingPunct="1"/>
            <a:r>
              <a:rPr lang="ja-JP" altLang="en-US" sz="2800" smtClean="0"/>
              <a:t>「（過去の研究は）重商主義資本主義体制の世界的規模にわたる拡張と発展を通じて形成されてきた中枢国と、その経済的植民地との間にある経済関係やその他の関係を無視している。」</a:t>
            </a:r>
          </a:p>
          <a:p>
            <a:pPr eaLnBrk="1" hangingPunct="1"/>
            <a:endParaRPr lang="en-US" altLang="ja-JP" sz="28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ja-JP" altLang="en-US" smtClean="0"/>
              <a:t>従属論（２）</a:t>
            </a:r>
          </a:p>
        </p:txBody>
      </p:sp>
      <p:sp>
        <p:nvSpPr>
          <p:cNvPr id="36867" name="Rectangle 3"/>
          <p:cNvSpPr>
            <a:spLocks noGrp="1" noChangeArrowheads="1"/>
          </p:cNvSpPr>
          <p:nvPr>
            <p:ph type="body" idx="1"/>
          </p:nvPr>
        </p:nvSpPr>
        <p:spPr/>
        <p:txBody>
          <a:bodyPr/>
          <a:lstStyle/>
          <a:p>
            <a:pPr eaLnBrk="1" hangingPunct="1"/>
            <a:r>
              <a:rPr lang="ja-JP" altLang="en-US" sz="2800" smtClean="0"/>
              <a:t>第一テーゼ</a:t>
            </a:r>
          </a:p>
          <a:p>
            <a:pPr eaLnBrk="1" hangingPunct="1">
              <a:buFontTx/>
              <a:buNone/>
            </a:pPr>
            <a:r>
              <a:rPr lang="ja-JP" altLang="en-US" sz="2800" smtClean="0"/>
              <a:t>　経済発展は資本主義の諸段階を連続的に追って進むのであって、今日の低開発諸国は、今日の先進諸国がずっと以前に通過した一歴史段階にあるのだという（説がある）。しかし、歴史に少しでも通暁するならば、低開発とは原始的な段階でも伝統的なものではないこと、そして低開発諸国の過去や現在は、現代先進諸国の過去とはいささかも似ていないということは明らかである。</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ja-JP" altLang="en-US" smtClean="0"/>
              <a:t>従属論（３）</a:t>
            </a:r>
          </a:p>
        </p:txBody>
      </p:sp>
      <p:sp>
        <p:nvSpPr>
          <p:cNvPr id="37891" name="Rectangle 3"/>
          <p:cNvSpPr>
            <a:spLocks noGrp="1" noChangeArrowheads="1"/>
          </p:cNvSpPr>
          <p:nvPr>
            <p:ph type="body" idx="1"/>
          </p:nvPr>
        </p:nvSpPr>
        <p:spPr/>
        <p:txBody>
          <a:bodyPr/>
          <a:lstStyle/>
          <a:p>
            <a:pPr eaLnBrk="1" hangingPunct="1"/>
            <a:r>
              <a:rPr lang="ja-JP" altLang="en-US" smtClean="0"/>
              <a:t>第二テーゼ</a:t>
            </a:r>
          </a:p>
          <a:p>
            <a:pPr eaLnBrk="1" hangingPunct="1">
              <a:buFontTx/>
              <a:buNone/>
            </a:pPr>
            <a:r>
              <a:rPr lang="ja-JP" altLang="en-US" smtClean="0"/>
              <a:t>　現代における一国の低開発は、ひとえにその国の経済、政治、社会、文化の諸特質あるいは構造の反映ないし産物と理解すべきだという（説があるが）、しかし、現代の低開発派大部分、過去も現在も続いている低開発的衛生諸国と先進的中枢諸国の間の経済をはじめとする諸関係の歴史的所産にほかならない。</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mtClean="0"/>
              <a:t>従属論（４）</a:t>
            </a:r>
          </a:p>
        </p:txBody>
      </p:sp>
      <p:sp>
        <p:nvSpPr>
          <p:cNvPr id="38915" name="Rectangle 3"/>
          <p:cNvSpPr>
            <a:spLocks noGrp="1" noChangeArrowheads="1"/>
          </p:cNvSpPr>
          <p:nvPr>
            <p:ph type="body" idx="1"/>
          </p:nvPr>
        </p:nvSpPr>
        <p:spPr/>
        <p:txBody>
          <a:bodyPr/>
          <a:lstStyle/>
          <a:p>
            <a:pPr eaLnBrk="1" hangingPunct="1"/>
            <a:r>
              <a:rPr lang="ja-JP" altLang="en-US" smtClean="0"/>
              <a:t>第三テーゼ</a:t>
            </a:r>
          </a:p>
          <a:p>
            <a:pPr eaLnBrk="1" hangingPunct="1">
              <a:buFontTx/>
              <a:buNone/>
            </a:pPr>
            <a:r>
              <a:rPr lang="ja-JP" altLang="en-US" smtClean="0"/>
              <a:t>　低開発諸国の発展、そしてその諸国内で特に遅れた地域の発展は、国際的資本主義中枢国や低開発諸国自身の都市的中枢部分から資本、諸制度、価値体系等々が波及することで生成刺激される（という説があるが）、低開発諸国の経済発展はこうした波及関係から独立してはじめて可能となる。</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ja-JP" altLang="en-US" smtClean="0"/>
              <a:t>従属論（５）</a:t>
            </a:r>
          </a:p>
        </p:txBody>
      </p:sp>
      <p:sp>
        <p:nvSpPr>
          <p:cNvPr id="39939" name="Rectangle 3"/>
          <p:cNvSpPr>
            <a:spLocks noGrp="1" noChangeArrowheads="1"/>
          </p:cNvSpPr>
          <p:nvPr>
            <p:ph type="body" idx="1"/>
          </p:nvPr>
        </p:nvSpPr>
        <p:spPr/>
        <p:txBody>
          <a:bodyPr/>
          <a:lstStyle/>
          <a:p>
            <a:pPr eaLnBrk="1" hangingPunct="1"/>
            <a:r>
              <a:rPr lang="ja-JP" altLang="en-US" smtClean="0"/>
              <a:t>第四テーゼ</a:t>
            </a:r>
          </a:p>
          <a:p>
            <a:pPr eaLnBrk="1" hangingPunct="1">
              <a:buFontTx/>
              <a:buNone/>
            </a:pPr>
            <a:r>
              <a:rPr lang="ja-JP" altLang="en-US" smtClean="0"/>
              <a:t>　低開発諸国は二重社会、二重経済である相互に独立していると捉える理論があるが、そのふたつは見かけ以上に経済社会的相互依存関係がある。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ja-JP" altLang="en-US" smtClean="0"/>
              <a:t>ふたつの立場の対応策</a:t>
            </a:r>
          </a:p>
        </p:txBody>
      </p:sp>
      <p:sp>
        <p:nvSpPr>
          <p:cNvPr id="40963" name="Rectangle 3"/>
          <p:cNvSpPr>
            <a:spLocks noGrp="1" noChangeArrowheads="1"/>
          </p:cNvSpPr>
          <p:nvPr>
            <p:ph type="body" idx="1"/>
          </p:nvPr>
        </p:nvSpPr>
        <p:spPr/>
        <p:txBody>
          <a:bodyPr/>
          <a:lstStyle/>
          <a:p>
            <a:pPr eaLnBrk="1" hangingPunct="1"/>
            <a:r>
              <a:rPr lang="ja-JP" altLang="en-US" smtClean="0"/>
              <a:t>新自由主義：　内外からの投資・民間主導の経済政策の導入</a:t>
            </a:r>
          </a:p>
          <a:p>
            <a:pPr eaLnBrk="1" hangingPunct="1"/>
            <a:r>
              <a:rPr lang="ja-JP" altLang="en-US" smtClean="0"/>
              <a:t>従属論：　資本主義的経済からの脱却？</a:t>
            </a:r>
          </a:p>
          <a:p>
            <a:pPr eaLnBrk="1" hangingPunct="1">
              <a:buFontTx/>
              <a:buNone/>
            </a:pPr>
            <a:endParaRPr lang="ja-JP" altLang="en-US" smtClean="0"/>
          </a:p>
          <a:p>
            <a:pPr eaLnBrk="1" hangingPunct="1">
              <a:buFontTx/>
              <a:buNone/>
            </a:pPr>
            <a:r>
              <a:rPr lang="ja-JP" altLang="en-US" smtClean="0"/>
              <a:t>　問題　援助をどう考えるか</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092950" cy="675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485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ja-JP" altLang="en-US" smtClean="0"/>
              <a:t>世界のＬＤＣ分布</a:t>
            </a:r>
          </a:p>
        </p:txBody>
      </p:sp>
      <p:pic>
        <p:nvPicPr>
          <p:cNvPr id="5123" name="Picture 7" descr="世界のLDC分布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628775"/>
            <a:ext cx="7056438"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ＬＤＣとは</a:t>
            </a:r>
          </a:p>
        </p:txBody>
      </p:sp>
      <p:sp>
        <p:nvSpPr>
          <p:cNvPr id="6147" name="Rectangle 3"/>
          <p:cNvSpPr>
            <a:spLocks noGrp="1" noChangeArrowheads="1"/>
          </p:cNvSpPr>
          <p:nvPr>
            <p:ph type="body" idx="1"/>
          </p:nvPr>
        </p:nvSpPr>
        <p:spPr/>
        <p:txBody>
          <a:bodyPr/>
          <a:lstStyle/>
          <a:p>
            <a:pPr eaLnBrk="1" hangingPunct="1"/>
            <a:r>
              <a:rPr lang="ja-JP" altLang="en-US" sz="2800" smtClean="0"/>
              <a:t>後発開発途上国（</a:t>
            </a:r>
            <a:r>
              <a:rPr lang="en-US" altLang="ja-JP" sz="2800" smtClean="0"/>
              <a:t>LDC</a:t>
            </a:r>
            <a:r>
              <a:rPr lang="ja-JP" altLang="en-US" sz="2800" smtClean="0"/>
              <a:t>：</a:t>
            </a:r>
            <a:r>
              <a:rPr lang="en-US" altLang="ja-JP" sz="2800" smtClean="0"/>
              <a:t>Least Developed Countries</a:t>
            </a:r>
            <a:r>
              <a:rPr lang="ja-JP" altLang="en-US" sz="2800" smtClean="0"/>
              <a:t>）とは、国連開発政策委員会（</a:t>
            </a:r>
            <a:r>
              <a:rPr lang="en-US" altLang="ja-JP" sz="2800" smtClean="0"/>
              <a:t>CDP</a:t>
            </a:r>
            <a:r>
              <a:rPr lang="ja-JP" altLang="en-US" sz="2800" smtClean="0"/>
              <a:t>：</a:t>
            </a:r>
            <a:r>
              <a:rPr lang="en-US" altLang="ja-JP" sz="2800" smtClean="0"/>
              <a:t>United Nations Committee for Development Policy</a:t>
            </a:r>
            <a:r>
              <a:rPr lang="ja-JP" altLang="en-US" sz="2800" smtClean="0"/>
              <a:t>）が認定した基準に基づき、国連経済社会理事会の審議を経て、国連総会の決議により認定された途上国の中でも特に開発の遅れた国々のことです。現在、世界には</a:t>
            </a:r>
            <a:r>
              <a:rPr lang="en-US" altLang="ja-JP" sz="2800" smtClean="0"/>
              <a:t>50</a:t>
            </a:r>
            <a:r>
              <a:rPr lang="ja-JP" altLang="en-US" sz="2800" smtClean="0"/>
              <a:t>ヶ国が</a:t>
            </a:r>
            <a:r>
              <a:rPr lang="en-US" altLang="ja-JP" sz="2800" smtClean="0"/>
              <a:t>LDC</a:t>
            </a:r>
            <a:r>
              <a:rPr lang="ja-JP" altLang="en-US" sz="2800" smtClean="0"/>
              <a:t>と認定されています（アフリカ地域：</a:t>
            </a:r>
            <a:r>
              <a:rPr lang="en-US" altLang="ja-JP" sz="2800" smtClean="0"/>
              <a:t>34</a:t>
            </a:r>
            <a:r>
              <a:rPr lang="ja-JP" altLang="en-US" sz="2800" smtClean="0"/>
              <a:t>ヶ国、アジア地域：</a:t>
            </a:r>
            <a:r>
              <a:rPr lang="en-US" altLang="ja-JP" sz="2800" smtClean="0"/>
              <a:t>10</a:t>
            </a:r>
            <a:r>
              <a:rPr lang="ja-JP" altLang="en-US" sz="2800" smtClean="0"/>
              <a:t>ヶ国、大洋州地域：</a:t>
            </a:r>
            <a:r>
              <a:rPr lang="en-US" altLang="ja-JP" sz="2800" smtClean="0"/>
              <a:t>5</a:t>
            </a:r>
            <a:r>
              <a:rPr lang="ja-JP" altLang="en-US" sz="2800" smtClean="0"/>
              <a:t>ヶ国、中南米地域：</a:t>
            </a:r>
            <a:r>
              <a:rPr lang="en-US" altLang="ja-JP" sz="2800" smtClean="0"/>
              <a:t>1</a:t>
            </a:r>
            <a:r>
              <a:rPr lang="ja-JP" altLang="en-US" sz="2800" smtClean="0"/>
              <a:t>ヶ国）（以下の資料は世界銀行のＨＰより）</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ja-JP" altLang="en-US" smtClean="0"/>
              <a:t>子どもの栄養不良</a:t>
            </a:r>
          </a:p>
        </p:txBody>
      </p:sp>
      <p:pic>
        <p:nvPicPr>
          <p:cNvPr id="7171"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世界銀行の目標１</a:t>
            </a:r>
          </a:p>
        </p:txBody>
      </p:sp>
      <p:pic>
        <p:nvPicPr>
          <p:cNvPr id="819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ja-JP" altLang="en-US" smtClean="0"/>
              <a:t>初等学校の修了</a:t>
            </a:r>
          </a:p>
        </p:txBody>
      </p:sp>
      <p:pic>
        <p:nvPicPr>
          <p:cNvPr id="9219"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世界銀行の目標２</a:t>
            </a:r>
          </a:p>
        </p:txBody>
      </p:sp>
      <p:pic>
        <p:nvPicPr>
          <p:cNvPr id="1024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517</Words>
  <Application>Microsoft Office PowerPoint</Application>
  <PresentationFormat>画面に合わせる (4:3)</PresentationFormat>
  <Paragraphs>86</Paragraphs>
  <Slides>36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36</vt:i4>
      </vt:variant>
    </vt:vector>
  </HeadingPairs>
  <TitlesOfParts>
    <vt:vector size="41" baseType="lpstr">
      <vt:lpstr>Arial</vt:lpstr>
      <vt:lpstr>ＭＳ Ｐゴシック</vt:lpstr>
      <vt:lpstr>ＭＳ Ｐ明朝</vt:lpstr>
      <vt:lpstr>標準デザイン</vt:lpstr>
      <vt:lpstr>1_標準デザイン</vt:lpstr>
      <vt:lpstr>南北問題</vt:lpstr>
      <vt:lpstr>経済格差は問題なのか</vt:lpstr>
      <vt:lpstr>格差は問題なのか（２）</vt:lpstr>
      <vt:lpstr>世界のＬＤＣ分布</vt:lpstr>
      <vt:lpstr>ＬＤＣとは</vt:lpstr>
      <vt:lpstr>子どもの栄養不良</vt:lpstr>
      <vt:lpstr>世界銀行の目標１</vt:lpstr>
      <vt:lpstr>初等学校の修了</vt:lpstr>
      <vt:lpstr>世界銀行の目標２</vt:lpstr>
      <vt:lpstr>教育におけるジェンダーの平等</vt:lpstr>
      <vt:lpstr>世界銀行の目標３</vt:lpstr>
      <vt:lpstr>子どもの死亡率</vt:lpstr>
      <vt:lpstr>世界銀行の目標４</vt:lpstr>
      <vt:lpstr>妊産婦の死亡率</vt:lpstr>
      <vt:lpstr>世界銀行の目標５</vt:lpstr>
      <vt:lpstr>エイズの蔓延</vt:lpstr>
      <vt:lpstr>世界銀行の目標６</vt:lpstr>
      <vt:lpstr>浄化水源</vt:lpstr>
      <vt:lpstr>世界銀行の目標７</vt:lpstr>
      <vt:lpstr>アフリカ地域のファクトシート</vt:lpstr>
      <vt:lpstr>東アジア・太平洋地域のファクトシート</vt:lpstr>
      <vt:lpstr>南アジアのファクトシート</vt:lpstr>
      <vt:lpstr>ヨーロッパ・中央アジアファクトシート</vt:lpstr>
      <vt:lpstr>ラテンアメリカのファクトシート</vt:lpstr>
      <vt:lpstr>中東・北アフリカのファクトシート</vt:lpstr>
      <vt:lpstr>以上のことからわかること</vt:lpstr>
      <vt:lpstr>社会の発展に関する理論</vt:lpstr>
      <vt:lpstr>開発独裁の問題</vt:lpstr>
      <vt:lpstr>近代化論とマルクス主義</vt:lpstr>
      <vt:lpstr>従属論（１）</vt:lpstr>
      <vt:lpstr>従属論（２）</vt:lpstr>
      <vt:lpstr>従属論（３）</vt:lpstr>
      <vt:lpstr>従属論（４）</vt:lpstr>
      <vt:lpstr>従属論（５）</vt:lpstr>
      <vt:lpstr>ふたつの立場の対応策</vt:lpstr>
      <vt:lpstr>PowerPoint プレゼンテーション</vt:lpstr>
    </vt:vector>
  </TitlesOfParts>
  <Company>bunkyo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南北問題</dc:title>
  <dc:creator>wakei</dc:creator>
  <cp:lastModifiedBy>Ohta Kazutosi</cp:lastModifiedBy>
  <cp:revision>15</cp:revision>
  <dcterms:created xsi:type="dcterms:W3CDTF">2004-11-11T03:57:55Z</dcterms:created>
  <dcterms:modified xsi:type="dcterms:W3CDTF">2012-06-07T07:12:55Z</dcterms:modified>
</cp:coreProperties>
</file>