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5" r:id="rId4"/>
    <p:sldId id="259" r:id="rId5"/>
    <p:sldId id="274" r:id="rId6"/>
    <p:sldId id="276" r:id="rId7"/>
    <p:sldId id="277" r:id="rId8"/>
    <p:sldId id="262" r:id="rId9"/>
    <p:sldId id="278" r:id="rId10"/>
    <p:sldId id="279" r:id="rId11"/>
    <p:sldId id="260" r:id="rId12"/>
    <p:sldId id="264" r:id="rId13"/>
    <p:sldId id="265"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77" d="100"/>
          <a:sy n="77" d="100"/>
        </p:scale>
        <p:origin x="-102" y="-9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E33F908-DE9A-43B7-BD37-376D7FEE9084}"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14B7C67-1E9F-4CE5-9376-DEC4B71E603D}"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2DA170-B1E5-49CB-B169-F07AA7910AFE}"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8229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3938588"/>
            <a:ext cx="8229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E331864-11EF-4475-9444-0144F8DEF213}"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288E6FF-F05E-417B-A1F9-A5F7CBE46029}"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2B7DDFF-9AE2-4DE0-8E67-2591DD21E3D6}"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AC6815D-88E1-4D77-BE84-5AE083095996}"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814207E-46E7-4F36-8DAA-0B3BC1E4482C}"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1FA2841-3B6D-4604-84F2-73AA5199D5B0}"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95ABBDC-FBE9-47D1-9326-54ADD3275F8A}"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A5955EE-5CC5-4B8F-8AF9-352A324A85F6}"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07092A5-2AFB-4289-8784-21A95D2AC08E}"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BC787FD9-D6E4-4C4E-B467-2071C7D2631C}"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smtClean="0"/>
              <a:t>環境問題２</a:t>
            </a:r>
          </a:p>
        </p:txBody>
      </p:sp>
      <p:sp>
        <p:nvSpPr>
          <p:cNvPr id="2051" name="Rectangle 3"/>
          <p:cNvSpPr>
            <a:spLocks noGrp="1" noChangeArrowheads="1"/>
          </p:cNvSpPr>
          <p:nvPr>
            <p:ph type="subTitle" idx="1"/>
          </p:nvPr>
        </p:nvSpPr>
        <p:spPr/>
        <p:txBody>
          <a:bodyPr/>
          <a:lstStyle/>
          <a:p>
            <a:pPr eaLnBrk="1" hangingPunct="1"/>
            <a:r>
              <a:rPr lang="ja-JP" altLang="en-US" smtClean="0"/>
              <a:t>豊かさの帰結？</a:t>
            </a:r>
          </a:p>
          <a:p>
            <a:pPr eaLnBrk="1" hangingPunct="1"/>
            <a:endParaRPr lang="en-US" altLang="ja-JP"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ja-JP" altLang="en-US" smtClean="0"/>
              <a:t>焼き畑による森林破壊</a:t>
            </a:r>
          </a:p>
        </p:txBody>
      </p:sp>
      <p:pic>
        <p:nvPicPr>
          <p:cNvPr id="11267" name="Picture 5"/>
          <p:cNvPicPr>
            <a:picLocks noChangeAspect="1" noChangeArrowheads="1"/>
          </p:cNvPicPr>
          <p:nvPr>
            <p:ph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ja-JP" altLang="en-US" smtClean="0"/>
              <a:t>世界の砂漠化地域</a:t>
            </a:r>
          </a:p>
        </p:txBody>
      </p:sp>
      <p:pic>
        <p:nvPicPr>
          <p:cNvPr id="12291" name="Picture 5"/>
          <p:cNvPicPr>
            <a:picLocks noChangeAspect="1" noChangeArrowheads="1"/>
          </p:cNvPicPr>
          <p:nvPr/>
        </p:nvPicPr>
        <p:blipFill>
          <a:blip r:embed="rId2" cstate="print"/>
          <a:srcRect/>
          <a:stretch>
            <a:fillRect/>
          </a:stretch>
        </p:blipFill>
        <p:spPr bwMode="auto">
          <a:xfrm>
            <a:off x="827088" y="1341438"/>
            <a:ext cx="741680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ja-JP" altLang="en-US" smtClean="0"/>
              <a:t>エネルギー消費量の変化</a:t>
            </a:r>
          </a:p>
        </p:txBody>
      </p:sp>
      <p:pic>
        <p:nvPicPr>
          <p:cNvPr id="13315" name="Picture 5"/>
          <p:cNvPicPr>
            <a:picLocks noChangeAspect="1" noChangeArrowheads="1"/>
          </p:cNvPicPr>
          <p:nvPr/>
        </p:nvPicPr>
        <p:blipFill>
          <a:blip r:embed="rId2" cstate="print"/>
          <a:srcRect/>
          <a:stretch>
            <a:fillRect/>
          </a:stretch>
        </p:blipFill>
        <p:spPr bwMode="auto">
          <a:xfrm>
            <a:off x="1042988" y="1916113"/>
            <a:ext cx="7129462" cy="407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ja-JP" altLang="en-US" smtClean="0"/>
              <a:t>二酸化炭素排出の変化</a:t>
            </a:r>
          </a:p>
        </p:txBody>
      </p:sp>
      <p:pic>
        <p:nvPicPr>
          <p:cNvPr id="14339" name="Picture 5"/>
          <p:cNvPicPr>
            <a:picLocks noChangeAspect="1" noChangeArrowheads="1"/>
          </p:cNvPicPr>
          <p:nvPr/>
        </p:nvPicPr>
        <p:blipFill>
          <a:blip r:embed="rId2" cstate="print"/>
          <a:srcRect/>
          <a:stretch>
            <a:fillRect/>
          </a:stretch>
        </p:blipFill>
        <p:spPr bwMode="auto">
          <a:xfrm>
            <a:off x="1187450" y="1773238"/>
            <a:ext cx="6913563"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pPr eaLnBrk="1" hangingPunct="1"/>
            <a:r>
              <a:rPr lang="ja-JP" altLang="en-US" smtClean="0"/>
              <a:t>環境問題の論点</a:t>
            </a:r>
          </a:p>
        </p:txBody>
      </p:sp>
      <p:sp>
        <p:nvSpPr>
          <p:cNvPr id="3" name="コンテンツ プレースホルダ 2"/>
          <p:cNvSpPr>
            <a:spLocks noGrp="1"/>
          </p:cNvSpPr>
          <p:nvPr>
            <p:ph idx="1"/>
          </p:nvPr>
        </p:nvSpPr>
        <p:spPr/>
        <p:txBody>
          <a:bodyPr>
            <a:normAutofit lnSpcReduction="10000"/>
          </a:bodyPr>
          <a:lstStyle/>
          <a:p>
            <a:pPr eaLnBrk="1" hangingPunct="1">
              <a:defRPr/>
            </a:pPr>
            <a:r>
              <a:rPr lang="ja-JP" altLang="en-US" dirty="0" smtClean="0"/>
              <a:t>リサイクル型社会は可能か</a:t>
            </a:r>
          </a:p>
          <a:p>
            <a:pPr eaLnBrk="1" hangingPunct="1">
              <a:buFontTx/>
              <a:buNone/>
              <a:defRPr/>
            </a:pPr>
            <a:r>
              <a:rPr lang="ja-JP" altLang="en-US" dirty="0" smtClean="0"/>
              <a:t>　　江戸時代の可能性・今回の節電意識と自粛</a:t>
            </a:r>
          </a:p>
          <a:p>
            <a:pPr eaLnBrk="1" hangingPunct="1">
              <a:defRPr/>
            </a:pPr>
            <a:r>
              <a:rPr lang="ja-JP" altLang="en-US" dirty="0" smtClean="0"/>
              <a:t>温暖化問題の背景　石油と核 </a:t>
            </a:r>
          </a:p>
          <a:p>
            <a:pPr eaLnBrk="1" hangingPunct="1">
              <a:defRPr/>
            </a:pPr>
            <a:r>
              <a:rPr lang="ja-JP" altLang="en-US" dirty="0" smtClean="0"/>
              <a:t>水と空気は誰のものか</a:t>
            </a:r>
          </a:p>
          <a:p>
            <a:pPr eaLnBrk="1" hangingPunct="1">
              <a:defRPr/>
            </a:pPr>
            <a:r>
              <a:rPr lang="ja-JP" altLang="en-US" dirty="0" smtClean="0"/>
              <a:t>経済的利益と市民生活</a:t>
            </a:r>
          </a:p>
          <a:p>
            <a:pPr eaLnBrk="1" hangingPunct="1">
              <a:buFontTx/>
              <a:buNone/>
              <a:defRPr/>
            </a:pPr>
            <a:r>
              <a:rPr lang="ja-JP" altLang="en-US" dirty="0" smtClean="0"/>
              <a:t>　　数々の公害  京都議定書と</a:t>
            </a:r>
            <a:r>
              <a:rPr lang="en-US" altLang="ja-JP" dirty="0" smtClean="0"/>
              <a:t>cop16</a:t>
            </a:r>
            <a:endParaRPr lang="ja-JP" altLang="en-US" dirty="0" smtClean="0"/>
          </a:p>
          <a:p>
            <a:pPr eaLnBrk="1" hangingPunct="1">
              <a:defRPr/>
            </a:pPr>
            <a:r>
              <a:rPr lang="ja-JP" altLang="en-US" dirty="0" smtClean="0"/>
              <a:t>情報の問題</a:t>
            </a:r>
          </a:p>
          <a:p>
            <a:pPr eaLnBrk="1" hangingPunct="1">
              <a:buFontTx/>
              <a:buNone/>
              <a:defRPr/>
            </a:pPr>
            <a:r>
              <a:rPr lang="ja-JP" altLang="en-US" dirty="0" smtClean="0"/>
              <a:t>　　原発安全神話</a:t>
            </a:r>
          </a:p>
          <a:p>
            <a:pPr eaLnBrk="1" hangingPunct="1">
              <a:buFontTx/>
              <a:buNone/>
              <a:defRPr/>
            </a:pPr>
            <a:endParaRPr lang="ja-JP"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ja-JP" altLang="en-US" sz="4000" smtClean="0"/>
              <a:t>地球温暖化問題は存在するのか</a:t>
            </a:r>
            <a:br>
              <a:rPr lang="ja-JP" altLang="en-US" sz="4000" smtClean="0"/>
            </a:br>
            <a:r>
              <a:rPr lang="ja-JP" altLang="en-US" sz="4000" smtClean="0"/>
              <a:t>（槌田敦説）</a:t>
            </a:r>
          </a:p>
        </p:txBody>
      </p:sp>
      <p:sp>
        <p:nvSpPr>
          <p:cNvPr id="16387" name="Rectangle 3"/>
          <p:cNvSpPr>
            <a:spLocks noGrp="1" noChangeArrowheads="1"/>
          </p:cNvSpPr>
          <p:nvPr>
            <p:ph type="body" idx="1"/>
          </p:nvPr>
        </p:nvSpPr>
        <p:spPr/>
        <p:txBody>
          <a:bodyPr/>
          <a:lstStyle/>
          <a:p>
            <a:pPr eaLnBrk="1" hangingPunct="1">
              <a:lnSpc>
                <a:spcPct val="80000"/>
              </a:lnSpc>
            </a:pPr>
            <a:r>
              <a:rPr lang="ja-JP" altLang="en-US" sz="2000" smtClean="0"/>
              <a:t>１　石油が枯渇するという説は原子力発電を推進するためのデマであり、その証拠に、採可能年数は予定通りに減少していない。</a:t>
            </a:r>
          </a:p>
          <a:p>
            <a:pPr eaLnBrk="1" hangingPunct="1">
              <a:lnSpc>
                <a:spcPct val="80000"/>
              </a:lnSpc>
            </a:pPr>
            <a:r>
              <a:rPr lang="ja-JP" altLang="en-US" sz="2000" smtClean="0"/>
              <a:t>２　原子力発電を含めて代替エネルギーの主張は、科学研究者が研究費開発のために意図的に作り出した危機を基にしている。その代表が核融合。</a:t>
            </a:r>
          </a:p>
          <a:p>
            <a:pPr eaLnBrk="1" hangingPunct="1">
              <a:lnSpc>
                <a:spcPct val="80000"/>
              </a:lnSpc>
            </a:pPr>
            <a:r>
              <a:rPr lang="ja-JP" altLang="en-US" sz="2000" smtClean="0"/>
              <a:t>３　地球温暖化は事実ではなく、むしろ寒冷化の傾向にあり、その方がむしろ問題である。</a:t>
            </a:r>
          </a:p>
          <a:p>
            <a:pPr eaLnBrk="1" hangingPunct="1">
              <a:lnSpc>
                <a:spcPct val="80000"/>
              </a:lnSpc>
            </a:pPr>
            <a:r>
              <a:rPr lang="ja-JP" altLang="en-US" sz="2000" smtClean="0"/>
              <a:t>４　オゾンホールはフロンガスによって生まれたのではなく、南極特有の気流のために起こる。</a:t>
            </a:r>
          </a:p>
          <a:p>
            <a:pPr eaLnBrk="1" hangingPunct="1">
              <a:lnSpc>
                <a:spcPct val="80000"/>
              </a:lnSpc>
            </a:pPr>
            <a:r>
              <a:rPr lang="ja-JP" altLang="en-US" sz="2000" smtClean="0"/>
              <a:t>５　ある時期の温暖化と二酸化炭素の関係は、決して二酸化炭素の増加が温暖化の原因なのではなく、温暖化が二酸化炭素の増加の原因である。</a:t>
            </a:r>
          </a:p>
          <a:p>
            <a:pPr eaLnBrk="1" hangingPunct="1">
              <a:lnSpc>
                <a:spcPct val="80000"/>
              </a:lnSpc>
            </a:pPr>
            <a:r>
              <a:rPr lang="ja-JP" altLang="en-US" sz="2000" smtClean="0"/>
              <a:t>６　経済的生産性を考慮しないリサイクル運動は、却ってエネルギーを浪費する。</a:t>
            </a:r>
          </a:p>
          <a:p>
            <a:pPr eaLnBrk="1" hangingPunct="1">
              <a:lnSpc>
                <a:spcPct val="80000"/>
              </a:lnSpc>
            </a:pPr>
            <a:r>
              <a:rPr lang="ja-JP" altLang="en-US" sz="2000" smtClean="0"/>
              <a:t>７　現在の地球にとって最も深刻な環境問題は砂漠化の進行である。砂漠化こそ緊急に阻止しなければならない。</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mtClean="0"/>
              <a:t>京都議定書（１）－概略　</a:t>
            </a:r>
          </a:p>
        </p:txBody>
      </p:sp>
      <p:sp>
        <p:nvSpPr>
          <p:cNvPr id="17411" name="Rectangle 3"/>
          <p:cNvSpPr>
            <a:spLocks noGrp="1" noChangeArrowheads="1"/>
          </p:cNvSpPr>
          <p:nvPr>
            <p:ph type="body" idx="1"/>
          </p:nvPr>
        </p:nvSpPr>
        <p:spPr/>
        <p:txBody>
          <a:bodyPr/>
          <a:lstStyle/>
          <a:p>
            <a:pPr eaLnBrk="1" hangingPunct="1"/>
            <a:r>
              <a:rPr lang="ja-JP" altLang="en-US" smtClean="0"/>
              <a:t>１９９０年比で５％温室効果ガスを削減</a:t>
            </a:r>
          </a:p>
          <a:p>
            <a:pPr eaLnBrk="1" hangingPunct="1"/>
            <a:r>
              <a:rPr lang="ja-JP" altLang="en-US" smtClean="0"/>
              <a:t>途上国は義務がなく、先進国で達成</a:t>
            </a:r>
          </a:p>
          <a:p>
            <a:pPr eaLnBrk="1" hangingPunct="1"/>
            <a:r>
              <a:rPr lang="ja-JP" altLang="en-US" smtClean="0"/>
              <a:t>ＥＵ８％、アメリカ７％、日本６％</a:t>
            </a:r>
          </a:p>
          <a:p>
            <a:pPr eaLnBrk="1" hangingPunct="1"/>
            <a:r>
              <a:rPr lang="ja-JP" altLang="en-US" smtClean="0"/>
              <a:t>排出権取引、柔軟措置（クリーン開発メカニズム等の措置を海外分も認める）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smtClean="0"/>
              <a:t>京都議定書（２）－メリット</a:t>
            </a:r>
          </a:p>
        </p:txBody>
      </p:sp>
      <p:sp>
        <p:nvSpPr>
          <p:cNvPr id="18435" name="Rectangle 3"/>
          <p:cNvSpPr>
            <a:spLocks noGrp="1" noChangeArrowheads="1"/>
          </p:cNvSpPr>
          <p:nvPr>
            <p:ph type="body" idx="1"/>
          </p:nvPr>
        </p:nvSpPr>
        <p:spPr/>
        <p:txBody>
          <a:bodyPr/>
          <a:lstStyle/>
          <a:p>
            <a:pPr eaLnBrk="1" hangingPunct="1"/>
            <a:r>
              <a:rPr lang="ja-JP" altLang="en-US" smtClean="0"/>
              <a:t>先進国に対して強制力のある削減義務</a:t>
            </a:r>
          </a:p>
          <a:p>
            <a:pPr eaLnBrk="1" hangingPunct="1"/>
            <a:r>
              <a:rPr lang="ja-JP" altLang="en-US" smtClean="0"/>
              <a:t>理念だけではなく、経済効果を生む工夫</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ja-JP" altLang="en-US" smtClean="0"/>
              <a:t>京都議定書（３）－批判</a:t>
            </a:r>
          </a:p>
        </p:txBody>
      </p:sp>
      <p:sp>
        <p:nvSpPr>
          <p:cNvPr id="19459" name="Rectangle 3"/>
          <p:cNvSpPr>
            <a:spLocks noGrp="1" noChangeArrowheads="1"/>
          </p:cNvSpPr>
          <p:nvPr>
            <p:ph type="body" idx="1"/>
          </p:nvPr>
        </p:nvSpPr>
        <p:spPr/>
        <p:txBody>
          <a:bodyPr/>
          <a:lstStyle/>
          <a:p>
            <a:pPr eaLnBrk="1" hangingPunct="1"/>
            <a:r>
              <a:rPr lang="ja-JP" altLang="en-US" smtClean="0"/>
              <a:t>アメリカの離脱　－　失業者を生む</a:t>
            </a:r>
          </a:p>
          <a:p>
            <a:pPr eaLnBrk="1" hangingPunct="1">
              <a:buFontTx/>
              <a:buNone/>
            </a:pPr>
            <a:r>
              <a:rPr lang="ja-JP" altLang="en-US" smtClean="0"/>
              <a:t>　　　　　　　　　　　　　　途上国も義務を負うべき</a:t>
            </a:r>
          </a:p>
          <a:p>
            <a:pPr eaLnBrk="1" hangingPunct="1"/>
            <a:r>
              <a:rPr lang="ja-JP" altLang="en-US" smtClean="0"/>
              <a:t>ホットエアー　（ロシア問題）</a:t>
            </a:r>
          </a:p>
          <a:p>
            <a:pPr eaLnBrk="1" hangingPunct="1"/>
            <a:r>
              <a:rPr lang="ja-JP" altLang="en-US" smtClean="0"/>
              <a:t>森林効果は未知数</a:t>
            </a:r>
          </a:p>
          <a:p>
            <a:pPr eaLnBrk="1" hangingPunct="1"/>
            <a:r>
              <a:rPr lang="ja-JP" altLang="en-US" smtClean="0"/>
              <a:t>排出権取引は、問題をそらすものである</a:t>
            </a:r>
            <a:endParaRPr lang="en-US" altLang="ja-JP" smtClean="0"/>
          </a:p>
          <a:p>
            <a:pPr eaLnBrk="1" hangingPunct="1"/>
            <a:r>
              <a:rPr lang="ja-JP" altLang="en-US" smtClean="0"/>
              <a:t>京都議定書の期限切れ後の争い（日本は新しい合意を・途上国は継続・欧米は継続を支持）</a:t>
            </a:r>
          </a:p>
          <a:p>
            <a:pPr eaLnBrk="1" hangingPunct="1"/>
            <a:endParaRPr lang="en-US" altLang="ja-JP"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pPr eaLnBrk="1" hangingPunct="1"/>
            <a:r>
              <a:rPr lang="ja-JP" altLang="en-US" smtClean="0"/>
              <a:t>カンクン合意（１）</a:t>
            </a:r>
          </a:p>
        </p:txBody>
      </p:sp>
      <p:sp>
        <p:nvSpPr>
          <p:cNvPr id="3" name="コンテンツ プレースホルダ 2"/>
          <p:cNvSpPr>
            <a:spLocks noGrp="1"/>
          </p:cNvSpPr>
          <p:nvPr>
            <p:ph idx="1"/>
          </p:nvPr>
        </p:nvSpPr>
        <p:spPr/>
        <p:txBody>
          <a:bodyPr>
            <a:normAutofit fontScale="85000" lnSpcReduction="20000"/>
          </a:bodyPr>
          <a:lstStyle/>
          <a:p>
            <a:pPr eaLnBrk="1" hangingPunct="1">
              <a:defRPr/>
            </a:pPr>
            <a:r>
              <a:rPr lang="ja-JP" altLang="en-US" dirty="0" smtClean="0"/>
              <a:t>　一、発展途上国の温室効果ガス削減策を支援する「グリーン気候基金」や、温暖化の影響への対応を手助けする「カンクン適応フレームワーク（枠組み）」を設立する。</a:t>
            </a:r>
          </a:p>
          <a:p>
            <a:pPr eaLnBrk="1" hangingPunct="1">
              <a:defRPr/>
            </a:pPr>
            <a:r>
              <a:rPr lang="ja-JP" altLang="en-US" dirty="0" smtClean="0"/>
              <a:t>　一、京都議定書の第１約束期間と２０１３年以降の第２約束期間の間に空白ができないよう、作業部会はできる限り早く作業の完了と採択を目指す。</a:t>
            </a:r>
          </a:p>
          <a:p>
            <a:pPr eaLnBrk="1" hangingPunct="1">
              <a:defRPr/>
            </a:pPr>
            <a:r>
              <a:rPr lang="ja-JP" altLang="en-US" dirty="0" smtClean="0"/>
              <a:t>　一、地球温暖化の被害を限定的なものにするためには、２０年までに先進国全体で温室効果ガス排出量を１９９０年比で２５～４０％削減しなければならないことを認識し、先進国に削減目標の数値を上げるよう促す。</a:t>
            </a:r>
          </a:p>
          <a:p>
            <a:pPr eaLnBrk="1" hangingPunct="1">
              <a:buFontTx/>
              <a:buNone/>
              <a:defRPr/>
            </a:pPr>
            <a:endParaRPr lang="ja-JP" alt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ja-JP" altLang="en-US" smtClean="0"/>
              <a:t>環境問題の種類</a:t>
            </a:r>
          </a:p>
        </p:txBody>
      </p:sp>
      <p:sp>
        <p:nvSpPr>
          <p:cNvPr id="3075" name="Rectangle 3"/>
          <p:cNvSpPr>
            <a:spLocks noGrp="1" noChangeArrowheads="1"/>
          </p:cNvSpPr>
          <p:nvPr>
            <p:ph type="body" idx="1"/>
          </p:nvPr>
        </p:nvSpPr>
        <p:spPr/>
        <p:txBody>
          <a:bodyPr/>
          <a:lstStyle/>
          <a:p>
            <a:pPr eaLnBrk="1" hangingPunct="1">
              <a:lnSpc>
                <a:spcPct val="90000"/>
              </a:lnSpc>
            </a:pPr>
            <a:r>
              <a:rPr lang="ja-JP" altLang="en-US" smtClean="0"/>
              <a:t>騒音・振動</a:t>
            </a:r>
          </a:p>
          <a:p>
            <a:pPr eaLnBrk="1" hangingPunct="1">
              <a:lnSpc>
                <a:spcPct val="90000"/>
              </a:lnSpc>
            </a:pPr>
            <a:r>
              <a:rPr lang="ja-JP" altLang="en-US" smtClean="0"/>
              <a:t>大気汚染</a:t>
            </a:r>
          </a:p>
          <a:p>
            <a:pPr eaLnBrk="1" hangingPunct="1">
              <a:lnSpc>
                <a:spcPct val="90000"/>
              </a:lnSpc>
            </a:pPr>
            <a:r>
              <a:rPr lang="ja-JP" altLang="en-US" smtClean="0"/>
              <a:t>酸性雨</a:t>
            </a:r>
          </a:p>
          <a:p>
            <a:pPr eaLnBrk="1" hangingPunct="1">
              <a:lnSpc>
                <a:spcPct val="90000"/>
              </a:lnSpc>
            </a:pPr>
            <a:r>
              <a:rPr lang="ja-JP" altLang="en-US" smtClean="0"/>
              <a:t>温暖化</a:t>
            </a:r>
          </a:p>
          <a:p>
            <a:pPr eaLnBrk="1" hangingPunct="1">
              <a:lnSpc>
                <a:spcPct val="90000"/>
              </a:lnSpc>
            </a:pPr>
            <a:r>
              <a:rPr lang="ja-JP" altLang="en-US" smtClean="0"/>
              <a:t>ヒートアイランド現象</a:t>
            </a:r>
          </a:p>
          <a:p>
            <a:pPr eaLnBrk="1" hangingPunct="1">
              <a:lnSpc>
                <a:spcPct val="90000"/>
              </a:lnSpc>
            </a:pPr>
            <a:r>
              <a:rPr lang="ja-JP" altLang="en-US" smtClean="0"/>
              <a:t>水質汚染（河川・湖・海・地下水）</a:t>
            </a:r>
          </a:p>
          <a:p>
            <a:pPr eaLnBrk="1" hangingPunct="1">
              <a:lnSpc>
                <a:spcPct val="90000"/>
              </a:lnSpc>
            </a:pPr>
            <a:r>
              <a:rPr lang="ja-JP" altLang="en-US" smtClean="0"/>
              <a:t>生態系の破壊</a:t>
            </a:r>
          </a:p>
          <a:p>
            <a:pPr eaLnBrk="1" hangingPunct="1">
              <a:lnSpc>
                <a:spcPct val="90000"/>
              </a:lnSpc>
            </a:pPr>
            <a:r>
              <a:rPr lang="ja-JP" altLang="en-US" smtClean="0"/>
              <a:t>森林減少・砂漠化</a:t>
            </a:r>
          </a:p>
          <a:p>
            <a:pPr eaLnBrk="1" hangingPunct="1">
              <a:lnSpc>
                <a:spcPct val="90000"/>
              </a:lnSpc>
            </a:pPr>
            <a:endParaRPr lang="ja-JP" altLang="en-US" smtClean="0"/>
          </a:p>
          <a:p>
            <a:pPr eaLnBrk="1" hangingPunct="1">
              <a:lnSpc>
                <a:spcPct val="90000"/>
              </a:lnSpc>
            </a:pPr>
            <a:endParaRPr lang="en-US" altLang="ja-JP"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fontScale="85000" lnSpcReduction="20000"/>
          </a:bodyPr>
          <a:lstStyle/>
          <a:p>
            <a:pPr eaLnBrk="1" hangingPunct="1">
              <a:defRPr/>
            </a:pPr>
            <a:r>
              <a:rPr lang="ja-JP" altLang="en-US" dirty="0" smtClean="0"/>
              <a:t>一、京都議定書の第２約束期間の基準年は９０年とする。</a:t>
            </a:r>
          </a:p>
          <a:p>
            <a:pPr eaLnBrk="1" hangingPunct="1">
              <a:defRPr/>
            </a:pPr>
            <a:r>
              <a:rPr lang="ja-JP" altLang="en-US" dirty="0" smtClean="0"/>
              <a:t>　一、途上国は全体で、２０年に排出総量の伸びを抑制することを目指す。</a:t>
            </a:r>
          </a:p>
          <a:p>
            <a:pPr eaLnBrk="1" hangingPunct="1">
              <a:defRPr/>
            </a:pPr>
            <a:r>
              <a:rPr lang="ja-JP" altLang="en-US" dirty="0" smtClean="0"/>
              <a:t>　一、途上国の温室効果ガス削減を検証する仕組みをつくる。</a:t>
            </a:r>
          </a:p>
          <a:p>
            <a:pPr eaLnBrk="1" hangingPunct="1">
              <a:defRPr/>
            </a:pPr>
            <a:r>
              <a:rPr lang="ja-JP" altLang="en-US" dirty="0" smtClean="0"/>
              <a:t>　一、産業革命以降の気温の上昇を２度未満に抑えるため、締約国は緊急に行動する。</a:t>
            </a:r>
          </a:p>
          <a:p>
            <a:pPr eaLnBrk="1" hangingPunct="1">
              <a:defRPr/>
            </a:pPr>
            <a:r>
              <a:rPr lang="ja-JP" altLang="en-US" dirty="0" smtClean="0"/>
              <a:t>　一、５０年までの世界全体の削減目標を第１７回締約国会議で検討する。</a:t>
            </a:r>
          </a:p>
          <a:p>
            <a:pPr eaLnBrk="1" hangingPunct="1">
              <a:defRPr/>
            </a:pPr>
            <a:r>
              <a:rPr lang="ja-JP" altLang="en-US" dirty="0" smtClean="0"/>
              <a:t>　一、世界全体の排出量ができるだけ早く減少に転じるよう締約国は協力する。（共同）</a:t>
            </a:r>
          </a:p>
          <a:p>
            <a:pPr eaLnBrk="1" hangingPunct="1">
              <a:defRPr/>
            </a:pPr>
            <a:endParaRPr lang="ja-JP" altLang="en-US" dirty="0" smtClean="0"/>
          </a:p>
        </p:txBody>
      </p:sp>
      <p:sp>
        <p:nvSpPr>
          <p:cNvPr id="21507" name="タイトル 3"/>
          <p:cNvSpPr>
            <a:spLocks noGrp="1"/>
          </p:cNvSpPr>
          <p:nvPr>
            <p:ph type="title"/>
          </p:nvPr>
        </p:nvSpPr>
        <p:spPr/>
        <p:txBody>
          <a:bodyPr/>
          <a:lstStyle/>
          <a:p>
            <a:r>
              <a:rPr lang="ja-JP" altLang="en-US" smtClean="0"/>
              <a:t>カンクン合意（２）</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smtClean="0"/>
              <a:t>ごみ問題とは</a:t>
            </a:r>
          </a:p>
        </p:txBody>
      </p:sp>
      <p:sp>
        <p:nvSpPr>
          <p:cNvPr id="22531" name="Rectangle 3"/>
          <p:cNvSpPr>
            <a:spLocks noGrp="1" noChangeArrowheads="1"/>
          </p:cNvSpPr>
          <p:nvPr>
            <p:ph type="body" idx="1"/>
          </p:nvPr>
        </p:nvSpPr>
        <p:spPr/>
        <p:txBody>
          <a:bodyPr/>
          <a:lstStyle/>
          <a:p>
            <a:pPr eaLnBrk="1" hangingPunct="1"/>
            <a:r>
              <a:rPr lang="ja-JP" altLang="en-US" smtClean="0"/>
              <a:t>リサイクルがよいのか、あるいはその条件は</a:t>
            </a:r>
          </a:p>
          <a:p>
            <a:pPr eaLnBrk="1" hangingPunct="1"/>
            <a:r>
              <a:rPr lang="ja-JP" altLang="en-US" smtClean="0"/>
              <a:t>有料か、無料か</a:t>
            </a:r>
          </a:p>
          <a:p>
            <a:pPr eaLnBrk="1" hangingPunct="1"/>
            <a:r>
              <a:rPr lang="ja-JP" altLang="en-US" smtClean="0"/>
              <a:t>ステーション方式か個別か</a:t>
            </a:r>
          </a:p>
          <a:p>
            <a:pPr eaLnBrk="1" hangingPunct="1"/>
            <a:r>
              <a:rPr lang="ja-JP" altLang="en-US" smtClean="0"/>
              <a:t>分別の問題</a:t>
            </a:r>
          </a:p>
          <a:p>
            <a:pPr eaLnBrk="1" hangingPunct="1"/>
            <a:r>
              <a:rPr lang="ja-JP" altLang="en-US" smtClean="0"/>
              <a:t>ごみ自体をどうやって減らすのか</a:t>
            </a:r>
          </a:p>
          <a:p>
            <a:pPr eaLnBrk="1" hangingPunct="1"/>
            <a:endParaRPr lang="en-US" altLang="ja-JP"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ja-JP" altLang="en-US" smtClean="0"/>
              <a:t>ごみとリサイクル</a:t>
            </a:r>
          </a:p>
        </p:txBody>
      </p:sp>
      <p:sp>
        <p:nvSpPr>
          <p:cNvPr id="23555" name="Rectangle 3"/>
          <p:cNvSpPr>
            <a:spLocks noGrp="1" noChangeArrowheads="1"/>
          </p:cNvSpPr>
          <p:nvPr>
            <p:ph type="body" idx="1"/>
          </p:nvPr>
        </p:nvSpPr>
        <p:spPr/>
        <p:txBody>
          <a:bodyPr/>
          <a:lstStyle/>
          <a:p>
            <a:pPr eaLnBrk="1" hangingPunct="1"/>
            <a:r>
              <a:rPr lang="ja-JP" altLang="en-US" smtClean="0"/>
              <a:t>再生可能な材料　（プラスチック・ペットボトル）</a:t>
            </a:r>
          </a:p>
          <a:p>
            <a:pPr eaLnBrk="1" hangingPunct="1"/>
            <a:r>
              <a:rPr lang="ja-JP" altLang="en-US" smtClean="0"/>
              <a:t>有毒物質を含まない</a:t>
            </a:r>
          </a:p>
          <a:p>
            <a:pPr eaLnBrk="1" hangingPunct="1"/>
            <a:r>
              <a:rPr lang="ja-JP" altLang="en-US" smtClean="0"/>
              <a:t>新規原料と再生原料の経済性</a:t>
            </a:r>
          </a:p>
          <a:p>
            <a:pPr eaLnBrk="1" hangingPunct="1"/>
            <a:r>
              <a:rPr lang="ja-JP" altLang="en-US" smtClean="0"/>
              <a:t>分別問題</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ja-JP" altLang="en-US" smtClean="0"/>
              <a:t>スチール缶の各国リサイクル率</a:t>
            </a:r>
          </a:p>
        </p:txBody>
      </p:sp>
      <p:pic>
        <p:nvPicPr>
          <p:cNvPr id="24579" name="Picture 6" descr="Oct17001"/>
          <p:cNvPicPr>
            <a:picLocks noGrp="1" noChangeAspect="1" noChangeArrowheads="1"/>
          </p:cNvPicPr>
          <p:nvPr>
            <p:ph idx="1"/>
          </p:nvPr>
        </p:nvPicPr>
        <p:blipFill>
          <a:blip r:embed="rId2" cstate="print"/>
          <a:srcRect/>
          <a:stretch>
            <a:fillRect/>
          </a:stretch>
        </p:blipFill>
        <p:spPr>
          <a:xfrm>
            <a:off x="539750" y="1484313"/>
            <a:ext cx="8208963" cy="518477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ja-JP" altLang="en-US" smtClean="0"/>
              <a:t>アルミ缶の各国リサイクル率</a:t>
            </a:r>
          </a:p>
        </p:txBody>
      </p:sp>
      <p:pic>
        <p:nvPicPr>
          <p:cNvPr id="25603" name="Picture 6" descr="Oct17002"/>
          <p:cNvPicPr>
            <a:picLocks noGrp="1" noChangeAspect="1" noChangeArrowheads="1"/>
          </p:cNvPicPr>
          <p:nvPr>
            <p:ph idx="1"/>
          </p:nvPr>
        </p:nvPicPr>
        <p:blipFill>
          <a:blip r:embed="rId2" cstate="print"/>
          <a:srcRect/>
          <a:stretch>
            <a:fillRect/>
          </a:stretch>
        </p:blipFill>
        <p:spPr>
          <a:xfrm>
            <a:off x="827088" y="1412875"/>
            <a:ext cx="7848600" cy="525621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ja-JP" altLang="en-US" sz="4000" smtClean="0"/>
              <a:t>廃プラスチックの有効利用（日本）</a:t>
            </a:r>
            <a:br>
              <a:rPr lang="ja-JP" altLang="en-US" sz="4000" smtClean="0"/>
            </a:br>
            <a:endParaRPr lang="ja-JP" altLang="en-US" sz="4000" smtClean="0"/>
          </a:p>
        </p:txBody>
      </p:sp>
      <p:pic>
        <p:nvPicPr>
          <p:cNvPr id="26627" name="Picture 6" descr="Oct17003"/>
          <p:cNvPicPr>
            <a:picLocks noGrp="1" noChangeAspect="1" noChangeArrowheads="1"/>
          </p:cNvPicPr>
          <p:nvPr>
            <p:ph idx="1"/>
          </p:nvPr>
        </p:nvPicPr>
        <p:blipFill>
          <a:blip r:embed="rId2" cstate="print"/>
          <a:srcRect/>
          <a:stretch>
            <a:fillRect/>
          </a:stretch>
        </p:blipFill>
        <p:spPr>
          <a:xfrm>
            <a:off x="250825" y="1628775"/>
            <a:ext cx="8642350" cy="496887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ja-JP" altLang="en-US" smtClean="0"/>
              <a:t>ペットボトル先進国リサイクル率</a:t>
            </a:r>
          </a:p>
        </p:txBody>
      </p:sp>
      <p:pic>
        <p:nvPicPr>
          <p:cNvPr id="27651" name="Picture 6" descr="Oct17004"/>
          <p:cNvPicPr>
            <a:picLocks noGrp="1" noChangeAspect="1" noChangeArrowheads="1"/>
          </p:cNvPicPr>
          <p:nvPr>
            <p:ph idx="1"/>
          </p:nvPr>
        </p:nvPicPr>
        <p:blipFill>
          <a:blip r:embed="rId2" cstate="print"/>
          <a:srcRect/>
          <a:stretch>
            <a:fillRect/>
          </a:stretch>
        </p:blipFill>
        <p:spPr>
          <a:xfrm>
            <a:off x="250825" y="1700213"/>
            <a:ext cx="8642350" cy="482441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ja-JP" altLang="en-US" smtClean="0"/>
              <a:t>各国の古紙利用状況</a:t>
            </a:r>
          </a:p>
        </p:txBody>
      </p:sp>
      <p:pic>
        <p:nvPicPr>
          <p:cNvPr id="28675" name="Picture 6" descr="Oct17005"/>
          <p:cNvPicPr>
            <a:picLocks noGrp="1" noChangeAspect="1" noChangeArrowheads="1"/>
          </p:cNvPicPr>
          <p:nvPr>
            <p:ph idx="1"/>
          </p:nvPr>
        </p:nvPicPr>
        <p:blipFill>
          <a:blip r:embed="rId2" cstate="print"/>
          <a:srcRect/>
          <a:stretch>
            <a:fillRect/>
          </a:stretch>
        </p:blipFill>
        <p:spPr>
          <a:xfrm>
            <a:off x="179388" y="1557338"/>
            <a:ext cx="8640762" cy="511175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ja-JP" altLang="en-US" sz="4000" smtClean="0"/>
              <a:t>ガラス瓶の使用・回収状況（日本）</a:t>
            </a:r>
            <a:br>
              <a:rPr lang="ja-JP" altLang="en-US" sz="4000" smtClean="0"/>
            </a:br>
            <a:endParaRPr lang="ja-JP" altLang="en-US" sz="4000" smtClean="0"/>
          </a:p>
        </p:txBody>
      </p:sp>
      <p:pic>
        <p:nvPicPr>
          <p:cNvPr id="29699" name="Picture 6" descr="Oct17006"/>
          <p:cNvPicPr>
            <a:picLocks noGrp="1" noChangeAspect="1" noChangeArrowheads="1"/>
          </p:cNvPicPr>
          <p:nvPr>
            <p:ph idx="1"/>
          </p:nvPr>
        </p:nvPicPr>
        <p:blipFill>
          <a:blip r:embed="rId2" cstate="print"/>
          <a:srcRect/>
          <a:stretch>
            <a:fillRect/>
          </a:stretch>
        </p:blipFill>
        <p:spPr>
          <a:xfrm>
            <a:off x="1979613" y="1557338"/>
            <a:ext cx="5256212" cy="511175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ja-JP" altLang="en-US" sz="4000" smtClean="0"/>
              <a:t>ヨーロッパのごみ収集（オランダの例）</a:t>
            </a:r>
          </a:p>
        </p:txBody>
      </p:sp>
      <p:sp>
        <p:nvSpPr>
          <p:cNvPr id="30723" name="Rectangle 3"/>
          <p:cNvSpPr>
            <a:spLocks noGrp="1" noChangeArrowheads="1"/>
          </p:cNvSpPr>
          <p:nvPr>
            <p:ph type="body" idx="1"/>
          </p:nvPr>
        </p:nvSpPr>
        <p:spPr/>
        <p:txBody>
          <a:bodyPr/>
          <a:lstStyle/>
          <a:p>
            <a:pPr eaLnBrk="1" hangingPunct="1"/>
            <a:r>
              <a:rPr lang="ja-JP" altLang="en-US" smtClean="0"/>
              <a:t>ドイツが模範（原型）</a:t>
            </a:r>
          </a:p>
          <a:p>
            <a:pPr eaLnBrk="1" hangingPunct="1"/>
            <a:r>
              <a:rPr lang="ja-JP" altLang="en-US" smtClean="0"/>
              <a:t>集合住宅・一戸建て・街中で別</a:t>
            </a:r>
          </a:p>
          <a:p>
            <a:pPr lvl="1" eaLnBrk="1" hangingPunct="1"/>
            <a:r>
              <a:rPr lang="ja-JP" altLang="en-US" smtClean="0"/>
              <a:t>集合住宅　分別せず（外の大きなボックス）</a:t>
            </a:r>
          </a:p>
          <a:p>
            <a:pPr lvl="1" eaLnBrk="1" hangingPunct="1"/>
            <a:r>
              <a:rPr lang="ja-JP" altLang="en-US" smtClean="0"/>
              <a:t>一戸建て　有機物と非有機物（ドイツはプラスチック）　家ごとのボックス</a:t>
            </a:r>
          </a:p>
          <a:p>
            <a:pPr lvl="1" eaLnBrk="1" hangingPunct="1"/>
            <a:r>
              <a:rPr lang="ja-JP" altLang="en-US" smtClean="0"/>
              <a:t>街中　　　　布・紙・びん（緑とそれ以外）</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mtClean="0"/>
              <a:t>大気汚染</a:t>
            </a:r>
          </a:p>
        </p:txBody>
      </p:sp>
      <p:sp>
        <p:nvSpPr>
          <p:cNvPr id="4099" name="Rectangle 6"/>
          <p:cNvSpPr>
            <a:spLocks noGrp="1" noChangeArrowheads="1"/>
          </p:cNvSpPr>
          <p:nvPr>
            <p:ph type="body" sz="half" idx="2"/>
          </p:nvPr>
        </p:nvSpPr>
        <p:spPr>
          <a:xfrm>
            <a:off x="468313" y="5661025"/>
            <a:ext cx="8229600" cy="1008063"/>
          </a:xfrm>
        </p:spPr>
        <p:txBody>
          <a:bodyPr/>
          <a:lstStyle/>
          <a:p>
            <a:pPr eaLnBrk="1" hangingPunct="1">
              <a:lnSpc>
                <a:spcPct val="80000"/>
              </a:lnSpc>
            </a:pPr>
            <a:r>
              <a:rPr lang="ja-JP" altLang="en-US" sz="1600" smtClean="0"/>
              <a:t>工場の煙突から排出される二酸化炭素、二酸化硫黄、その他の汚染物質は世界じゅうの大気を汚染している。二酸化炭素は地球の温暖化をまねき、二酸化硫黄の排出は酸性雨のおもな原因になっている。</a:t>
            </a:r>
          </a:p>
          <a:p>
            <a:pPr eaLnBrk="1" hangingPunct="1">
              <a:lnSpc>
                <a:spcPct val="80000"/>
              </a:lnSpc>
            </a:pPr>
            <a:r>
              <a:rPr lang="en-US" altLang="ja-JP" sz="1600" smtClean="0"/>
              <a:t>(C) 1993-2003 Microsoft Corporation. All rights reserved.</a:t>
            </a:r>
          </a:p>
          <a:p>
            <a:pPr eaLnBrk="1" hangingPunct="1">
              <a:lnSpc>
                <a:spcPct val="80000"/>
              </a:lnSpc>
            </a:pPr>
            <a:endParaRPr lang="en-US" altLang="ja-JP" sz="1600" smtClean="0"/>
          </a:p>
        </p:txBody>
      </p:sp>
      <p:pic>
        <p:nvPicPr>
          <p:cNvPr id="4100" name="Picture 7"/>
          <p:cNvPicPr>
            <a:picLocks noChangeAspect="1" noChangeArrowheads="1"/>
          </p:cNvPicPr>
          <p:nvPr>
            <p:ph sz="half" idx="1"/>
          </p:nvPr>
        </p:nvPicPr>
        <p:blipFill>
          <a:blip r:embed="rId2" cstate="print"/>
          <a:srcRect/>
          <a:stretch>
            <a:fillRect/>
          </a:stretch>
        </p:blipFill>
        <p:spPr>
          <a:xfrm>
            <a:off x="2051050" y="1557338"/>
            <a:ext cx="5834063" cy="3959225"/>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ja-JP" altLang="en-US" smtClean="0"/>
              <a:t>ヨーロッパのごみ収集</a:t>
            </a:r>
          </a:p>
        </p:txBody>
      </p:sp>
      <p:pic>
        <p:nvPicPr>
          <p:cNvPr id="31747" name="Picture 6" descr="EPSN0025"/>
          <p:cNvPicPr>
            <a:picLocks noGrp="1" noChangeAspect="1" noChangeArrowheads="1"/>
          </p:cNvPicPr>
          <p:nvPr>
            <p:ph idx="1"/>
          </p:nvPr>
        </p:nvPicPr>
        <p:blipFill>
          <a:blip r:embed="rId2" cstate="print"/>
          <a:srcRect/>
          <a:stretch>
            <a:fillRect/>
          </a:stretch>
        </p:blipFill>
        <p:spPr>
          <a:xfrm>
            <a:off x="468313" y="1268413"/>
            <a:ext cx="8207375" cy="5256212"/>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ja-JP" altLang="en-US" smtClean="0"/>
              <a:t>ヨーロッパのごみ収集</a:t>
            </a:r>
          </a:p>
        </p:txBody>
      </p:sp>
      <p:pic>
        <p:nvPicPr>
          <p:cNvPr id="32771" name="Picture 7" descr="玄関先のごみコンテナー"/>
          <p:cNvPicPr>
            <a:picLocks noChangeAspect="1" noChangeArrowheads="1"/>
          </p:cNvPicPr>
          <p:nvPr/>
        </p:nvPicPr>
        <p:blipFill>
          <a:blip r:embed="rId2" cstate="print"/>
          <a:srcRect/>
          <a:stretch>
            <a:fillRect/>
          </a:stretch>
        </p:blipFill>
        <p:spPr bwMode="auto">
          <a:xfrm>
            <a:off x="2195513" y="1844675"/>
            <a:ext cx="5329237" cy="39608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pPr eaLnBrk="1" hangingPunct="1"/>
            <a:r>
              <a:rPr lang="ja-JP" altLang="en-US" smtClean="0"/>
              <a:t>ヨーロッパのごみ収集</a:t>
            </a:r>
          </a:p>
        </p:txBody>
      </p:sp>
      <p:pic>
        <p:nvPicPr>
          <p:cNvPr id="33795" name="Picture 7" descr="グラスコンテナー"/>
          <p:cNvPicPr>
            <a:picLocks noChangeAspect="1" noChangeArrowheads="1"/>
          </p:cNvPicPr>
          <p:nvPr/>
        </p:nvPicPr>
        <p:blipFill>
          <a:blip r:embed="rId2" cstate="print"/>
          <a:srcRect/>
          <a:stretch>
            <a:fillRect/>
          </a:stretch>
        </p:blipFill>
        <p:spPr bwMode="auto">
          <a:xfrm>
            <a:off x="2268538" y="1773238"/>
            <a:ext cx="5327650" cy="396081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ja-JP" altLang="en-US" smtClean="0"/>
              <a:t>環境問題解決に必要なこと</a:t>
            </a:r>
          </a:p>
        </p:txBody>
      </p:sp>
      <p:sp>
        <p:nvSpPr>
          <p:cNvPr id="34819" name="Rectangle 3"/>
          <p:cNvSpPr>
            <a:spLocks noGrp="1" noChangeArrowheads="1"/>
          </p:cNvSpPr>
          <p:nvPr>
            <p:ph type="body" idx="1"/>
          </p:nvPr>
        </p:nvSpPr>
        <p:spPr/>
        <p:txBody>
          <a:bodyPr/>
          <a:lstStyle/>
          <a:p>
            <a:pPr eaLnBrk="1" hangingPunct="1"/>
            <a:r>
              <a:rPr lang="ja-JP" altLang="en-US" smtClean="0"/>
              <a:t>環境問題に関する正確な知識と認識</a:t>
            </a:r>
          </a:p>
          <a:p>
            <a:pPr eaLnBrk="1" hangingPunct="1"/>
            <a:r>
              <a:rPr lang="ja-JP" altLang="en-US" smtClean="0"/>
              <a:t>環境悪化に対する国民・市民の運動</a:t>
            </a:r>
          </a:p>
          <a:p>
            <a:pPr eaLnBrk="1" hangingPunct="1"/>
            <a:r>
              <a:rPr lang="ja-JP" altLang="en-US" smtClean="0"/>
              <a:t>技術力と経済力</a:t>
            </a:r>
          </a:p>
          <a:p>
            <a:pPr eaLnBrk="1" hangingPunct="1"/>
            <a:r>
              <a:rPr lang="ja-JP" altLang="en-US" smtClean="0"/>
              <a:t>自己責任の範囲での実行</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smtClean="0"/>
              <a:t>アジア地域の大気汚染</a:t>
            </a:r>
          </a:p>
        </p:txBody>
      </p:sp>
      <p:pic>
        <p:nvPicPr>
          <p:cNvPr id="5123" name="Picture 5"/>
          <p:cNvPicPr>
            <a:picLocks noChangeAspect="1" noChangeArrowheads="1"/>
          </p:cNvPicPr>
          <p:nvPr/>
        </p:nvPicPr>
        <p:blipFill>
          <a:blip r:embed="rId2" cstate="print">
            <a:lum contrast="6000"/>
          </a:blip>
          <a:srcRect/>
          <a:stretch>
            <a:fillRect/>
          </a:stretch>
        </p:blipFill>
        <p:spPr bwMode="auto">
          <a:xfrm>
            <a:off x="900113" y="1331913"/>
            <a:ext cx="7416800" cy="526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ja-JP" altLang="en-US" smtClean="0"/>
              <a:t>酸性雨</a:t>
            </a:r>
          </a:p>
        </p:txBody>
      </p:sp>
      <p:pic>
        <p:nvPicPr>
          <p:cNvPr id="6147" name="Picture 5"/>
          <p:cNvPicPr>
            <a:picLocks noChangeAspect="1" noChangeArrowheads="1"/>
          </p:cNvPicPr>
          <p:nvPr/>
        </p:nvPicPr>
        <p:blipFill>
          <a:blip r:embed="rId2" cstate="print"/>
          <a:srcRect/>
          <a:stretch>
            <a:fillRect/>
          </a:stretch>
        </p:blipFill>
        <p:spPr bwMode="auto">
          <a:xfrm>
            <a:off x="1547813" y="1828800"/>
            <a:ext cx="6337300" cy="433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ja-JP" altLang="en-US" smtClean="0"/>
              <a:t>有害物質工場</a:t>
            </a:r>
          </a:p>
        </p:txBody>
      </p:sp>
      <p:pic>
        <p:nvPicPr>
          <p:cNvPr id="7171" name="Picture 5"/>
          <p:cNvPicPr>
            <a:picLocks noChangeAspect="1" noChangeArrowheads="1"/>
          </p:cNvPicPr>
          <p:nvPr>
            <p:ph sz="half" idx="1"/>
          </p:nvPr>
        </p:nvPicPr>
        <p:blipFill>
          <a:blip r:embed="rId2" cstate="print"/>
          <a:srcRect/>
          <a:stretch>
            <a:fillRect/>
          </a:stretch>
        </p:blipFill>
        <p:spPr>
          <a:xfrm>
            <a:off x="1547813" y="1600200"/>
            <a:ext cx="6337300" cy="3484563"/>
          </a:xfrm>
        </p:spPr>
      </p:pic>
      <p:sp>
        <p:nvSpPr>
          <p:cNvPr id="7172" name="Rectangle 6"/>
          <p:cNvSpPr>
            <a:spLocks noGrp="1" noChangeArrowheads="1"/>
          </p:cNvSpPr>
          <p:nvPr>
            <p:ph type="body" sz="half" idx="2"/>
          </p:nvPr>
        </p:nvSpPr>
        <p:spPr>
          <a:xfrm>
            <a:off x="457200" y="5300663"/>
            <a:ext cx="8229600" cy="825500"/>
          </a:xfrm>
        </p:spPr>
        <p:txBody>
          <a:bodyPr/>
          <a:lstStyle/>
          <a:p>
            <a:pPr eaLnBrk="1" hangingPunct="1">
              <a:lnSpc>
                <a:spcPct val="80000"/>
              </a:lnSpc>
            </a:pPr>
            <a:r>
              <a:rPr lang="ja-JP" altLang="en-US" sz="1400" smtClean="0"/>
              <a:t>写真の奥にあるのがユニオン・カーバイド・インド社の殺虫剤製造工場。</a:t>
            </a:r>
            <a:r>
              <a:rPr lang="en-US" altLang="ja-JP" sz="1400" smtClean="0"/>
              <a:t>1984</a:t>
            </a:r>
            <a:r>
              <a:rPr lang="ja-JP" altLang="en-US" sz="1400" smtClean="0"/>
              <a:t>年</a:t>
            </a:r>
            <a:r>
              <a:rPr lang="en-US" altLang="ja-JP" sz="1400" smtClean="0"/>
              <a:t>12</a:t>
            </a:r>
            <a:r>
              <a:rPr lang="ja-JP" altLang="en-US" sz="1400" smtClean="0"/>
              <a:t>月、インド中部のボパール市にあるこの工場から、致死性の有毒ガスがもれる事故が発生し、約</a:t>
            </a:r>
            <a:r>
              <a:rPr lang="en-US" altLang="ja-JP" sz="1400" smtClean="0"/>
              <a:t>3300</a:t>
            </a:r>
            <a:r>
              <a:rPr lang="ja-JP" altLang="en-US" sz="1400" smtClean="0"/>
              <a:t>人が死亡、</a:t>
            </a:r>
            <a:r>
              <a:rPr lang="en-US" altLang="ja-JP" sz="1400" smtClean="0"/>
              <a:t>10</a:t>
            </a:r>
            <a:r>
              <a:rPr lang="ja-JP" altLang="en-US" sz="1400" smtClean="0"/>
              <a:t>万人以上が負傷した。</a:t>
            </a:r>
          </a:p>
          <a:p>
            <a:pPr eaLnBrk="1" hangingPunct="1">
              <a:lnSpc>
                <a:spcPct val="80000"/>
              </a:lnSpc>
            </a:pPr>
            <a:r>
              <a:rPr lang="en-US" altLang="ja-JP" sz="1400" smtClean="0"/>
              <a:t>(C) 1993-2003 Microsoft Corporation. All rights reserved.</a:t>
            </a:r>
          </a:p>
          <a:p>
            <a:pPr eaLnBrk="1" hangingPunct="1">
              <a:lnSpc>
                <a:spcPct val="80000"/>
              </a:lnSpc>
            </a:pPr>
            <a:endParaRPr lang="en-US" altLang="ja-JP"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ja-JP" altLang="en-US" smtClean="0"/>
              <a:t>河川汚染</a:t>
            </a:r>
          </a:p>
        </p:txBody>
      </p:sp>
      <p:pic>
        <p:nvPicPr>
          <p:cNvPr id="8195" name="Picture 5"/>
          <p:cNvPicPr>
            <a:picLocks noChangeAspect="1" noChangeArrowheads="1"/>
          </p:cNvPicPr>
          <p:nvPr>
            <p:ph sz="half" idx="1"/>
          </p:nvPr>
        </p:nvPicPr>
        <p:blipFill>
          <a:blip r:embed="rId2" cstate="print"/>
          <a:srcRect/>
          <a:stretch>
            <a:fillRect/>
          </a:stretch>
        </p:blipFill>
        <p:spPr>
          <a:xfrm>
            <a:off x="1258888" y="1600200"/>
            <a:ext cx="6553200" cy="3413125"/>
          </a:xfrm>
        </p:spPr>
      </p:pic>
      <p:sp>
        <p:nvSpPr>
          <p:cNvPr id="8196" name="Rectangle 6"/>
          <p:cNvSpPr>
            <a:spLocks noGrp="1" noChangeArrowheads="1"/>
          </p:cNvSpPr>
          <p:nvPr>
            <p:ph type="body" sz="half" idx="2"/>
          </p:nvPr>
        </p:nvSpPr>
        <p:spPr>
          <a:xfrm>
            <a:off x="457200" y="5229225"/>
            <a:ext cx="8229600" cy="1295400"/>
          </a:xfrm>
        </p:spPr>
        <p:txBody>
          <a:bodyPr/>
          <a:lstStyle/>
          <a:p>
            <a:pPr eaLnBrk="1" hangingPunct="1">
              <a:lnSpc>
                <a:spcPct val="80000"/>
              </a:lnSpc>
            </a:pPr>
            <a:r>
              <a:rPr lang="ja-JP" altLang="en-US" sz="1400" smtClean="0"/>
              <a:t>化学的有毒物質による河川の汚染はもっとも重大な環境問題のひとつである。河川に流入する化学的有毒物質の発生源は、固定発生源と非固定発生源とにわけられる。固定発生源は工場とか、精製所、あるいは下水管などのように、そこから出る化学物質がはっきりつきとめられる。非固定発生源による汚染は、農業や採鉱からの流出、あるいは浄化槽や下水の腐敗槽からの漏出のように、汚染源が正確にはわからない。汚染された水をのんだために死亡する人は、毎年</a:t>
            </a:r>
            <a:r>
              <a:rPr lang="en-US" altLang="ja-JP" sz="1400" smtClean="0"/>
              <a:t>1000</a:t>
            </a:r>
            <a:r>
              <a:rPr lang="ja-JP" altLang="en-US" sz="1400" smtClean="0"/>
              <a:t>万人と推定されている。</a:t>
            </a:r>
          </a:p>
          <a:p>
            <a:pPr eaLnBrk="1" hangingPunct="1">
              <a:lnSpc>
                <a:spcPct val="80000"/>
              </a:lnSpc>
            </a:pPr>
            <a:r>
              <a:rPr lang="en-US" altLang="ja-JP" sz="1400" smtClean="0"/>
              <a:t>(C) 1993-2003 Microsoft Corporation. All rights reserved.</a:t>
            </a:r>
          </a:p>
          <a:p>
            <a:pPr eaLnBrk="1" hangingPunct="1">
              <a:lnSpc>
                <a:spcPct val="80000"/>
              </a:lnSpc>
            </a:pPr>
            <a:endParaRPr lang="en-US" altLang="ja-JP"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ja-JP" altLang="en-US" smtClean="0"/>
              <a:t>水質汚染（沿岸）</a:t>
            </a:r>
          </a:p>
        </p:txBody>
      </p:sp>
      <p:pic>
        <p:nvPicPr>
          <p:cNvPr id="9219" name="Picture 5"/>
          <p:cNvPicPr>
            <a:picLocks noChangeAspect="1" noChangeArrowheads="1"/>
          </p:cNvPicPr>
          <p:nvPr/>
        </p:nvPicPr>
        <p:blipFill>
          <a:blip r:embed="rId2" cstate="print"/>
          <a:srcRect/>
          <a:stretch>
            <a:fillRect/>
          </a:stretch>
        </p:blipFill>
        <p:spPr bwMode="auto">
          <a:xfrm>
            <a:off x="827088" y="2063750"/>
            <a:ext cx="7632700" cy="4173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ja-JP" altLang="en-US" smtClean="0"/>
              <a:t>土壌浸食</a:t>
            </a:r>
          </a:p>
        </p:txBody>
      </p:sp>
      <p:pic>
        <p:nvPicPr>
          <p:cNvPr id="10243" name="Picture 5"/>
          <p:cNvPicPr>
            <a:picLocks noChangeAspect="1" noChangeArrowheads="1"/>
          </p:cNvPicPr>
          <p:nvPr>
            <p:ph sz="half" idx="1"/>
          </p:nvPr>
        </p:nvPicPr>
        <p:blipFill>
          <a:blip r:embed="rId2" cstate="print"/>
          <a:srcRect/>
          <a:stretch>
            <a:fillRect/>
          </a:stretch>
        </p:blipFill>
        <p:spPr>
          <a:xfrm>
            <a:off x="1187450" y="1600200"/>
            <a:ext cx="6408738" cy="3197225"/>
          </a:xfrm>
        </p:spPr>
      </p:pic>
      <p:sp>
        <p:nvSpPr>
          <p:cNvPr id="10244" name="Rectangle 6"/>
          <p:cNvSpPr>
            <a:spLocks noGrp="1" noChangeArrowheads="1"/>
          </p:cNvSpPr>
          <p:nvPr>
            <p:ph type="body" sz="half" idx="2"/>
          </p:nvPr>
        </p:nvSpPr>
        <p:spPr>
          <a:xfrm>
            <a:off x="457200" y="5013325"/>
            <a:ext cx="8229600" cy="1584325"/>
          </a:xfrm>
        </p:spPr>
        <p:txBody>
          <a:bodyPr/>
          <a:lstStyle/>
          <a:p>
            <a:pPr eaLnBrk="1" hangingPunct="1">
              <a:lnSpc>
                <a:spcPct val="80000"/>
              </a:lnSpc>
            </a:pPr>
            <a:r>
              <a:rPr lang="ja-JP" altLang="en-US" sz="1800" smtClean="0"/>
              <a:t>土壌浸食はあらゆる大陸で速度をましており、その結果世界の農地の</a:t>
            </a:r>
            <a:r>
              <a:rPr lang="en-US" altLang="ja-JP" sz="1800" smtClean="0"/>
              <a:t>5</a:t>
            </a:r>
            <a:r>
              <a:rPr lang="ja-JP" altLang="en-US" sz="1800" smtClean="0"/>
              <a:t>分の</a:t>
            </a:r>
            <a:r>
              <a:rPr lang="en-US" altLang="ja-JP" sz="1800" smtClean="0"/>
              <a:t>1</a:t>
            </a:r>
            <a:r>
              <a:rPr lang="ja-JP" altLang="en-US" sz="1800" smtClean="0"/>
              <a:t>から</a:t>
            </a:r>
            <a:r>
              <a:rPr lang="en-US" altLang="ja-JP" sz="1800" smtClean="0"/>
              <a:t>3</a:t>
            </a:r>
            <a:r>
              <a:rPr lang="ja-JP" altLang="en-US" sz="1800" smtClean="0"/>
              <a:t>分の</a:t>
            </a:r>
            <a:r>
              <a:rPr lang="en-US" altLang="ja-JP" sz="1800" smtClean="0"/>
              <a:t>1</a:t>
            </a:r>
            <a:r>
              <a:rPr lang="ja-JP" altLang="en-US" sz="1800" smtClean="0"/>
              <a:t>がうしなわれつつあり、食料供給は重大な脅威にさらされている。第三世界では食物と薪</a:t>
            </a:r>
            <a:r>
              <a:rPr lang="en-US" altLang="ja-JP" sz="1800" smtClean="0"/>
              <a:t>(</a:t>
            </a:r>
            <a:r>
              <a:rPr lang="ja-JP" altLang="en-US" sz="1800" smtClean="0"/>
              <a:t>まき</a:t>
            </a:r>
            <a:r>
              <a:rPr lang="en-US" altLang="ja-JP" sz="1800" smtClean="0"/>
              <a:t>)</a:t>
            </a:r>
            <a:r>
              <a:rPr lang="ja-JP" altLang="en-US" sz="1800" smtClean="0"/>
              <a:t>への需要増加にともなって、森林伐採や急斜面の耕作がおこなわれるようになり、それがひどい土壌浸食をまねいてきた</a:t>
            </a:r>
          </a:p>
          <a:p>
            <a:pPr eaLnBrk="1" hangingPunct="1">
              <a:lnSpc>
                <a:spcPct val="80000"/>
              </a:lnSpc>
            </a:pPr>
            <a:r>
              <a:rPr lang="en-US" altLang="ja-JP" sz="1800" smtClean="0"/>
              <a:t>(C) 1993-2003 Microsoft Corporation. All rights reserved.</a:t>
            </a:r>
          </a:p>
          <a:p>
            <a:pPr eaLnBrk="1" hangingPunct="1">
              <a:lnSpc>
                <a:spcPct val="80000"/>
              </a:lnSpc>
            </a:pPr>
            <a:endParaRPr lang="en-US" altLang="ja-JP" sz="1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646</TotalTime>
  <Words>702</Words>
  <Application>Microsoft Office PowerPoint</Application>
  <PresentationFormat>画面に合わせる (4:3)</PresentationFormat>
  <Paragraphs>104</Paragraphs>
  <Slides>33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33</vt:i4>
      </vt:variant>
    </vt:vector>
  </HeadingPairs>
  <TitlesOfParts>
    <vt:vector size="37" baseType="lpstr">
      <vt:lpstr>Arial</vt:lpstr>
      <vt:lpstr>ＭＳ Ｐゴシック</vt:lpstr>
      <vt:lpstr>Calibri</vt:lpstr>
      <vt:lpstr>標準デザイン</vt:lpstr>
      <vt:lpstr>環境問題２</vt:lpstr>
      <vt:lpstr>環境問題の種類</vt:lpstr>
      <vt:lpstr>大気汚染</vt:lpstr>
      <vt:lpstr>アジア地域の大気汚染</vt:lpstr>
      <vt:lpstr>酸性雨</vt:lpstr>
      <vt:lpstr>有害物質工場</vt:lpstr>
      <vt:lpstr>河川汚染</vt:lpstr>
      <vt:lpstr>水質汚染（沿岸）</vt:lpstr>
      <vt:lpstr>土壌浸食</vt:lpstr>
      <vt:lpstr>焼き畑による森林破壊</vt:lpstr>
      <vt:lpstr>世界の砂漠化地域</vt:lpstr>
      <vt:lpstr>エネルギー消費量の変化</vt:lpstr>
      <vt:lpstr>二酸化炭素排出の変化</vt:lpstr>
      <vt:lpstr>環境問題の論点</vt:lpstr>
      <vt:lpstr>地球温暖化問題は存在するのか （槌田敦説）</vt:lpstr>
      <vt:lpstr>京都議定書（１）－概略　</vt:lpstr>
      <vt:lpstr>京都議定書（２）－メリット</vt:lpstr>
      <vt:lpstr>京都議定書（３）－批判</vt:lpstr>
      <vt:lpstr>カンクン合意（１）</vt:lpstr>
      <vt:lpstr>カンクン合意（２）</vt:lpstr>
      <vt:lpstr>ごみ問題とは</vt:lpstr>
      <vt:lpstr>ごみとリサイクル</vt:lpstr>
      <vt:lpstr>スチール缶の各国リサイクル率</vt:lpstr>
      <vt:lpstr>アルミ缶の各国リサイクル率</vt:lpstr>
      <vt:lpstr>廃プラスチックの有効利用（日本） </vt:lpstr>
      <vt:lpstr>ペットボトル先進国リサイクル率</vt:lpstr>
      <vt:lpstr>各国の古紙利用状況</vt:lpstr>
      <vt:lpstr>ガラス瓶の使用・回収状況（日本） </vt:lpstr>
      <vt:lpstr>ヨーロッパのごみ収集（オランダの例）</vt:lpstr>
      <vt:lpstr>ヨーロッパのごみ収集</vt:lpstr>
      <vt:lpstr>ヨーロッパのごみ収集</vt:lpstr>
      <vt:lpstr>ヨーロッパのごみ収集</vt:lpstr>
      <vt:lpstr>環境問題解決に必要なこと</vt:lpstr>
    </vt:vector>
  </TitlesOfParts>
  <Company>bunkyo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環境問題</dc:title>
  <dc:creator>wakei</dc:creator>
  <cp:lastModifiedBy>wakei</cp:lastModifiedBy>
  <cp:revision>17</cp:revision>
  <dcterms:created xsi:type="dcterms:W3CDTF">2004-10-09T09:42:53Z</dcterms:created>
  <dcterms:modified xsi:type="dcterms:W3CDTF">2012-05-25T12:39:29Z</dcterms:modified>
</cp:coreProperties>
</file>