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5160B0A-AB0F-400A-84C8-C8D8268CC6E7}" type="datetimeFigureOut">
              <a:rPr kumimoji="1" lang="ja-JP" altLang="en-US" smtClean="0"/>
              <a:pPr/>
              <a:t>2012/4/17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D8DA3D5-FE91-4B15-99F2-A52B4D4400B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60B0A-AB0F-400A-84C8-C8D8268CC6E7}" type="datetimeFigureOut">
              <a:rPr kumimoji="1" lang="ja-JP" altLang="en-US" smtClean="0"/>
              <a:pPr/>
              <a:t>2012/4/17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DA3D5-FE91-4B15-99F2-A52B4D4400B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教育の権利と義務</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主人公である教育と教育行政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自分の人生では「主人公」なのか</a:t>
            </a:r>
          </a:p>
          <a:p>
            <a:r>
              <a:rPr lang="ja-JP" altLang="en-US" dirty="0" smtClean="0"/>
              <a:t>「主人公である」ためには　サドベリの「責任」を思い出そう。自分で決められる・決めたことを実行できる・結果を自分で引き受けられる</a:t>
            </a:r>
          </a:p>
          <a:p>
            <a:r>
              <a:rPr kumimoji="1" lang="ja-JP" altLang="en-US" dirty="0"/>
              <a:t>子ども</a:t>
            </a:r>
            <a:r>
              <a:rPr kumimoji="1" lang="ja-JP" altLang="en-US" dirty="0" smtClean="0"/>
              <a:t>・教師・行政がそれぞれで「主人公」であることは可能なのか　</a:t>
            </a:r>
          </a:p>
          <a:p>
            <a:r>
              <a:rPr kumimoji="1" lang="ja-JP" altLang="en-US" dirty="0" smtClean="0"/>
              <a:t>多様性と統一性　この対立原理は調和できるのか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a:t>さだまさし　主人公</a:t>
            </a:r>
          </a:p>
        </p:txBody>
      </p:sp>
      <p:sp>
        <p:nvSpPr>
          <p:cNvPr id="20483" name="Rectangle 3"/>
          <p:cNvSpPr>
            <a:spLocks noGrp="1" noChangeArrowheads="1"/>
          </p:cNvSpPr>
          <p:nvPr>
            <p:ph type="body" idx="1"/>
          </p:nvPr>
        </p:nvSpPr>
        <p:spPr/>
        <p:txBody>
          <a:bodyPr/>
          <a:lstStyle/>
          <a:p>
            <a:pPr>
              <a:lnSpc>
                <a:spcPct val="90000"/>
              </a:lnSpc>
            </a:pPr>
            <a:r>
              <a:rPr lang="ja-JP" altLang="en-US" sz="2400"/>
              <a:t>時には思い出ゆきの　旅行案内書にまかせ</a:t>
            </a:r>
            <a:br>
              <a:rPr lang="ja-JP" altLang="en-US" sz="2400"/>
            </a:br>
            <a:r>
              <a:rPr lang="ja-JP" altLang="en-US" sz="2400"/>
              <a:t>“あの頃”という名の駅で下りて</a:t>
            </a:r>
            <a:br>
              <a:rPr lang="ja-JP" altLang="en-US" sz="2400"/>
            </a:br>
            <a:r>
              <a:rPr lang="ja-JP" altLang="en-US" sz="2400"/>
              <a:t>“昔通り”を歩く</a:t>
            </a:r>
            <a:br>
              <a:rPr lang="ja-JP" altLang="en-US" sz="2400"/>
            </a:br>
            <a:r>
              <a:rPr lang="ja-JP" altLang="en-US" sz="2400"/>
              <a:t>いつもの喫茶には　まだ時の名惜りが少し</a:t>
            </a:r>
            <a:br>
              <a:rPr lang="ja-JP" altLang="en-US" sz="2400"/>
            </a:br>
            <a:r>
              <a:rPr lang="ja-JP" altLang="en-US" sz="2400"/>
              <a:t>地下鉄の駅の前には“</a:t>
            </a:r>
            <a:r>
              <a:rPr lang="en-US" altLang="ja-JP" sz="2400"/>
              <a:t>62</a:t>
            </a:r>
            <a:r>
              <a:rPr lang="ja-JP" altLang="en-US" sz="2400"/>
              <a:t>番”のバス</a:t>
            </a:r>
            <a:br>
              <a:rPr lang="ja-JP" altLang="en-US" sz="2400"/>
            </a:br>
            <a:r>
              <a:rPr lang="ja-JP" altLang="en-US" sz="2400"/>
              <a:t>鈴懸並木の古い広場と学生だらけの街</a:t>
            </a:r>
            <a:br>
              <a:rPr lang="ja-JP" altLang="en-US" sz="2400"/>
            </a:br>
            <a:r>
              <a:rPr lang="ja-JP" altLang="en-US" sz="2400"/>
              <a:t>そういえば　あなたの服の模様さえ覚えてる</a:t>
            </a:r>
            <a:br>
              <a:rPr lang="ja-JP" altLang="en-US" sz="2400"/>
            </a:br>
            <a:r>
              <a:rPr lang="ja-JP" altLang="en-US" sz="2400"/>
              <a:t>あなたの眩しい笑顔と</a:t>
            </a:r>
            <a:br>
              <a:rPr lang="ja-JP" altLang="en-US" sz="2400"/>
            </a:br>
            <a:r>
              <a:rPr lang="ja-JP" altLang="en-US" sz="2400"/>
              <a:t>友達の笑い声に</a:t>
            </a:r>
            <a:br>
              <a:rPr lang="ja-JP" altLang="en-US" sz="2400"/>
            </a:br>
            <a:r>
              <a:rPr lang="ja-JP" altLang="en-US" sz="2400"/>
              <a:t>抱かれて　私はいつでも</a:t>
            </a:r>
            <a:br>
              <a:rPr lang="ja-JP" altLang="en-US" sz="2400"/>
            </a:br>
            <a:r>
              <a:rPr lang="ja-JP" altLang="en-US" sz="2400"/>
              <a:t>必ずきらめいていた</a:t>
            </a:r>
            <a:br>
              <a:rPr lang="ja-JP" altLang="en-US" sz="2400"/>
            </a:br>
            <a:r>
              <a:rPr lang="ja-JP" altLang="en-US" sz="2400"/>
              <a:t/>
            </a:r>
            <a:br>
              <a:rPr lang="ja-JP" altLang="en-US" sz="2400"/>
            </a:br>
            <a:endParaRPr lang="ja-JP"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ja-JP" altLang="en-US"/>
              <a:t>主人公（２）</a:t>
            </a:r>
          </a:p>
        </p:txBody>
      </p:sp>
      <p:sp>
        <p:nvSpPr>
          <p:cNvPr id="21507" name="Rectangle 3"/>
          <p:cNvSpPr>
            <a:spLocks noGrp="1" noChangeArrowheads="1"/>
          </p:cNvSpPr>
          <p:nvPr>
            <p:ph type="body" idx="1"/>
          </p:nvPr>
        </p:nvSpPr>
        <p:spPr/>
        <p:txBody>
          <a:bodyPr/>
          <a:lstStyle/>
          <a:p>
            <a:pPr>
              <a:lnSpc>
                <a:spcPct val="80000"/>
              </a:lnSpc>
            </a:pPr>
            <a:r>
              <a:rPr lang="en-US" altLang="ja-JP" sz="2000"/>
              <a:t>“</a:t>
            </a:r>
            <a:r>
              <a:rPr lang="ja-JP" altLang="en-US" sz="2000"/>
              <a:t>或いは”“もしも”だなんてあなたは嫌ったけど</a:t>
            </a:r>
            <a:br>
              <a:rPr lang="ja-JP" altLang="en-US" sz="2000"/>
            </a:br>
            <a:r>
              <a:rPr lang="ja-JP" altLang="en-US" sz="2000"/>
              <a:t>時を遡る切符があれば欲しくなる時がある</a:t>
            </a:r>
            <a:br>
              <a:rPr lang="ja-JP" altLang="en-US" sz="2000"/>
            </a:br>
            <a:r>
              <a:rPr lang="ja-JP" altLang="en-US" sz="2000"/>
              <a:t>あそこの別れ道で選びなおせるならって</a:t>
            </a:r>
            <a:r>
              <a:rPr lang="en-US" altLang="ja-JP" sz="2000"/>
              <a:t>…</a:t>
            </a:r>
            <a:br>
              <a:rPr lang="en-US" altLang="ja-JP" sz="2000"/>
            </a:br>
            <a:r>
              <a:rPr lang="ja-JP" altLang="en-US" sz="2000"/>
              <a:t>勿論　今の私を悲しむつもりはない</a:t>
            </a:r>
            <a:br>
              <a:rPr lang="ja-JP" altLang="en-US" sz="2000"/>
            </a:br>
            <a:r>
              <a:rPr lang="ja-JP" altLang="en-US" sz="2000"/>
              <a:t>確かに自分で　選んだ以上精一杯生きる</a:t>
            </a:r>
            <a:br>
              <a:rPr lang="ja-JP" altLang="en-US" sz="2000"/>
            </a:br>
            <a:r>
              <a:rPr lang="ja-JP" altLang="en-US" sz="2000"/>
              <a:t>そうでなきゃ　あなたにとても</a:t>
            </a:r>
            <a:br>
              <a:rPr lang="ja-JP" altLang="en-US" sz="2000"/>
            </a:br>
            <a:r>
              <a:rPr lang="ja-JP" altLang="en-US" sz="2000"/>
              <a:t>とても　はずかしいから</a:t>
            </a:r>
            <a:br>
              <a:rPr lang="ja-JP" altLang="en-US" sz="2000"/>
            </a:br>
            <a:r>
              <a:rPr lang="ja-JP" altLang="en-US" sz="2000"/>
              <a:t>あなたは教えてくれた</a:t>
            </a:r>
            <a:br>
              <a:rPr lang="ja-JP" altLang="en-US" sz="2000"/>
            </a:br>
            <a:r>
              <a:rPr lang="ja-JP" altLang="en-US" sz="2000"/>
              <a:t>小さな物語でも</a:t>
            </a:r>
            <a:br>
              <a:rPr lang="ja-JP" altLang="en-US" sz="2000"/>
            </a:br>
            <a:r>
              <a:rPr lang="ja-JP" altLang="en-US" sz="2000"/>
              <a:t>自分の人生の中では</a:t>
            </a:r>
            <a:br>
              <a:rPr lang="ja-JP" altLang="en-US" sz="2000"/>
            </a:br>
            <a:r>
              <a:rPr lang="ja-JP" altLang="en-US" sz="2000"/>
              <a:t>誰もがみな主人公</a:t>
            </a:r>
            <a:br>
              <a:rPr lang="ja-JP" altLang="en-US" sz="2000"/>
            </a:br>
            <a:r>
              <a:rPr lang="ja-JP" altLang="en-US" sz="2000"/>
              <a:t>時折思い出の中で</a:t>
            </a:r>
            <a:br>
              <a:rPr lang="ja-JP" altLang="en-US" sz="2000"/>
            </a:br>
            <a:r>
              <a:rPr lang="ja-JP" altLang="en-US" sz="2000"/>
              <a:t>あなたは支えてください</a:t>
            </a:r>
            <a:br>
              <a:rPr lang="ja-JP" altLang="en-US" sz="2000"/>
            </a:br>
            <a:r>
              <a:rPr lang="ja-JP" altLang="en-US" sz="2000"/>
              <a:t>私の人生の中では</a:t>
            </a:r>
            <a:br>
              <a:rPr lang="ja-JP" altLang="en-US" sz="2000"/>
            </a:br>
            <a:r>
              <a:rPr lang="ja-JP" altLang="en-US" sz="2000"/>
              <a:t>私が主人公だと</a:t>
            </a:r>
          </a:p>
          <a:p>
            <a:pPr>
              <a:lnSpc>
                <a:spcPct val="80000"/>
              </a:lnSpc>
            </a:pPr>
            <a:r>
              <a:rPr lang="ja-JP" altLang="en-US" sz="2000"/>
              <a:t/>
            </a:r>
            <a:br>
              <a:rPr lang="ja-JP" altLang="en-US" sz="2000"/>
            </a:br>
            <a:r>
              <a:rPr lang="en-US" altLang="ja-JP" sz="2000"/>
              <a:t>1978</a:t>
            </a:r>
            <a:r>
              <a:rPr lang="ja-JP" altLang="en-US" sz="2000"/>
              <a:t>年</a:t>
            </a:r>
            <a:r>
              <a:rPr lang="en-US" altLang="ja-JP" sz="2000"/>
              <a:t>(</a:t>
            </a:r>
            <a:r>
              <a:rPr lang="ja-JP" altLang="en-US" sz="2000"/>
              <a:t>昭和</a:t>
            </a:r>
            <a:r>
              <a:rPr lang="en-US" altLang="ja-JP" sz="2000"/>
              <a:t>53</a:t>
            </a:r>
            <a:r>
              <a:rPr lang="ja-JP" altLang="en-US" sz="2000"/>
              <a:t>年</a:t>
            </a:r>
            <a:r>
              <a:rPr lang="en-US" altLang="ja-JP" sz="2000"/>
              <a:t>)</a:t>
            </a:r>
          </a:p>
          <a:p>
            <a:pPr>
              <a:lnSpc>
                <a:spcPct val="80000"/>
              </a:lnSpc>
            </a:pPr>
            <a:endParaRPr lang="en-US" altLang="ja-JP"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教育法は原理的変換を遂げたのか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勅令主義から法律主義へ</a:t>
            </a:r>
          </a:p>
          <a:p>
            <a:r>
              <a:rPr lang="ja-JP" altLang="en-US" dirty="0"/>
              <a:t>勅令</a:t>
            </a:r>
            <a:r>
              <a:rPr lang="ja-JP" altLang="en-US" dirty="0" smtClean="0"/>
              <a:t>主義は民法論争での保守派の敗北の結果（最初の民法はフランス流だった。）→保守派は「教育で決着」→教育は「法律」ではなく「勅令」にした。</a:t>
            </a:r>
          </a:p>
          <a:p>
            <a:pPr lvl="1"/>
            <a:r>
              <a:rPr kumimoji="1" lang="ja-JP" altLang="en-US" dirty="0" smtClean="0"/>
              <a:t>小学校</a:t>
            </a:r>
            <a:r>
              <a:rPr kumimoji="1" lang="ja-JP" altLang="en-US" dirty="0"/>
              <a:t>令</a:t>
            </a:r>
            <a:r>
              <a:rPr kumimoji="1" lang="ja-JP" altLang="en-US" dirty="0" smtClean="0"/>
              <a:t>・中等学校令・大学令等</a:t>
            </a:r>
          </a:p>
          <a:p>
            <a:pPr lvl="1"/>
            <a:r>
              <a:rPr lang="ja-JP" altLang="en-US" dirty="0" smtClean="0"/>
              <a:t>教育勅語　単に内容だけでなく形式を重視</a:t>
            </a:r>
          </a:p>
          <a:p>
            <a:pPr lvl="1"/>
            <a:r>
              <a:rPr kumimoji="1" lang="ja-JP" altLang="en-US" dirty="0" smtClean="0"/>
              <a:t>教育関連の法律は財政措置を伴うもの</a:t>
            </a:r>
            <a:r>
              <a:rPr kumimoji="1" lang="ja-JP" altLang="en-US" dirty="0"/>
              <a:t>のみ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7544" y="188640"/>
            <a:ext cx="8424936" cy="6370975"/>
          </a:xfrm>
          <a:prstGeom prst="rect">
            <a:avLst/>
          </a:prstGeom>
        </p:spPr>
        <p:txBody>
          <a:bodyPr wrap="square">
            <a:spAutoFit/>
          </a:bodyPr>
          <a:lstStyle/>
          <a:p>
            <a:r>
              <a:rPr lang="ja-JP" altLang="en-US" sz="2400" dirty="0"/>
              <a:t>勅語 </a:t>
            </a:r>
          </a:p>
          <a:p>
            <a:r>
              <a:rPr lang="ja-JP" altLang="en-US" sz="2400" dirty="0"/>
              <a:t>　朕惟フニ我カ皇祖皇宗國ヲ肇ムルコト宏遠ニ德ヲ樹ツルコト深厚ナリ </a:t>
            </a:r>
          </a:p>
          <a:p>
            <a:r>
              <a:rPr lang="ja-JP" altLang="en-US" sz="2400" dirty="0"/>
              <a:t>　我カ臣民克ク忠ニ克ク孝ニ億兆心ヲ一ニシテ世世厥ノ美ヲ濟セルハ此レ我カ國體ノ精華ニシテ教育ノ淵源亦實ニ此ニ存ス </a:t>
            </a:r>
          </a:p>
          <a:p>
            <a:r>
              <a:rPr lang="ja-JP" altLang="en-US" sz="2400" dirty="0"/>
              <a:t>　爾臣民父母ニ孝ニ兄弟ニ友ニ夫婦相和シ朋友相信シ恭儉己レヲ持シ博愛衆ニ及ホ（ぼ）シ學ヲ修</a:t>
            </a:r>
            <a:r>
              <a:rPr lang="ja-JP" altLang="en-US" sz="2400" dirty="0" smtClean="0"/>
              <a:t>メ業</a:t>
            </a:r>
            <a:r>
              <a:rPr lang="ja-JP" altLang="en-US" sz="2400" dirty="0"/>
              <a:t>ヲ習ヒ以テ智能ヲ啓發シ德噐ヲ成就シ進テ公益ヲ廣メ世務ヲ開キ常ニ國憲ヲ重シ國法ニ遵ヒ一旦緩急アレハ義勇公ニ奉シ以テ天壤無窮ノ皇運ヲ扶翼スヘシ是ノ如キハ獨リ朕カ忠良ノ臣民タルノミナラス又以テ爾祖先ノ遺風ヲ顯彰スルニ足ラン </a:t>
            </a:r>
          </a:p>
          <a:p>
            <a:r>
              <a:rPr lang="ja-JP" altLang="en-US" sz="2400" dirty="0"/>
              <a:t>　斯ノ道ハ實ニ我カ皇祖皇宗ノ遺訓ニシテ子孫臣民ノ倶ニ遵守スヘキ所之ヲ古今ニ通シテ謬ラス之ヲ中外ニ施シテ悖ラス朕爾臣民ト倶ニ</a:t>
            </a:r>
            <a:r>
              <a:rPr lang="ja-JP" altLang="en-US" sz="2400" dirty="0" err="1"/>
              <a:t>拳拳</a:t>
            </a:r>
            <a:r>
              <a:rPr lang="ja-JP" altLang="en-US" sz="2400" dirty="0"/>
              <a:t>服膺シテ咸其德ヲ一ニセンコトヲ庶幾フ</a:t>
            </a:r>
          </a:p>
          <a:p>
            <a:r>
              <a:rPr lang="ja-JP" altLang="en-US" sz="2400" dirty="0"/>
              <a:t>　</a:t>
            </a:r>
          </a:p>
          <a:p>
            <a:r>
              <a:rPr lang="ja-JP" altLang="en-US" sz="2400" dirty="0"/>
              <a:t>明治二十三年十月三十日 </a:t>
            </a:r>
          </a:p>
          <a:p>
            <a:r>
              <a:rPr lang="ja-JP" altLang="en-US" sz="2400" dirty="0"/>
              <a:t>　御名御璽</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敗戦で法律主義へ（？）</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戦後「勅令」という制度は廃止され、教育関連法も「法律」によることになったとされるが。</a:t>
            </a:r>
            <a:endParaRPr lang="ja-JP" altLang="en-US" dirty="0"/>
          </a:p>
          <a:p>
            <a:r>
              <a:rPr kumimoji="1" lang="ja-JP" altLang="en-US" dirty="0" smtClean="0"/>
              <a:t>実際には、政令や省令で詳細が決まっている。</a:t>
            </a:r>
          </a:p>
          <a:p>
            <a:r>
              <a:rPr lang="ja-JP" altLang="en-US" dirty="0"/>
              <a:t>民主</a:t>
            </a:r>
            <a:r>
              <a:rPr lang="ja-JP" altLang="en-US" dirty="0" smtClean="0"/>
              <a:t>主義は</a:t>
            </a:r>
            <a:r>
              <a:rPr lang="ja-JP" altLang="en-US" dirty="0"/>
              <a:t>どこ</a:t>
            </a:r>
            <a:r>
              <a:rPr lang="ja-JP" altLang="en-US" dirty="0" smtClean="0"/>
              <a:t>まで？</a:t>
            </a:r>
            <a:endParaRPr kumimoji="1" lang="ja-JP" altLang="en-US" dirty="0" smtClean="0"/>
          </a:p>
          <a:p>
            <a:r>
              <a:rPr lang="ja-JP" altLang="en-US" dirty="0" smtClean="0"/>
              <a:t>免許更新制　以下のことは省令で規定</a:t>
            </a:r>
          </a:p>
          <a:p>
            <a:pPr lvl="1"/>
            <a:r>
              <a:rPr lang="ja-JP" altLang="en-US" dirty="0" smtClean="0"/>
              <a:t>誰が受けられるか</a:t>
            </a:r>
          </a:p>
          <a:p>
            <a:pPr lvl="1"/>
            <a:r>
              <a:rPr lang="ja-JP" altLang="en-US" dirty="0" smtClean="0"/>
              <a:t>誰が受ける必要がないか</a:t>
            </a:r>
          </a:p>
          <a:p>
            <a:pPr lvl="1"/>
            <a:r>
              <a:rPr lang="ja-JP" altLang="en-US" dirty="0" smtClean="0"/>
              <a:t>ペーパー教師はどうなるのか</a:t>
            </a:r>
          </a:p>
          <a:p>
            <a:pPr lvl="1">
              <a:buNone/>
            </a:pP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国民教育制度成立の論争点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国民教育制度　　　国民国家（フランス革命によって成立）</a:t>
            </a:r>
          </a:p>
          <a:p>
            <a:r>
              <a:rPr lang="ja-JP" altLang="en-US" dirty="0" smtClean="0"/>
              <a:t>国民によって構成される国家（国民兵・市民権←国民教育によって国民意識の形成）</a:t>
            </a:r>
          </a:p>
          <a:p>
            <a:r>
              <a:rPr kumimoji="1" lang="ja-JP" altLang="en-US" dirty="0" smtClean="0"/>
              <a:t>コンドルセ（自由な個人の育成）とルペルチェの（国民の形成）対立</a:t>
            </a:r>
          </a:p>
          <a:p>
            <a:r>
              <a:rPr lang="ja-JP" altLang="en-US" dirty="0" smtClean="0"/>
              <a:t>コンドルセ理論　国民の教育権と国家の教育義務</a:t>
            </a:r>
            <a:endParaRPr kumimoji="1" lang="ja-JP" altLang="en-US" dirty="0"/>
          </a:p>
        </p:txBody>
      </p:sp>
      <p:sp>
        <p:nvSpPr>
          <p:cNvPr id="4" name="右矢印 3"/>
          <p:cNvSpPr/>
          <p:nvPr/>
        </p:nvSpPr>
        <p:spPr>
          <a:xfrm>
            <a:off x="3491880" y="1772816"/>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矢印 9"/>
          <p:cNvSpPr/>
          <p:nvPr/>
        </p:nvSpPr>
        <p:spPr>
          <a:xfrm>
            <a:off x="3491880" y="1988840"/>
            <a:ext cx="432048"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191</Words>
  <Application>Microsoft Office PowerPoint</Application>
  <PresentationFormat>画面に合わせる (4:3)</PresentationFormat>
  <Paragraphs>38</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教育の権利と義務</vt:lpstr>
      <vt:lpstr>主人公である教育と教育行政</vt:lpstr>
      <vt:lpstr>さだまさし　主人公</vt:lpstr>
      <vt:lpstr>主人公（２）</vt:lpstr>
      <vt:lpstr>教育法は原理的変換を遂げたのか</vt:lpstr>
      <vt:lpstr>スライド 6</vt:lpstr>
      <vt:lpstr>敗戦で法律主義へ（？）</vt:lpstr>
      <vt:lpstr>国民教育制度成立の論争点</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教育の権利と義務</dc:title>
  <dc:creator>wakei</dc:creator>
  <cp:lastModifiedBy>wakei</cp:lastModifiedBy>
  <cp:revision>8</cp:revision>
  <dcterms:created xsi:type="dcterms:W3CDTF">2012-04-17T10:22:42Z</dcterms:created>
  <dcterms:modified xsi:type="dcterms:W3CDTF">2012-04-17T12:59:12Z</dcterms:modified>
</cp:coreProperties>
</file>