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8353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6545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8037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4734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3718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080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9890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7980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9748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9904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006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8A54-12F4-4C9D-8ABB-8132C0FDB404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979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義務教育と法・行政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908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義務教育の理念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国民の権利としての義務教育</a:t>
            </a:r>
          </a:p>
          <a:p>
            <a:r>
              <a:rPr lang="ja-JP" altLang="en-US" dirty="0" smtClean="0"/>
              <a:t>国民の義務</a:t>
            </a:r>
            <a:r>
              <a:rPr lang="ja-JP" altLang="en-US" dirty="0"/>
              <a:t>（</a:t>
            </a:r>
            <a:r>
              <a:rPr lang="ja-JP" altLang="en-US" dirty="0" smtClean="0"/>
              <a:t>国家が管理する</a:t>
            </a:r>
            <a:r>
              <a:rPr lang="ja-JP" altLang="en-US" dirty="0"/>
              <a:t>）として</a:t>
            </a:r>
            <a:r>
              <a:rPr lang="ja-JP" altLang="en-US" dirty="0" smtClean="0"/>
              <a:t>の義務教育</a:t>
            </a:r>
          </a:p>
          <a:p>
            <a:r>
              <a:rPr kumimoji="1" lang="ja-JP" altLang="en-US" dirty="0"/>
              <a:t>何</a:t>
            </a:r>
            <a:r>
              <a:rPr kumimoji="1" lang="ja-JP" altLang="en-US" dirty="0" smtClean="0"/>
              <a:t>が違う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か</a:t>
            </a:r>
          </a:p>
          <a:p>
            <a:r>
              <a:rPr lang="ja-JP" altLang="en-US" dirty="0"/>
              <a:t>どちらか</a:t>
            </a:r>
            <a:r>
              <a:rPr lang="ja-JP" altLang="en-US" dirty="0" smtClean="0"/>
              <a:t>が正しい</a:t>
            </a:r>
            <a:r>
              <a:rPr lang="ja-JP" altLang="en-US" dirty="0"/>
              <a:t>の</a:t>
            </a:r>
            <a:r>
              <a:rPr lang="ja-JP" altLang="en-US" dirty="0" smtClean="0"/>
              <a:t>か、あるいは双方に意味があるのか、とするならば、それらは何</a:t>
            </a:r>
            <a:r>
              <a:rPr lang="ja-JP" altLang="en-US" dirty="0" smtClean="0"/>
              <a:t>か</a:t>
            </a:r>
          </a:p>
          <a:p>
            <a:r>
              <a:rPr kumimoji="1" lang="ja-JP" altLang="en-US" dirty="0" smtClean="0"/>
              <a:t>国民の共通内容</a:t>
            </a:r>
            <a:r>
              <a:rPr lang="ja-JP" altLang="en-US" dirty="0" smtClean="0"/>
              <a:t>の範囲　（日本の広とヨーロッパの狭）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6322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我が国の義務教育の歩み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　ｐ３３</a:t>
            </a:r>
            <a:endParaRPr kumimoji="1" lang="en-US" altLang="ja-JP" dirty="0" smtClean="0"/>
          </a:p>
          <a:p>
            <a:r>
              <a:rPr kumimoji="1" lang="ja-JP" altLang="en-US" dirty="0" smtClean="0"/>
              <a:t>国際的に見ると、１９世紀の後半遅くあたりから制度が成立する。（帝国主義段階）　教育が国家間競争の手段のひとつとなる。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729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義務教育の終了原則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年齢主義と課程主義</a:t>
            </a:r>
          </a:p>
          <a:p>
            <a:pPr lvl="1"/>
            <a:r>
              <a:rPr lang="ja-JP" altLang="en-US" dirty="0" smtClean="0"/>
              <a:t>学校教育法第五十七条</a:t>
            </a:r>
            <a:endParaRPr lang="ja-JP" altLang="en-US" dirty="0"/>
          </a:p>
          <a:p>
            <a:pPr lvl="1"/>
            <a:r>
              <a:rPr lang="ja-JP" altLang="en-US" dirty="0"/>
              <a:t> 　小学校において、各学年の課程の修了又は卒業を認めるに当</a:t>
            </a:r>
            <a:r>
              <a:rPr lang="ja-JP" altLang="en-US" dirty="0" err="1"/>
              <a:t>たつては</a:t>
            </a:r>
            <a:r>
              <a:rPr lang="ja-JP" altLang="en-US" dirty="0"/>
              <a:t>、児童の平素の成績を評価して、これを定めなければならない。</a:t>
            </a:r>
          </a:p>
          <a:p>
            <a:pPr lvl="1"/>
            <a:r>
              <a:rPr lang="ja-JP" altLang="en-US" dirty="0"/>
              <a:t> 第五十八条</a:t>
            </a:r>
          </a:p>
          <a:p>
            <a:pPr lvl="1"/>
            <a:r>
              <a:rPr lang="ja-JP" altLang="en-US" dirty="0"/>
              <a:t> 　校長は、小学校の全課程を修了したと認めた者には、卒業証書を授与しなければならない。</a:t>
            </a:r>
          </a:p>
          <a:p>
            <a:r>
              <a:rPr lang="ja-JP" altLang="en-US" dirty="0"/>
              <a:t> </a:t>
            </a:r>
            <a:r>
              <a:rPr lang="ja-JP" altLang="en-US" dirty="0" smtClean="0"/>
              <a:t>法的には課程主義だが運用は年齢主義</a:t>
            </a:r>
          </a:p>
          <a:p>
            <a:r>
              <a:rPr lang="ja-JP" altLang="en-US" dirty="0" smtClean="0"/>
              <a:t>橋下市長の提起について考え</a:t>
            </a:r>
            <a:r>
              <a:rPr lang="ja-JP" altLang="en-US" dirty="0"/>
              <a:t>て</a:t>
            </a:r>
            <a:r>
              <a:rPr lang="ja-JP" altLang="en-US" dirty="0" smtClean="0"/>
              <a:t>みよう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396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就学実務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学齢簿の編成（市町村教委）⇒通知</a:t>
            </a:r>
          </a:p>
          <a:p>
            <a:r>
              <a:rPr lang="ja-JP" altLang="en-US" dirty="0"/>
              <a:t>就学</a:t>
            </a:r>
            <a:r>
              <a:rPr lang="ja-JP" altLang="en-US" dirty="0" smtClean="0"/>
              <a:t>時検診（項目　ｐ３５　</a:t>
            </a:r>
            <a:endParaRPr lang="en-US" altLang="ja-JP" dirty="0" smtClean="0"/>
          </a:p>
          <a:p>
            <a:r>
              <a:rPr lang="ja-JP" altLang="en-US" dirty="0" smtClean="0"/>
              <a:t>学校の通知（普通・特別支援）　学校</a:t>
            </a:r>
            <a:r>
              <a:rPr lang="ja-JP" altLang="en-US" smtClean="0"/>
              <a:t>選択は・区割りの申し立て</a:t>
            </a:r>
            <a:endParaRPr lang="ja-JP" altLang="en-US" dirty="0" smtClean="0"/>
          </a:p>
          <a:p>
            <a:r>
              <a:rPr lang="ja-JP" altLang="en-US" dirty="0" smtClean="0"/>
              <a:t>就学援助　教育補助・扶助</a:t>
            </a:r>
          </a:p>
          <a:p>
            <a:r>
              <a:rPr kumimoji="1" lang="ja-JP" altLang="en-US" dirty="0" smtClean="0"/>
              <a:t>就学管理　校長</a:t>
            </a:r>
          </a:p>
          <a:p>
            <a:r>
              <a:rPr lang="ja-JP" altLang="en-US" dirty="0" smtClean="0"/>
              <a:t>就学免除</a:t>
            </a:r>
            <a:r>
              <a:rPr lang="ja-JP" altLang="en-US" dirty="0"/>
              <a:t>・</a:t>
            </a:r>
            <a:r>
              <a:rPr lang="ja-JP" altLang="en-US" dirty="0" smtClean="0"/>
              <a:t>猶予　ｐ３９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9183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義務教育修了と社会の受け入れ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現在の日本　無視・問わない（ただし中卒は極めて不利）</a:t>
            </a:r>
          </a:p>
          <a:p>
            <a:r>
              <a:rPr lang="ja-JP" altLang="en-US" dirty="0" smtClean="0"/>
              <a:t>ヨーロッパ　義務教育修了は労働の基礎条件となっている。義務教育出席・修了認定が</a:t>
            </a:r>
            <a:r>
              <a:rPr lang="ja-JP" altLang="en-US" dirty="0" smtClean="0"/>
              <a:t>厳格</a:t>
            </a:r>
          </a:p>
          <a:p>
            <a:r>
              <a:rPr kumimoji="1" lang="ja-JP" altLang="en-US" dirty="0" smtClean="0"/>
              <a:t>義務教育の拡大（下方　上方）</a:t>
            </a:r>
          </a:p>
          <a:p>
            <a:r>
              <a:rPr lang="ja-JP" altLang="en-US" dirty="0" smtClean="0"/>
              <a:t>家庭教育を容認</a:t>
            </a:r>
            <a:r>
              <a:rPr lang="ja-JP" altLang="en-US" dirty="0" smtClean="0"/>
              <a:t>するか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185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114</Words>
  <Application>Microsoft Office PowerPoint</Application>
  <PresentationFormat>画面に合わせる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義務教育と法・行政</vt:lpstr>
      <vt:lpstr>義務教育の理念</vt:lpstr>
      <vt:lpstr>我が国の義務教育の歩み</vt:lpstr>
      <vt:lpstr>義務教育の終了原則</vt:lpstr>
      <vt:lpstr>就学実務</vt:lpstr>
      <vt:lpstr>義務教育修了と社会の受け入れ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義務教育と法・行政</dc:title>
  <dc:creator>Ohta Kazutosi</dc:creator>
  <cp:lastModifiedBy>wakei</cp:lastModifiedBy>
  <cp:revision>4</cp:revision>
  <dcterms:created xsi:type="dcterms:W3CDTF">2012-05-08T08:18:39Z</dcterms:created>
  <dcterms:modified xsi:type="dcterms:W3CDTF">2012-05-09T12:23:23Z</dcterms:modified>
</cp:coreProperties>
</file>