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57" r:id="rId7"/>
    <p:sldId id="262" r:id="rId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96" y="-9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F7F42EA1-C5CD-4320-811A-8410FC49B53E}" type="datetimeFigureOut">
              <a:rPr kumimoji="1" lang="ja-JP" altLang="en-US" smtClean="0"/>
              <a:pPr/>
              <a:t>2012/5/16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3BC2F2-982D-4785-8CEA-A76E8C1E60E0}"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7F42EA1-C5CD-4320-811A-8410FC49B53E}" type="datetimeFigureOut">
              <a:rPr kumimoji="1" lang="ja-JP" altLang="en-US" smtClean="0"/>
              <a:pPr/>
              <a:t>2012/5/16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3BC2F2-982D-4785-8CEA-A76E8C1E60E0}"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7F42EA1-C5CD-4320-811A-8410FC49B53E}" type="datetimeFigureOut">
              <a:rPr kumimoji="1" lang="ja-JP" altLang="en-US" smtClean="0"/>
              <a:pPr/>
              <a:t>2012/5/16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3BC2F2-982D-4785-8CEA-A76E8C1E60E0}"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7F42EA1-C5CD-4320-811A-8410FC49B53E}" type="datetimeFigureOut">
              <a:rPr kumimoji="1" lang="ja-JP" altLang="en-US" smtClean="0"/>
              <a:pPr/>
              <a:t>2012/5/16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3BC2F2-982D-4785-8CEA-A76E8C1E60E0}"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F7F42EA1-C5CD-4320-811A-8410FC49B53E}" type="datetimeFigureOut">
              <a:rPr kumimoji="1" lang="ja-JP" altLang="en-US" smtClean="0"/>
              <a:pPr/>
              <a:t>2012/5/16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3BC2F2-982D-4785-8CEA-A76E8C1E60E0}"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F7F42EA1-C5CD-4320-811A-8410FC49B53E}" type="datetimeFigureOut">
              <a:rPr kumimoji="1" lang="ja-JP" altLang="en-US" smtClean="0"/>
              <a:pPr/>
              <a:t>2012/5/16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33BC2F2-982D-4785-8CEA-A76E8C1E60E0}"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F7F42EA1-C5CD-4320-811A-8410FC49B53E}" type="datetimeFigureOut">
              <a:rPr kumimoji="1" lang="ja-JP" altLang="en-US" smtClean="0"/>
              <a:pPr/>
              <a:t>2012/5/16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33BC2F2-982D-4785-8CEA-A76E8C1E60E0}"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F7F42EA1-C5CD-4320-811A-8410FC49B53E}" type="datetimeFigureOut">
              <a:rPr kumimoji="1" lang="ja-JP" altLang="en-US" smtClean="0"/>
              <a:pPr/>
              <a:t>2012/5/16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33BC2F2-982D-4785-8CEA-A76E8C1E60E0}"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F7F42EA1-C5CD-4320-811A-8410FC49B53E}" type="datetimeFigureOut">
              <a:rPr kumimoji="1" lang="ja-JP" altLang="en-US" smtClean="0"/>
              <a:pPr/>
              <a:t>2012/5/16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33BC2F2-982D-4785-8CEA-A76E8C1E60E0}"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7F42EA1-C5CD-4320-811A-8410FC49B53E}" type="datetimeFigureOut">
              <a:rPr kumimoji="1" lang="ja-JP" altLang="en-US" smtClean="0"/>
              <a:pPr/>
              <a:t>2012/5/16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33BC2F2-982D-4785-8CEA-A76E8C1E60E0}"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7F42EA1-C5CD-4320-811A-8410FC49B53E}" type="datetimeFigureOut">
              <a:rPr kumimoji="1" lang="ja-JP" altLang="en-US" smtClean="0"/>
              <a:pPr/>
              <a:t>2012/5/16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33BC2F2-982D-4785-8CEA-A76E8C1E60E0}"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F42EA1-C5CD-4320-811A-8410FC49B53E}" type="datetimeFigureOut">
              <a:rPr kumimoji="1" lang="ja-JP" altLang="en-US" smtClean="0"/>
              <a:pPr/>
              <a:t>2012/5/16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3BC2F2-982D-4785-8CEA-A76E8C1E60E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学校制度と教育</a:t>
            </a:r>
            <a:r>
              <a:rPr lang="ja-JP" altLang="en-US" dirty="0"/>
              <a:t>行政</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義務教育（続き）不登校</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文部科学省の施策</a:t>
            </a:r>
          </a:p>
          <a:p>
            <a:pPr lvl="1"/>
            <a:r>
              <a:rPr lang="ja-JP" altLang="en-US" dirty="0" smtClean="0"/>
              <a:t>進んで登校</a:t>
            </a:r>
            <a:r>
              <a:rPr lang="ja-JP" altLang="en-US" dirty="0"/>
              <a:t>したく</a:t>
            </a:r>
            <a:r>
              <a:rPr lang="ja-JP" altLang="en-US" dirty="0" smtClean="0"/>
              <a:t>なる学校づくり</a:t>
            </a:r>
          </a:p>
          <a:p>
            <a:pPr lvl="1"/>
            <a:r>
              <a:rPr kumimoji="1" lang="ja-JP" altLang="en-US" dirty="0" smtClean="0"/>
              <a:t>心の教育の充実</a:t>
            </a:r>
          </a:p>
          <a:p>
            <a:pPr lvl="1"/>
            <a:r>
              <a:rPr lang="ja-JP" altLang="en-US" dirty="0" smtClean="0"/>
              <a:t>教員の資質向上</a:t>
            </a:r>
          </a:p>
          <a:p>
            <a:pPr lvl="1"/>
            <a:r>
              <a:rPr kumimoji="1" lang="ja-JP" altLang="en-US" dirty="0"/>
              <a:t>学校</a:t>
            </a:r>
            <a:r>
              <a:rPr kumimoji="1" lang="ja-JP" altLang="en-US" dirty="0" smtClean="0"/>
              <a:t>・家庭・社会の連携</a:t>
            </a:r>
          </a:p>
          <a:p>
            <a:pPr lvl="1"/>
            <a:r>
              <a:rPr lang="ja-JP" altLang="en-US" dirty="0" smtClean="0"/>
              <a:t>教育相談体制の充実</a:t>
            </a:r>
          </a:p>
          <a:p>
            <a:pPr lvl="1"/>
            <a:r>
              <a:rPr lang="ja-JP" altLang="en-US" dirty="0" smtClean="0"/>
              <a:t>不登校児童生徒</a:t>
            </a:r>
            <a:r>
              <a:rPr lang="ja-JP" altLang="en-US" dirty="0"/>
              <a:t>へ</a:t>
            </a:r>
            <a:r>
              <a:rPr lang="ja-JP" altLang="en-US" dirty="0" smtClean="0"/>
              <a:t>の柔軟な</a:t>
            </a:r>
            <a:r>
              <a:rPr lang="ja-JP" altLang="en-US" dirty="0"/>
              <a:t>対応</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不登校（続き）</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柔軟な対応</a:t>
            </a:r>
          </a:p>
          <a:p>
            <a:pPr lvl="1"/>
            <a:r>
              <a:rPr lang="ja-JP" altLang="en-US" dirty="0" smtClean="0"/>
              <a:t>教育支援センター（適応指導教室）の整備</a:t>
            </a:r>
          </a:p>
          <a:p>
            <a:pPr lvl="1"/>
            <a:r>
              <a:rPr kumimoji="1" lang="ja-JP" altLang="en-US" dirty="0"/>
              <a:t>スクーリング・サポート</a:t>
            </a:r>
            <a:r>
              <a:rPr kumimoji="1" lang="ja-JP" altLang="en-US" dirty="0" smtClean="0"/>
              <a:t>・ネットワーク</a:t>
            </a:r>
          </a:p>
          <a:p>
            <a:pPr lvl="1"/>
            <a:r>
              <a:rPr lang="ja-JP" altLang="en-US" dirty="0" smtClean="0"/>
              <a:t>学校外</a:t>
            </a:r>
            <a:r>
              <a:rPr lang="ja-JP" altLang="en-US" dirty="0"/>
              <a:t>で</a:t>
            </a:r>
            <a:r>
              <a:rPr lang="ja-JP" altLang="en-US" dirty="0" smtClean="0"/>
              <a:t>の指導をうける場合は出席扱い</a:t>
            </a:r>
          </a:p>
          <a:p>
            <a:pPr lvl="1"/>
            <a:r>
              <a:rPr kumimoji="1" lang="ja-JP" altLang="en-US" dirty="0" smtClean="0"/>
              <a:t>中卒認定試験の受験資格拡大と高校入試の</a:t>
            </a:r>
            <a:r>
              <a:rPr kumimoji="1" lang="ja-JP" altLang="en-US" dirty="0"/>
              <a:t>配慮</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教育基本法</a:t>
            </a:r>
            <a:endParaRPr kumimoji="1" lang="ja-JP" altLang="en-US" dirty="0"/>
          </a:p>
        </p:txBody>
      </p:sp>
      <p:sp>
        <p:nvSpPr>
          <p:cNvPr id="3" name="コンテンツ プレースホルダ 2"/>
          <p:cNvSpPr>
            <a:spLocks noGrp="1"/>
          </p:cNvSpPr>
          <p:nvPr>
            <p:ph idx="1"/>
          </p:nvPr>
        </p:nvSpPr>
        <p:spPr/>
        <p:txBody>
          <a:bodyPr>
            <a:normAutofit fontScale="55000" lnSpcReduction="20000"/>
          </a:bodyPr>
          <a:lstStyle/>
          <a:p>
            <a:r>
              <a:rPr lang="ja-JP" altLang="en-US" dirty="0" smtClean="0"/>
              <a:t>（学校教育） </a:t>
            </a:r>
          </a:p>
          <a:p>
            <a:r>
              <a:rPr lang="ja-JP" altLang="en-US" dirty="0" smtClean="0"/>
              <a:t>第六条 　法律に定める学校は、公の性質を有するものであって、国、地方公共団体及び法律に定める法人のみが、これを設置することができる。 </a:t>
            </a:r>
          </a:p>
          <a:p>
            <a:r>
              <a:rPr lang="ja-JP" altLang="en-US" dirty="0" smtClean="0"/>
              <a:t>２ 　前項の学校においては、教育の目標が達成されるよう、教育を受ける者の心身の発達に応じて、体系的な教育が組織的に行われなければならない。この場合において、教育を受ける者が、学校生活を営む上で必要な規律を重んずるとともに、自ら進んで学習に取り組む意欲を高めることを重視して行われなければならない。 </a:t>
            </a:r>
          </a:p>
          <a:p>
            <a:r>
              <a:rPr lang="ja-JP" altLang="en-US" dirty="0" smtClean="0"/>
              <a:t>（</a:t>
            </a:r>
            <a:r>
              <a:rPr lang="ja-JP" altLang="en-US" dirty="0" smtClean="0"/>
              <a:t>大学） </a:t>
            </a:r>
          </a:p>
          <a:p>
            <a:r>
              <a:rPr lang="ja-JP" altLang="en-US" dirty="0" smtClean="0"/>
              <a:t>第七条 　大学は、学術の中心として、高い教養と専門的能力を培うとともに、深く真理を探究して新たな知見を創造し、これらの成果を広く社会に提供することにより、社会の発展に寄与するものとする。 </a:t>
            </a:r>
          </a:p>
          <a:p>
            <a:r>
              <a:rPr lang="ja-JP" altLang="en-US" dirty="0" smtClean="0"/>
              <a:t>２ 　大学については、自主性、自律性その他の大学における教育及び研究の特性が尊重されなければならない。 </a:t>
            </a:r>
          </a:p>
          <a:p>
            <a:r>
              <a:rPr lang="ja-JP" altLang="en-US" dirty="0" smtClean="0"/>
              <a:t>（</a:t>
            </a:r>
            <a:r>
              <a:rPr lang="ja-JP" altLang="en-US" dirty="0" smtClean="0"/>
              <a:t>私立学校） </a:t>
            </a:r>
          </a:p>
          <a:p>
            <a:r>
              <a:rPr lang="ja-JP" altLang="en-US" dirty="0" smtClean="0"/>
              <a:t>第八条 　私立学校の有する公の性質及び学校教育において果たす重要な役割にかんがみ、国及び地方公共団体は、その自主性を尊重しつつ、助成その他の適当な方法によって私立学校教育の振興に努めなければならない。 </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公の性質</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「公」の意味　</a:t>
            </a:r>
            <a:r>
              <a:rPr kumimoji="1" lang="en-US" altLang="ja-JP" dirty="0" smtClean="0"/>
              <a:t>public</a:t>
            </a:r>
            <a:r>
              <a:rPr kumimoji="1" lang="ja-JP" altLang="en-US" dirty="0" smtClean="0"/>
              <a:t> </a:t>
            </a:r>
            <a:r>
              <a:rPr lang="en-US" altLang="ja-JP" dirty="0" err="1" smtClean="0"/>
              <a:t>öffentlichkeit</a:t>
            </a:r>
            <a:r>
              <a:rPr lang="ja-JP" altLang="en-US" dirty="0" smtClean="0"/>
              <a:t>  </a:t>
            </a:r>
            <a:r>
              <a:rPr lang="en-US" altLang="ja-JP" dirty="0" smtClean="0"/>
              <a:t>official</a:t>
            </a:r>
          </a:p>
          <a:p>
            <a:r>
              <a:rPr kumimoji="1" lang="ja-JP" altLang="en-US" dirty="0" smtClean="0"/>
              <a:t>  </a:t>
            </a:r>
            <a:r>
              <a:rPr lang="ja-JP" altLang="en-US" dirty="0" smtClean="0"/>
              <a:t>１条校とその他（専修学校・各種学校）</a:t>
            </a:r>
          </a:p>
          <a:p>
            <a:r>
              <a:rPr lang="ja-JP" altLang="en-US" dirty="0" smtClean="0"/>
              <a:t>教育基本法第六条「法律に定める学校」は一条校のみか　「公の性質をもつ」とは。</a:t>
            </a:r>
          </a:p>
          <a:p>
            <a:r>
              <a:rPr lang="ja-JP" altLang="en-US" dirty="0" smtClean="0"/>
              <a:t>代々木ゼミの小倉校認可問題  認可なのか特許なのか</a:t>
            </a:r>
            <a:r>
              <a:rPr lang="en-US" altLang="ja-JP" dirty="0" smtClean="0"/>
              <a:t>(</a:t>
            </a:r>
            <a:r>
              <a:rPr lang="ja-JP" altLang="en-US" dirty="0" smtClean="0"/>
              <a:t>行政側に裁量権があるか</a:t>
            </a:r>
            <a:r>
              <a:rPr lang="en-US" altLang="ja-JP" dirty="0" smtClean="0"/>
              <a:t>) </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公の</a:t>
            </a:r>
            <a:r>
              <a:rPr lang="ja-JP" altLang="en-US" dirty="0" smtClean="0"/>
              <a:t>支配</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憲法第八十九条 </a:t>
            </a:r>
            <a:r>
              <a:rPr lang="ja-JP" altLang="en-US" dirty="0" smtClean="0"/>
              <a:t>　公金その他の公の財産は、宗教上の組織若しくは団体の使用、便益若しくは維持のため、又は公の支配に属しない慈善、教育若しくは博愛の事業に対し、これを支出し、又はその利用に供してはならない</a:t>
            </a:r>
            <a:r>
              <a:rPr lang="ja-JP" altLang="en-US" dirty="0" smtClean="0"/>
              <a:t>。</a:t>
            </a:r>
          </a:p>
          <a:p>
            <a:r>
              <a:rPr lang="ja-JP" altLang="en-US" dirty="0" smtClean="0"/>
              <a:t>社会教育法第十条 </a:t>
            </a:r>
            <a:r>
              <a:rPr lang="ja-JP" altLang="en-US" dirty="0" smtClean="0"/>
              <a:t>　この法律で「社会教育関係団体」とは、法人であると否とを問わず、公の支配に属しない団体で社会教育に関する事業を行うことを主たる目的とするものをいう</a:t>
            </a:r>
            <a:r>
              <a:rPr lang="ja-JP" altLang="en-US" dirty="0" smtClean="0"/>
              <a:t>。</a:t>
            </a:r>
          </a:p>
          <a:p>
            <a:r>
              <a:rPr kumimoji="1" lang="ja-JP" altLang="en-US" dirty="0" smtClean="0"/>
              <a:t>監督命令に</a:t>
            </a:r>
            <a:r>
              <a:rPr kumimoji="1" lang="ja-JP" altLang="en-US" dirty="0" smtClean="0"/>
              <a:t>服している</a:t>
            </a:r>
            <a:r>
              <a:rPr kumimoji="1" lang="ja-JP" altLang="en-US" dirty="0" smtClean="0"/>
              <a:t>・監査等受け入れている・法令によって規制されている</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大学の自由度は</a:t>
            </a:r>
            <a:endParaRPr kumimoji="1" lang="ja-JP" altLang="en-US" dirty="0"/>
          </a:p>
        </p:txBody>
      </p:sp>
      <p:sp>
        <p:nvSpPr>
          <p:cNvPr id="3" name="コンテンツ プレースホルダ 2"/>
          <p:cNvSpPr>
            <a:spLocks noGrp="1"/>
          </p:cNvSpPr>
          <p:nvPr>
            <p:ph idx="1"/>
          </p:nvPr>
        </p:nvSpPr>
        <p:spPr/>
        <p:txBody>
          <a:bodyPr/>
          <a:lstStyle/>
          <a:p>
            <a:pPr>
              <a:buNone/>
            </a:pPr>
            <a:r>
              <a:rPr kumimoji="1" lang="en-US" altLang="ja-JP" dirty="0" smtClean="0"/>
              <a:t>  </a:t>
            </a:r>
            <a:r>
              <a:rPr kumimoji="1" lang="ja-JP" altLang="en-US" dirty="0" smtClean="0"/>
              <a:t>和光大学オウム三女入学問題</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124</Words>
  <Application>Microsoft Office PowerPoint</Application>
  <PresentationFormat>画面に合わせる (4:3)</PresentationFormat>
  <Paragraphs>35</Paragraphs>
  <Slides>7</Slides>
  <Notes>0</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学校制度と教育行政</vt:lpstr>
      <vt:lpstr>義務教育（続き）不登校</vt:lpstr>
      <vt:lpstr>不登校（続き）</vt:lpstr>
      <vt:lpstr>教育基本法</vt:lpstr>
      <vt:lpstr>公の性質</vt:lpstr>
      <vt:lpstr>公の支配</vt:lpstr>
      <vt:lpstr>大学の自由度は</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学校制度と教育行政</dc:title>
  <dc:creator>wakei</dc:creator>
  <cp:lastModifiedBy>wakei</cp:lastModifiedBy>
  <cp:revision>21</cp:revision>
  <dcterms:created xsi:type="dcterms:W3CDTF">2012-05-15T12:51:12Z</dcterms:created>
  <dcterms:modified xsi:type="dcterms:W3CDTF">2012-05-16T13:15:44Z</dcterms:modified>
</cp:coreProperties>
</file>