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57" r:id="rId8"/>
    <p:sldId id="258" r:id="rId9"/>
    <p:sldId id="259" r:id="rId10"/>
    <p:sldId id="260"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6" y="-12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2012/6/20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2012/6/20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0"/>
            <a:ext cx="8712968" cy="6740307"/>
          </a:xfrm>
          <a:prstGeom prst="rect">
            <a:avLst/>
          </a:prstGeom>
        </p:spPr>
        <p:txBody>
          <a:bodyPr wrap="square">
            <a:spAutoFit/>
          </a:bodyPr>
          <a:lstStyle/>
          <a:p>
            <a:r>
              <a:rPr lang="ja-JP" altLang="en-US" dirty="0" smtClean="0"/>
              <a:t>学校別調査結果である本件情報については，文部科学省が参加主体（各都道府県教育委員会及び市町村教育委員会等）に対し実施要領等を通じて個々の学校名を明らかにした公表をしないよう求めており，枚方市教育委員会も実施要領の内容を前提として本件調査に参加したものであることに加えて，上記のような態様で学校別調査結果を公にすることについては学力の特定の一部分についての調査結果のみに基づいた序列化や過度な競争の発生等の様々な弊害の発生が危惧されており，教育現場の反対も根強いため，本件情報を非公開としなければ，全国学力調査につき他の参加主体の協力が得られなくなるおそれがあるほか，過度な競争の結果として全国学力調査の結果に児童生徒の学力・学習状況が正確に反映されない事態が生ずるおそれがあり，これらのおそれは十分に根拠のあるものということができるところ，これらのおそれが現実化した場合には，国（文部科学省）は，同調査を通じて，全国の児童生徒の学力・学習状況を漏れなく，かつ，正確に把握することができなくなり，その結果，児童生徒の学力・学習状況の分析に基づいて教育及び教育施策の成果と課題を検証し，その改善を図ることが不可能ないし著しく困難となり，また，各地方公共団体（教育委員会）においても，国（文部科学省）から提供を受けた調査結果に基づいて全国的な状況との関係において自らの教育及び教育施策の成果と課題を把握し，その改善を図ることが不可能ないし著しく困難となって，同調査の目的の達成に支障が生じるにとどまらず，同調査を実施する意義そのものを没却することにもなりかねないから，学校別調査結果について個々の学校名を明らかにした公表を行わないものとすることは，同調査を適切に遂行し，もってその目的を達成する上で，必要不可欠なものであり，かつ，教育基本法の定める義務教育の理念等にも沿う合理的なものということができる。そうであるとすれば，被告と国等との間における当面の又は将来にわたる包括的な協力関係を継続的に維持するために本件情報を非公開とすべき相当の根拠があるということができるから，本件情報は，本件条例６条４号にいう「公開することにより，市と国等との協力関係を著しく損なうと認められるもの」に該当するというべきである。</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教育課程の編成権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「教育課程」の多義性　</a:t>
            </a:r>
          </a:p>
          <a:p>
            <a:pPr lvl="1"/>
            <a:r>
              <a:rPr lang="ja-JP" altLang="en-US" dirty="0" smtClean="0"/>
              <a:t>国家基準（学習指導要領）</a:t>
            </a:r>
          </a:p>
          <a:p>
            <a:pPr lvl="1"/>
            <a:r>
              <a:rPr kumimoji="1" lang="ja-JP" altLang="en-US" dirty="0" smtClean="0"/>
              <a:t>県・市の基準性</a:t>
            </a:r>
          </a:p>
          <a:p>
            <a:pPr lvl="1"/>
            <a:r>
              <a:rPr lang="ja-JP" altLang="en-US" dirty="0" smtClean="0"/>
              <a:t>学校（校長）</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62500" lnSpcReduction="20000"/>
          </a:bodyPr>
          <a:lstStyle/>
          <a:p>
            <a:r>
              <a:rPr lang="ja-JP" altLang="en-US" dirty="0"/>
              <a:t>第三十三条 　小学校の教育課程に関する事項は、第二十九条及び第三十条の規定に従い、文部科学大臣が定める。</a:t>
            </a:r>
          </a:p>
          <a:p>
            <a:r>
              <a:rPr lang="ja-JP" altLang="en-US" dirty="0"/>
              <a:t>第五十条 　小学校の教育課程は、国語、社会、算数、理科、生活、音楽、図画工作、家庭及び体育の各教科（以下この節において「各教科」という。）</a:t>
            </a:r>
            <a:r>
              <a:rPr lang="ja-JP" altLang="en-US" dirty="0" err="1"/>
              <a:t>、</a:t>
            </a:r>
            <a:r>
              <a:rPr lang="ja-JP" altLang="en-US" dirty="0"/>
              <a:t>道徳、特別活動並びに総合的な学習の時間に</a:t>
            </a:r>
            <a:r>
              <a:rPr lang="ja-JP" altLang="en-US" dirty="0" err="1"/>
              <a:t>よつて</a:t>
            </a:r>
            <a:r>
              <a:rPr lang="ja-JP" altLang="en-US" dirty="0"/>
              <a:t>編成するものとする。</a:t>
            </a:r>
          </a:p>
          <a:p>
            <a:r>
              <a:rPr lang="ja-JP" altLang="en-US" dirty="0"/>
              <a:t>２ 　私立の小学校の教育課程を編成する場合は、前項の規定にかかわらず、宗教を加えることができる。この場合においては、宗教をもつて前項の道徳に代えることができる。</a:t>
            </a:r>
          </a:p>
          <a:p>
            <a:r>
              <a:rPr lang="ja-JP" altLang="en-US" dirty="0" smtClean="0"/>
              <a:t>第五十一条 </a:t>
            </a:r>
            <a:r>
              <a:rPr lang="ja-JP" altLang="en-US" dirty="0"/>
              <a:t>　小学校の各学年における各教科、道徳、特別活動及び総合的な学習の時間のそれぞれの授業時数並びに各学年におけるこれらの総授業時数は、別表第一に定める授業時数を標準とする。</a:t>
            </a:r>
          </a:p>
          <a:p>
            <a:r>
              <a:rPr lang="ja-JP" altLang="en-US" dirty="0" smtClean="0"/>
              <a:t>第五十二条 </a:t>
            </a:r>
            <a:r>
              <a:rPr lang="ja-JP" altLang="en-US" dirty="0"/>
              <a:t>　小学校の教育課程については、この節に定めるもののほか、教育課程の基準として文部科学大臣が別に公示する小学校学習指導要領によるものとする。</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地方教育行政の組織及び運営に関する法律</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a:t>（教育委員会の職務権限） </a:t>
            </a:r>
            <a:r>
              <a:rPr lang="ja-JP" altLang="en-US" dirty="0" smtClean="0"/>
              <a:t>第二十三条</a:t>
            </a:r>
          </a:p>
          <a:p>
            <a:pPr lvl="1"/>
            <a:r>
              <a:rPr lang="ja-JP" altLang="en-US" dirty="0" smtClean="0"/>
              <a:t>五 　学校の組織編制、教育課程、学習指導、生徒指導及び職業指導に関すること。</a:t>
            </a:r>
          </a:p>
          <a:p>
            <a:pPr lvl="1"/>
            <a:r>
              <a:rPr lang="ja-JP" altLang="en-US" dirty="0" smtClean="0"/>
              <a:t>六 </a:t>
            </a:r>
            <a:r>
              <a:rPr lang="ja-JP" altLang="en-US" dirty="0"/>
              <a:t>　教科書その他の教材の取扱いに関すること</a:t>
            </a:r>
            <a:r>
              <a:rPr lang="ja-JP" altLang="en-US" dirty="0" smtClean="0"/>
              <a:t>。</a:t>
            </a:r>
          </a:p>
          <a:p>
            <a:r>
              <a:rPr lang="ja-JP" altLang="en-US" dirty="0"/>
              <a:t>第四十七条の</a:t>
            </a:r>
            <a:r>
              <a:rPr lang="ja-JP" altLang="en-US" dirty="0" smtClean="0"/>
              <a:t>五　３ 　指定学校の校長は、当該指定学校の運営に関して、教育課程の編成その他教育委員会規則で定める事項について基本的な方針を作成し、当該指定学校の学校運営協議会の承認を得なければならない。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学習指導要領の法的性格</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良識で考え</a:t>
            </a:r>
            <a:r>
              <a:rPr lang="ja-JP" altLang="en-US" dirty="0" smtClean="0"/>
              <a:t>ると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誰が教科書を選択するのが、よりよい教育にとって好ましいか。</a:t>
            </a:r>
          </a:p>
          <a:p>
            <a:r>
              <a:rPr lang="ja-JP" altLang="en-US" dirty="0" smtClean="0"/>
              <a:t>誰</a:t>
            </a:r>
            <a:r>
              <a:rPr lang="ja-JP" altLang="en-US" dirty="0" smtClean="0"/>
              <a:t>が副教材を選択するのがよいか。</a:t>
            </a:r>
          </a:p>
          <a:p>
            <a:r>
              <a:rPr kumimoji="1" lang="ja-JP" altLang="en-US" dirty="0" smtClean="0"/>
              <a:t>誰</a:t>
            </a:r>
            <a:r>
              <a:rPr kumimoji="1" lang="ja-JP" altLang="en-US" dirty="0" smtClean="0"/>
              <a:t>がテストを作成</a:t>
            </a:r>
            <a:r>
              <a:rPr kumimoji="1" lang="ja-JP" altLang="en-US" dirty="0" smtClean="0"/>
              <a:t>するの</a:t>
            </a:r>
            <a:r>
              <a:rPr kumimoji="1" lang="ja-JP" altLang="en-US" dirty="0" smtClean="0"/>
              <a:t>が</a:t>
            </a:r>
            <a:r>
              <a:rPr kumimoji="1" lang="ja-JP" altLang="en-US" dirty="0" smtClean="0"/>
              <a:t>よいか。</a:t>
            </a:r>
            <a:r>
              <a:rPr kumimoji="1" lang="ja-JP" altLang="en-US" dirty="0" smtClean="0"/>
              <a:t>（日常的な）</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枚方学力テスト開示訴訟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大阪枚方市の学力テスト　中学５教科</a:t>
            </a:r>
          </a:p>
          <a:p>
            <a:r>
              <a:rPr lang="ja-JP" altLang="en-US" dirty="0" smtClean="0"/>
              <a:t>各中学の</a:t>
            </a:r>
            <a:r>
              <a:rPr lang="ja-JP" altLang="en-US" dirty="0"/>
              <a:t>平均点</a:t>
            </a:r>
            <a:r>
              <a:rPr lang="ja-JP" altLang="en-US" dirty="0" smtClean="0"/>
              <a:t>、到達評価が非公開に</a:t>
            </a:r>
          </a:p>
          <a:p>
            <a:r>
              <a:rPr kumimoji="1" lang="ja-JP" altLang="en-US" dirty="0" smtClean="0"/>
              <a:t>「試験」は条例で非公開とされているが、本件は「試験」にあたるか</a:t>
            </a:r>
          </a:p>
          <a:p>
            <a:r>
              <a:rPr lang="ja-JP" altLang="en-US" dirty="0" smtClean="0"/>
              <a:t>公開は学習活動にマイナス</a:t>
            </a:r>
            <a:r>
              <a:rPr lang="ja-JP" altLang="en-US" dirty="0"/>
              <a:t>か</a:t>
            </a:r>
            <a:r>
              <a:rPr lang="ja-JP" altLang="en-US" dirty="0" smtClean="0"/>
              <a:t>。（優越感・劣等感・圧力等）</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前訴訟の裁判所の判断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学力テストは「試験」に該当</a:t>
            </a:r>
          </a:p>
          <a:p>
            <a:r>
              <a:rPr lang="ja-JP" altLang="en-US" dirty="0" smtClean="0"/>
              <a:t>開示が生徒の劣等感につながる恐れは少ない。（学校選択制度になっていない）</a:t>
            </a:r>
          </a:p>
          <a:p>
            <a:r>
              <a:rPr kumimoji="1" lang="ja-JP" altLang="en-US" dirty="0" smtClean="0"/>
              <a:t>圧力は考え</a:t>
            </a:r>
            <a:r>
              <a:rPr kumimoji="1" lang="ja-JP" altLang="en-US" dirty="0"/>
              <a:t>にくい</a:t>
            </a:r>
            <a:r>
              <a:rPr kumimoji="1" lang="ja-JP" altLang="en-US" dirty="0" smtClean="0"/>
              <a:t>。（あったとしても学校として対応可能）</a:t>
            </a:r>
          </a:p>
          <a:p>
            <a:r>
              <a:rPr lang="ja-JP" altLang="en-US" dirty="0" smtClean="0"/>
              <a:t>非公開は</a:t>
            </a:r>
            <a:r>
              <a:rPr lang="ja-JP" altLang="en-US" dirty="0"/>
              <a:t>違法</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全国学力テスト開示請求訴訟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全国学力テストの各中学平均点の開示（資料には、当該中学、大阪中学、全国中学の「各平均正答率、問題分類毎の正答率、各設問毎の正答率」が記載されている）</a:t>
            </a:r>
          </a:p>
          <a:p>
            <a:r>
              <a:rPr lang="ja-JP" altLang="en-US" dirty="0" smtClean="0"/>
              <a:t>争点　開示が国と市の協力関係を損なうか（政府は非公開を前提としている。）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794</Words>
  <Application>Microsoft Office PowerPoint</Application>
  <PresentationFormat>画面に合わせる (4:3)</PresentationFormat>
  <Paragraphs>39</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教育課程</vt:lpstr>
      <vt:lpstr>教育課程の編成権</vt:lpstr>
      <vt:lpstr>スライド 3</vt:lpstr>
      <vt:lpstr>地方教育行政の組織及び運営に関する法律</vt:lpstr>
      <vt:lpstr>学習指導要領の法的性格</vt:lpstr>
      <vt:lpstr>良識で考えると</vt:lpstr>
      <vt:lpstr>枚方学力テスト開示訴訟</vt:lpstr>
      <vt:lpstr>前訴訟の裁判所の判断</vt:lpstr>
      <vt:lpstr>全国学力テスト開示請求訴訟</vt:lpstr>
      <vt:lpstr>スライド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9</cp:revision>
  <dcterms:created xsi:type="dcterms:W3CDTF">2012-06-17T11:42:54Z</dcterms:created>
  <dcterms:modified xsi:type="dcterms:W3CDTF">2012-06-20T09:46:09Z</dcterms:modified>
</cp:coreProperties>
</file>