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2" r:id="rId5"/>
    <p:sldId id="265" r:id="rId6"/>
    <p:sldId id="267" r:id="rId7"/>
    <p:sldId id="268" r:id="rId8"/>
    <p:sldId id="269" r:id="rId9"/>
    <p:sldId id="266" r:id="rId10"/>
    <p:sldId id="257" r:id="rId11"/>
    <p:sldId id="270" r:id="rId12"/>
    <p:sldId id="271" r:id="rId13"/>
    <p:sldId id="278" r:id="rId14"/>
    <p:sldId id="273" r:id="rId15"/>
    <p:sldId id="274" r:id="rId16"/>
    <p:sldId id="275" r:id="rId17"/>
    <p:sldId id="276" r:id="rId18"/>
    <p:sldId id="277" r:id="rId19"/>
    <p:sldId id="279"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snapToGrid="0">
      <p:cViewPr varScale="1">
        <p:scale>
          <a:sx n="66" d="100"/>
          <a:sy n="66" d="100"/>
        </p:scale>
        <p:origin x="72"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E4CF5E8-E131-4DC4-A4DB-9F0005F0A0C9}" type="datetimeFigureOut">
              <a:rPr kumimoji="1" lang="ja-JP" altLang="en-US" smtClean="0"/>
              <a:t>2015/12/6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E3EE2C-88E2-413F-B609-AA156327DFDF}" type="slidenum">
              <a:rPr kumimoji="1" lang="ja-JP" altLang="en-US" smtClean="0"/>
              <a:t>‹#›</a:t>
            </a:fld>
            <a:endParaRPr kumimoji="1" lang="ja-JP" altLang="en-US"/>
          </a:p>
        </p:txBody>
      </p:sp>
    </p:spTree>
    <p:extLst>
      <p:ext uri="{BB962C8B-B14F-4D97-AF65-F5344CB8AC3E}">
        <p14:creationId xmlns:p14="http://schemas.microsoft.com/office/powerpoint/2010/main" val="266866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4CF5E8-E131-4DC4-A4DB-9F0005F0A0C9}" type="datetimeFigureOut">
              <a:rPr kumimoji="1" lang="ja-JP" altLang="en-US" smtClean="0"/>
              <a:t>2015/12/6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E3EE2C-88E2-413F-B609-AA156327DFDF}" type="slidenum">
              <a:rPr kumimoji="1" lang="ja-JP" altLang="en-US" smtClean="0"/>
              <a:t>‹#›</a:t>
            </a:fld>
            <a:endParaRPr kumimoji="1" lang="ja-JP" altLang="en-US"/>
          </a:p>
        </p:txBody>
      </p:sp>
    </p:spTree>
    <p:extLst>
      <p:ext uri="{BB962C8B-B14F-4D97-AF65-F5344CB8AC3E}">
        <p14:creationId xmlns:p14="http://schemas.microsoft.com/office/powerpoint/2010/main" val="396977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4CF5E8-E131-4DC4-A4DB-9F0005F0A0C9}" type="datetimeFigureOut">
              <a:rPr kumimoji="1" lang="ja-JP" altLang="en-US" smtClean="0"/>
              <a:t>2015/12/6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E3EE2C-88E2-413F-B609-AA156327DFDF}" type="slidenum">
              <a:rPr kumimoji="1" lang="ja-JP" altLang="en-US" smtClean="0"/>
              <a:t>‹#›</a:t>
            </a:fld>
            <a:endParaRPr kumimoji="1" lang="ja-JP" altLang="en-US"/>
          </a:p>
        </p:txBody>
      </p:sp>
    </p:spTree>
    <p:extLst>
      <p:ext uri="{BB962C8B-B14F-4D97-AF65-F5344CB8AC3E}">
        <p14:creationId xmlns:p14="http://schemas.microsoft.com/office/powerpoint/2010/main" val="971705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4CF5E8-E131-4DC4-A4DB-9F0005F0A0C9}" type="datetimeFigureOut">
              <a:rPr kumimoji="1" lang="ja-JP" altLang="en-US" smtClean="0"/>
              <a:t>2015/12/6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E3EE2C-88E2-413F-B609-AA156327DFDF}" type="slidenum">
              <a:rPr kumimoji="1" lang="ja-JP" altLang="en-US" smtClean="0"/>
              <a:t>‹#›</a:t>
            </a:fld>
            <a:endParaRPr kumimoji="1" lang="ja-JP" altLang="en-US"/>
          </a:p>
        </p:txBody>
      </p:sp>
    </p:spTree>
    <p:extLst>
      <p:ext uri="{BB962C8B-B14F-4D97-AF65-F5344CB8AC3E}">
        <p14:creationId xmlns:p14="http://schemas.microsoft.com/office/powerpoint/2010/main" val="142775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E4CF5E8-E131-4DC4-A4DB-9F0005F0A0C9}" type="datetimeFigureOut">
              <a:rPr kumimoji="1" lang="ja-JP" altLang="en-US" smtClean="0"/>
              <a:t>2015/12/6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E3EE2C-88E2-413F-B609-AA156327DFDF}" type="slidenum">
              <a:rPr kumimoji="1" lang="ja-JP" altLang="en-US" smtClean="0"/>
              <a:t>‹#›</a:t>
            </a:fld>
            <a:endParaRPr kumimoji="1" lang="ja-JP" altLang="en-US"/>
          </a:p>
        </p:txBody>
      </p:sp>
    </p:spTree>
    <p:extLst>
      <p:ext uri="{BB962C8B-B14F-4D97-AF65-F5344CB8AC3E}">
        <p14:creationId xmlns:p14="http://schemas.microsoft.com/office/powerpoint/2010/main" val="2368056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E4CF5E8-E131-4DC4-A4DB-9F0005F0A0C9}" type="datetimeFigureOut">
              <a:rPr kumimoji="1" lang="ja-JP" altLang="en-US" smtClean="0"/>
              <a:t>2015/12/6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E3EE2C-88E2-413F-B609-AA156327DFDF}" type="slidenum">
              <a:rPr kumimoji="1" lang="ja-JP" altLang="en-US" smtClean="0"/>
              <a:t>‹#›</a:t>
            </a:fld>
            <a:endParaRPr kumimoji="1" lang="ja-JP" altLang="en-US"/>
          </a:p>
        </p:txBody>
      </p:sp>
    </p:spTree>
    <p:extLst>
      <p:ext uri="{BB962C8B-B14F-4D97-AF65-F5344CB8AC3E}">
        <p14:creationId xmlns:p14="http://schemas.microsoft.com/office/powerpoint/2010/main" val="2271646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E4CF5E8-E131-4DC4-A4DB-9F0005F0A0C9}" type="datetimeFigureOut">
              <a:rPr kumimoji="1" lang="ja-JP" altLang="en-US" smtClean="0"/>
              <a:t>2015/12/6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E3EE2C-88E2-413F-B609-AA156327DFDF}" type="slidenum">
              <a:rPr kumimoji="1" lang="ja-JP" altLang="en-US" smtClean="0"/>
              <a:t>‹#›</a:t>
            </a:fld>
            <a:endParaRPr kumimoji="1" lang="ja-JP" altLang="en-US"/>
          </a:p>
        </p:txBody>
      </p:sp>
    </p:spTree>
    <p:extLst>
      <p:ext uri="{BB962C8B-B14F-4D97-AF65-F5344CB8AC3E}">
        <p14:creationId xmlns:p14="http://schemas.microsoft.com/office/powerpoint/2010/main" val="2196809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E4CF5E8-E131-4DC4-A4DB-9F0005F0A0C9}" type="datetimeFigureOut">
              <a:rPr kumimoji="1" lang="ja-JP" altLang="en-US" smtClean="0"/>
              <a:t>2015/12/6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E3EE2C-88E2-413F-B609-AA156327DFDF}" type="slidenum">
              <a:rPr kumimoji="1" lang="ja-JP" altLang="en-US" smtClean="0"/>
              <a:t>‹#›</a:t>
            </a:fld>
            <a:endParaRPr kumimoji="1" lang="ja-JP" altLang="en-US"/>
          </a:p>
        </p:txBody>
      </p:sp>
    </p:spTree>
    <p:extLst>
      <p:ext uri="{BB962C8B-B14F-4D97-AF65-F5344CB8AC3E}">
        <p14:creationId xmlns:p14="http://schemas.microsoft.com/office/powerpoint/2010/main" val="3425695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4CF5E8-E131-4DC4-A4DB-9F0005F0A0C9}" type="datetimeFigureOut">
              <a:rPr kumimoji="1" lang="ja-JP" altLang="en-US" smtClean="0"/>
              <a:t>2015/12/6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E3EE2C-88E2-413F-B609-AA156327DFDF}" type="slidenum">
              <a:rPr kumimoji="1" lang="ja-JP" altLang="en-US" smtClean="0"/>
              <a:t>‹#›</a:t>
            </a:fld>
            <a:endParaRPr kumimoji="1" lang="ja-JP" altLang="en-US"/>
          </a:p>
        </p:txBody>
      </p:sp>
    </p:spTree>
    <p:extLst>
      <p:ext uri="{BB962C8B-B14F-4D97-AF65-F5344CB8AC3E}">
        <p14:creationId xmlns:p14="http://schemas.microsoft.com/office/powerpoint/2010/main" val="3732321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E4CF5E8-E131-4DC4-A4DB-9F0005F0A0C9}" type="datetimeFigureOut">
              <a:rPr kumimoji="1" lang="ja-JP" altLang="en-US" smtClean="0"/>
              <a:t>2015/12/6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E3EE2C-88E2-413F-B609-AA156327DFDF}" type="slidenum">
              <a:rPr kumimoji="1" lang="ja-JP" altLang="en-US" smtClean="0"/>
              <a:t>‹#›</a:t>
            </a:fld>
            <a:endParaRPr kumimoji="1" lang="ja-JP" altLang="en-US"/>
          </a:p>
        </p:txBody>
      </p:sp>
    </p:spTree>
    <p:extLst>
      <p:ext uri="{BB962C8B-B14F-4D97-AF65-F5344CB8AC3E}">
        <p14:creationId xmlns:p14="http://schemas.microsoft.com/office/powerpoint/2010/main" val="20332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E4CF5E8-E131-4DC4-A4DB-9F0005F0A0C9}" type="datetimeFigureOut">
              <a:rPr kumimoji="1" lang="ja-JP" altLang="en-US" smtClean="0"/>
              <a:t>2015/12/6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E3EE2C-88E2-413F-B609-AA156327DFDF}" type="slidenum">
              <a:rPr kumimoji="1" lang="ja-JP" altLang="en-US" smtClean="0"/>
              <a:t>‹#›</a:t>
            </a:fld>
            <a:endParaRPr kumimoji="1" lang="ja-JP" altLang="en-US"/>
          </a:p>
        </p:txBody>
      </p:sp>
    </p:spTree>
    <p:extLst>
      <p:ext uri="{BB962C8B-B14F-4D97-AF65-F5344CB8AC3E}">
        <p14:creationId xmlns:p14="http://schemas.microsoft.com/office/powerpoint/2010/main" val="138904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4CF5E8-E131-4DC4-A4DB-9F0005F0A0C9}" type="datetimeFigureOut">
              <a:rPr kumimoji="1" lang="ja-JP" altLang="en-US" smtClean="0"/>
              <a:t>2015/12/6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E3EE2C-88E2-413F-B609-AA156327DFDF}" type="slidenum">
              <a:rPr kumimoji="1" lang="ja-JP" altLang="en-US" smtClean="0"/>
              <a:t>‹#›</a:t>
            </a:fld>
            <a:endParaRPr kumimoji="1" lang="ja-JP" altLang="en-US"/>
          </a:p>
        </p:txBody>
      </p:sp>
    </p:spTree>
    <p:extLst>
      <p:ext uri="{BB962C8B-B14F-4D97-AF65-F5344CB8AC3E}">
        <p14:creationId xmlns:p14="http://schemas.microsoft.com/office/powerpoint/2010/main" val="2408525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現代の</a:t>
            </a:r>
            <a:r>
              <a:rPr lang="ja-JP" altLang="en-US" dirty="0"/>
              <a:t>諸相</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障害者支援の社会的負担をめぐる問題</a:t>
            </a:r>
            <a:endParaRPr kumimoji="1" lang="ja-JP" altLang="en-US" dirty="0"/>
          </a:p>
        </p:txBody>
      </p:sp>
    </p:spTree>
    <p:extLst>
      <p:ext uri="{BB962C8B-B14F-4D97-AF65-F5344CB8AC3E}">
        <p14:creationId xmlns:p14="http://schemas.microsoft.com/office/powerpoint/2010/main" val="2022246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神聖な義務論争</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渡部昇一「神聖な義務」</a:t>
            </a:r>
            <a:r>
              <a:rPr lang="en-US" altLang="ja-JP" dirty="0" smtClean="0"/>
              <a:t>『</a:t>
            </a:r>
            <a:r>
              <a:rPr lang="ja-JP" altLang="en-US" dirty="0" smtClean="0"/>
              <a:t>週刊文春</a:t>
            </a:r>
            <a:r>
              <a:rPr lang="en-US" altLang="ja-JP" dirty="0" smtClean="0"/>
              <a:t>』</a:t>
            </a:r>
            <a:r>
              <a:rPr lang="ja-JP" altLang="en-US" dirty="0" smtClean="0"/>
              <a:t>１９８０．１０．２号</a:t>
            </a:r>
          </a:p>
          <a:p>
            <a:r>
              <a:rPr lang="ja-JP" altLang="en-US" dirty="0" smtClean="0"/>
              <a:t> 西ドイツが経済発展したのは、ヒトラーが障害者、ジプシー、ユダヤ人などを排除したためだという見解を紹介。</a:t>
            </a:r>
          </a:p>
          <a:p>
            <a:r>
              <a:rPr lang="ja-JP" altLang="ja-JP" dirty="0" smtClean="0"/>
              <a:t>「</a:t>
            </a:r>
            <a:r>
              <a:rPr lang="ja-JP" altLang="ja-JP" dirty="0"/>
              <a:t>障害者／病者が生まれることは社会の負担であるから、それを未然に減らすために障害者／病者が生まれないよう、自発的受胎調節をすべきだ</a:t>
            </a:r>
            <a:r>
              <a:rPr lang="ja-JP" altLang="ja-JP" dirty="0" smtClean="0"/>
              <a:t>」</a:t>
            </a:r>
            <a:r>
              <a:rPr lang="en-US" altLang="ja-JP" dirty="0" smtClean="0"/>
              <a:t>=</a:t>
            </a:r>
            <a:r>
              <a:rPr lang="ja-JP" altLang="en-US" dirty="0" smtClean="0"/>
              <a:t>大西巨人批判</a:t>
            </a:r>
            <a:r>
              <a:rPr lang="en-US" altLang="ja-JP" dirty="0" smtClean="0"/>
              <a:t>(</a:t>
            </a:r>
            <a:r>
              <a:rPr lang="ja-JP" altLang="en-US" dirty="0" smtClean="0"/>
              <a:t>子どもの福祉手当が月</a:t>
            </a:r>
            <a:r>
              <a:rPr lang="en-US" altLang="ja-JP" dirty="0" smtClean="0"/>
              <a:t>1500</a:t>
            </a:r>
            <a:r>
              <a:rPr lang="ja-JP" altLang="en-US" dirty="0" smtClean="0"/>
              <a:t>万だ</a:t>
            </a:r>
            <a:r>
              <a:rPr lang="en-US" altLang="ja-JP" dirty="0" smtClean="0"/>
              <a:t>)</a:t>
            </a:r>
            <a:endParaRPr kumimoji="1" lang="ja-JP" altLang="en-US" dirty="0" smtClean="0"/>
          </a:p>
          <a:p>
            <a:r>
              <a:rPr kumimoji="1" lang="ja-JP" altLang="en-US" dirty="0" smtClean="0"/>
              <a:t>胎児</a:t>
            </a:r>
            <a:r>
              <a:rPr kumimoji="1" lang="ja-JP" altLang="en-US" dirty="0" smtClean="0"/>
              <a:t>条項では</a:t>
            </a:r>
            <a:r>
              <a:rPr kumimoji="1" lang="ja-JP" altLang="en-US" dirty="0" smtClean="0"/>
              <a:t>ないが、個人の選択に対する圧力的</a:t>
            </a:r>
            <a:r>
              <a:rPr kumimoji="1" lang="ja-JP" altLang="en-US" dirty="0" smtClean="0"/>
              <a:t>発想</a:t>
            </a:r>
          </a:p>
        </p:txBody>
      </p:sp>
    </p:spTree>
    <p:extLst>
      <p:ext uri="{BB962C8B-B14F-4D97-AF65-F5344CB8AC3E}">
        <p14:creationId xmlns:p14="http://schemas.microsoft.com/office/powerpoint/2010/main" val="1434749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イギリスの中絶時期論争</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１９６７年中絶法で、通常は２４週まで、障害を理由とする場合出産までの中絶を認める</a:t>
            </a:r>
            <a:r>
              <a:rPr kumimoji="1" lang="ja-JP" altLang="en-US" dirty="0" smtClean="0"/>
              <a:t>。その後羊水チェックを公費負担</a:t>
            </a:r>
            <a:endParaRPr kumimoji="1" lang="ja-JP" altLang="en-US" dirty="0" smtClean="0"/>
          </a:p>
          <a:p>
            <a:r>
              <a:rPr lang="ja-JP" altLang="en-US" dirty="0" smtClean="0"/>
              <a:t>２００９年</a:t>
            </a:r>
            <a:r>
              <a:rPr lang="ja-JP" altLang="en-US" dirty="0"/>
              <a:t>「</a:t>
            </a:r>
            <a:r>
              <a:rPr lang="ja-JP" altLang="en-US" dirty="0" smtClean="0"/>
              <a:t>障害者権利条約</a:t>
            </a:r>
            <a:r>
              <a:rPr lang="ja-JP" altLang="en-US" dirty="0"/>
              <a:t>」</a:t>
            </a:r>
            <a:r>
              <a:rPr lang="ja-JP" altLang="en-US" dirty="0" smtClean="0"/>
              <a:t>、２０１０年「平等法」の成立で、再検討</a:t>
            </a:r>
          </a:p>
          <a:p>
            <a:r>
              <a:rPr kumimoji="1" lang="ja-JP" altLang="en-US" dirty="0" smtClean="0"/>
              <a:t>２０１３年報告</a:t>
            </a:r>
          </a:p>
          <a:p>
            <a:pPr lvl="1"/>
            <a:r>
              <a:rPr lang="ja-JP" altLang="en-US" dirty="0"/>
              <a:t>「</a:t>
            </a:r>
            <a:r>
              <a:rPr lang="ja-JP" altLang="en-US" dirty="0" smtClean="0"/>
              <a:t>中絶手術決定</a:t>
            </a:r>
            <a:r>
              <a:rPr lang="ja-JP" altLang="en-US" dirty="0"/>
              <a:t>」</a:t>
            </a:r>
            <a:r>
              <a:rPr lang="ja-JP" altLang="en-US" dirty="0" smtClean="0"/>
              <a:t>の透明性が疑問、「十分な情報がなく、中絶に誘導された</a:t>
            </a:r>
            <a:r>
              <a:rPr lang="ja-JP" altLang="en-US" dirty="0" smtClean="0"/>
              <a:t>」思いをもったクライアント</a:t>
            </a:r>
            <a:r>
              <a:rPr lang="ja-JP" altLang="en-US" dirty="0" smtClean="0"/>
              <a:t>の声、前後のケアの欠如などが指摘された。</a:t>
            </a:r>
          </a:p>
          <a:p>
            <a:pPr lvl="1"/>
            <a:r>
              <a:rPr kumimoji="1" lang="ja-JP" altLang="en-US" dirty="0" smtClean="0"/>
              <a:t>十分な情報とケアが必要。</a:t>
            </a:r>
          </a:p>
          <a:p>
            <a:pPr lvl="1"/>
            <a:r>
              <a:rPr lang="ja-JP" altLang="en-US" dirty="0" smtClean="0"/>
              <a:t>出産</a:t>
            </a:r>
            <a:r>
              <a:rPr lang="ja-JP" altLang="en-US" dirty="0"/>
              <a:t>まで</a:t>
            </a:r>
            <a:r>
              <a:rPr lang="ja-JP" altLang="en-US" dirty="0" smtClean="0"/>
              <a:t>の中絶を認める</a:t>
            </a:r>
            <a:r>
              <a:rPr lang="ja-JP" altLang="en-US" dirty="0"/>
              <a:t>なら</a:t>
            </a:r>
            <a:r>
              <a:rPr lang="ja-JP" altLang="en-US" dirty="0" smtClean="0"/>
              <a:t>、</a:t>
            </a:r>
            <a:r>
              <a:rPr lang="ja-JP" altLang="en-US" dirty="0"/>
              <a:t>すべて</a:t>
            </a:r>
            <a:r>
              <a:rPr lang="ja-JP" altLang="en-US" dirty="0" smtClean="0"/>
              <a:t>の事例</a:t>
            </a:r>
            <a:r>
              <a:rPr lang="ja-JP" altLang="en-US" dirty="0" smtClean="0"/>
              <a:t>の検死が</a:t>
            </a:r>
            <a:r>
              <a:rPr lang="ja-JP" altLang="en-US" dirty="0" smtClean="0"/>
              <a:t>必要。</a:t>
            </a:r>
          </a:p>
          <a:p>
            <a:pPr lvl="1"/>
            <a:r>
              <a:rPr kumimoji="1" lang="ja-JP" altLang="en-US" dirty="0"/>
              <a:t>養子</a:t>
            </a:r>
            <a:r>
              <a:rPr kumimoji="1" lang="ja-JP" altLang="en-US" dirty="0" smtClean="0"/>
              <a:t>縁組をもっと活用</a:t>
            </a:r>
          </a:p>
          <a:p>
            <a:pPr lvl="1"/>
            <a:endParaRPr kumimoji="1" lang="ja-JP" altLang="en-US" dirty="0"/>
          </a:p>
        </p:txBody>
      </p:sp>
    </p:spTree>
    <p:extLst>
      <p:ext uri="{BB962C8B-B14F-4D97-AF65-F5344CB8AC3E}">
        <p14:creationId xmlns:p14="http://schemas.microsoft.com/office/powerpoint/2010/main" val="3033950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日本の優生保護法改定問題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旧優生保護法と現母体保護法（プリント）</a:t>
            </a:r>
          </a:p>
          <a:p>
            <a:r>
              <a:rPr kumimoji="1" lang="ja-JP" altLang="en-US" dirty="0" smtClean="0"/>
              <a:t>青い芝の会（プリント）</a:t>
            </a:r>
          </a:p>
          <a:p>
            <a:r>
              <a:rPr lang="ja-JP" altLang="en-US" dirty="0"/>
              <a:t>「</a:t>
            </a:r>
            <a:r>
              <a:rPr lang="ja-JP" altLang="en-US" dirty="0" smtClean="0"/>
              <a:t>障害</a:t>
            </a:r>
            <a:r>
              <a:rPr lang="ja-JP" altLang="en-US" dirty="0"/>
              <a:t>を</a:t>
            </a:r>
            <a:r>
              <a:rPr lang="ja-JP" altLang="en-US" dirty="0" smtClean="0"/>
              <a:t>理由</a:t>
            </a:r>
            <a:r>
              <a:rPr lang="ja-JP" altLang="en-US" dirty="0"/>
              <a:t>と</a:t>
            </a:r>
            <a:r>
              <a:rPr lang="ja-JP" altLang="en-US" dirty="0" smtClean="0"/>
              <a:t>する中絶</a:t>
            </a:r>
            <a:r>
              <a:rPr lang="ja-JP" altLang="en-US" dirty="0"/>
              <a:t>」</a:t>
            </a:r>
            <a:r>
              <a:rPr lang="ja-JP" altLang="en-US" dirty="0" smtClean="0"/>
              <a:t>は</a:t>
            </a:r>
            <a:r>
              <a:rPr lang="ja-JP" altLang="en-US" dirty="0"/>
              <a:t>母体</a:t>
            </a:r>
            <a:r>
              <a:rPr lang="ja-JP" altLang="en-US" dirty="0" smtClean="0"/>
              <a:t>保護法で削除</a:t>
            </a:r>
            <a:r>
              <a:rPr lang="ja-JP" altLang="en-US" dirty="0"/>
              <a:t>された</a:t>
            </a:r>
            <a:r>
              <a:rPr lang="ja-JP" altLang="en-US" dirty="0" smtClean="0"/>
              <a:t>。</a:t>
            </a:r>
          </a:p>
          <a:p>
            <a:pPr lvl="1"/>
            <a:r>
              <a:rPr kumimoji="1" lang="ja-JP" altLang="en-US" dirty="0" smtClean="0"/>
              <a:t>実質は同じ（中絶を望む理由は障害ではなく育てる困難・負担）</a:t>
            </a:r>
          </a:p>
          <a:p>
            <a:pPr lvl="1"/>
            <a:r>
              <a:rPr lang="ja-JP" altLang="en-US" dirty="0" smtClean="0"/>
              <a:t>削除</a:t>
            </a:r>
            <a:r>
              <a:rPr lang="ja-JP" altLang="en-US" dirty="0"/>
              <a:t>された</a:t>
            </a:r>
            <a:r>
              <a:rPr lang="ja-JP" altLang="en-US" dirty="0" smtClean="0"/>
              <a:t>から変わった</a:t>
            </a:r>
          </a:p>
          <a:p>
            <a:r>
              <a:rPr kumimoji="1" lang="ja-JP" altLang="en-US" dirty="0" smtClean="0"/>
              <a:t>遺伝子</a:t>
            </a:r>
            <a:r>
              <a:rPr kumimoji="1" lang="ja-JP" altLang="en-US" dirty="0"/>
              <a:t>相談　</a:t>
            </a:r>
            <a:r>
              <a:rPr kumimoji="1" lang="ja-JP" altLang="en-US" dirty="0" smtClean="0"/>
              <a:t>「</a:t>
            </a:r>
            <a:r>
              <a:rPr lang="ja-JP" altLang="en-US" dirty="0" smtClean="0"/>
              <a:t>青い芝の会」は</a:t>
            </a:r>
            <a:r>
              <a:rPr lang="ja-JP" altLang="en-US" dirty="0"/>
              <a:t>反対</a:t>
            </a:r>
            <a:endParaRPr kumimoji="1" lang="ja-JP" altLang="en-US" dirty="0"/>
          </a:p>
        </p:txBody>
      </p:sp>
    </p:spTree>
    <p:extLst>
      <p:ext uri="{BB962C8B-B14F-4D97-AF65-F5344CB8AC3E}">
        <p14:creationId xmlns:p14="http://schemas.microsoft.com/office/powerpoint/2010/main" val="3848137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どう考えたらよいのか（出生以前）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障害があることを出生以前に阻止することは妥当か（国家による強制は除外して考える）</a:t>
            </a:r>
          </a:p>
          <a:p>
            <a:pPr lvl="1"/>
            <a:r>
              <a:rPr lang="ja-JP" altLang="en-US" dirty="0" smtClean="0"/>
              <a:t>国家が</a:t>
            </a:r>
            <a:r>
              <a:rPr lang="ja-JP" altLang="en-US" dirty="0"/>
              <a:t>推奨</a:t>
            </a:r>
            <a:r>
              <a:rPr lang="ja-JP" altLang="en-US" dirty="0" smtClean="0"/>
              <a:t>し、検査・中絶費用負担をすることは妥当←→不適切</a:t>
            </a:r>
          </a:p>
          <a:p>
            <a:pPr lvl="1"/>
            <a:r>
              <a:rPr lang="ja-JP" altLang="en-US" dirty="0" smtClean="0"/>
              <a:t>本人が自己負担・自己選択でするのならばよい←→認められない</a:t>
            </a:r>
          </a:p>
          <a:p>
            <a:pPr lvl="1"/>
            <a:r>
              <a:rPr lang="ja-JP" altLang="en-US" dirty="0" smtClean="0"/>
              <a:t>是認</a:t>
            </a:r>
            <a:r>
              <a:rPr lang="ja-JP" altLang="en-US" dirty="0"/>
              <a:t>として</a:t>
            </a:r>
            <a:r>
              <a:rPr lang="ja-JP" altLang="en-US" dirty="0" smtClean="0"/>
              <a:t>、出産まで認める←→通常と同じ時期まで</a:t>
            </a:r>
          </a:p>
          <a:p>
            <a:r>
              <a:rPr lang="ja-JP" altLang="en-US" dirty="0" smtClean="0"/>
              <a:t>情報提供はどのような観点から行うのか</a:t>
            </a:r>
          </a:p>
          <a:p>
            <a:endParaRPr lang="ja-JP" altLang="en-US" dirty="0" smtClean="0"/>
          </a:p>
          <a:p>
            <a:endParaRPr kumimoji="1" lang="ja-JP" altLang="en-US" dirty="0" smtClean="0"/>
          </a:p>
          <a:p>
            <a:endParaRPr kumimoji="1" lang="ja-JP" altLang="en-US" dirty="0"/>
          </a:p>
        </p:txBody>
      </p:sp>
    </p:spTree>
    <p:extLst>
      <p:ext uri="{BB962C8B-B14F-4D97-AF65-F5344CB8AC3E}">
        <p14:creationId xmlns:p14="http://schemas.microsoft.com/office/powerpoint/2010/main" val="2080187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障害者の経済的自立問題</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昔から労働できる者は社会参加していた。（塙保己一）</a:t>
            </a:r>
          </a:p>
          <a:p>
            <a:r>
              <a:rPr lang="ja-JP" altLang="en-US" dirty="0" smtClean="0"/>
              <a:t>１９６０年代</a:t>
            </a:r>
            <a:r>
              <a:rPr lang="ja-JP" altLang="en-US" dirty="0"/>
              <a:t>まで</a:t>
            </a:r>
            <a:r>
              <a:rPr lang="ja-JP" altLang="en-US" dirty="0" smtClean="0"/>
              <a:t>は、多くが社会的労働</a:t>
            </a:r>
            <a:r>
              <a:rPr lang="ja-JP" altLang="en-US" dirty="0"/>
              <a:t>から</a:t>
            </a:r>
            <a:r>
              <a:rPr lang="ja-JP" altLang="en-US" dirty="0" smtClean="0"/>
              <a:t>は疎外</a:t>
            </a:r>
            <a:r>
              <a:rPr lang="ja-JP" altLang="en-US" dirty="0"/>
              <a:t>されていた</a:t>
            </a:r>
            <a:r>
              <a:rPr lang="ja-JP" altLang="en-US" dirty="0" smtClean="0"/>
              <a:t>。</a:t>
            </a:r>
          </a:p>
          <a:p>
            <a:r>
              <a:rPr lang="ja-JP" altLang="en-US" dirty="0" smtClean="0"/>
              <a:t>１９６３年経済審</a:t>
            </a:r>
            <a:r>
              <a:rPr lang="ja-JP" altLang="en-US" dirty="0"/>
              <a:t>議会答申「経済発展における人的能力政策の課題と対策</a:t>
            </a:r>
            <a:r>
              <a:rPr lang="ja-JP" altLang="en-US" dirty="0" smtClean="0"/>
              <a:t>」　心身</a:t>
            </a:r>
            <a:r>
              <a:rPr lang="ja-JP" altLang="en-US" dirty="0"/>
              <a:t>障害者は全国で</a:t>
            </a:r>
            <a:r>
              <a:rPr lang="en-US" altLang="ja-JP" dirty="0"/>
              <a:t>100</a:t>
            </a:r>
            <a:r>
              <a:rPr lang="ja-JP" altLang="en-US" dirty="0"/>
              <a:t>万人を数えると言われているが、その更生を図り、埋もれた能力を活用し、 あるいは新しい職業への転換を助けて移動を促進することは、</a:t>
            </a:r>
            <a:r>
              <a:rPr lang="en-US" altLang="ja-JP" dirty="0"/>
              <a:t>9</a:t>
            </a:r>
            <a:r>
              <a:rPr lang="ja-JP" altLang="en-US" dirty="0"/>
              <a:t>人的能力政策の見地から見ても重要であり、今後予想される労働力需給の逼迫から就業の機会も増加</a:t>
            </a:r>
            <a:r>
              <a:rPr lang="ja-JP" altLang="en-US" dirty="0" smtClean="0"/>
              <a:t>すると思われる。</a:t>
            </a:r>
          </a:p>
          <a:p>
            <a:r>
              <a:rPr kumimoji="1" lang="ja-JP" altLang="en-US" dirty="0"/>
              <a:t>２００５　</a:t>
            </a:r>
            <a:r>
              <a:rPr lang="ja-JP" altLang="en-US" dirty="0"/>
              <a:t>障害者の日常生活及び社会生活を総合的に支援するための</a:t>
            </a:r>
            <a:r>
              <a:rPr lang="ja-JP" altLang="en-US" dirty="0" smtClean="0"/>
              <a:t>法律・障害者自立支援法（多くの議論　応能負担→応益負担）</a:t>
            </a:r>
          </a:p>
          <a:p>
            <a:endParaRPr lang="ja-JP" altLang="en-US" dirty="0" smtClean="0"/>
          </a:p>
          <a:p>
            <a:endParaRPr kumimoji="1" lang="ja-JP" altLang="en-US" dirty="0"/>
          </a:p>
        </p:txBody>
      </p:sp>
    </p:spTree>
    <p:extLst>
      <p:ext uri="{BB962C8B-B14F-4D97-AF65-F5344CB8AC3E}">
        <p14:creationId xmlns:p14="http://schemas.microsoft.com/office/powerpoint/2010/main" val="301997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障害者雇用１</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５０人以上雇用している事業体は２％以上雇用する義務</a:t>
            </a:r>
          </a:p>
          <a:p>
            <a:pPr lvl="1"/>
            <a:r>
              <a:rPr lang="ja-JP" altLang="en-US" dirty="0" smtClean="0"/>
              <a:t>違反した企業は</a:t>
            </a:r>
            <a:r>
              <a:rPr lang="ja-JP" altLang="en-US" dirty="0"/>
              <a:t>「納付</a:t>
            </a:r>
            <a:r>
              <a:rPr lang="ja-JP" altLang="en-US" dirty="0" smtClean="0"/>
              <a:t>金</a:t>
            </a:r>
            <a:r>
              <a:rPr lang="ja-JP" altLang="en-US" dirty="0"/>
              <a:t>」</a:t>
            </a:r>
            <a:r>
              <a:rPr lang="ja-JP" altLang="en-US" dirty="0" smtClean="0"/>
              <a:t>、達成している企業には調整金・報奨金・公表</a:t>
            </a:r>
          </a:p>
          <a:p>
            <a:pPr lvl="1"/>
            <a:r>
              <a:rPr kumimoji="1" lang="ja-JP" altLang="en-US" dirty="0" smtClean="0"/>
              <a:t>設備等の負担に対しては</a:t>
            </a:r>
            <a:r>
              <a:rPr kumimoji="1" lang="ja-JP" altLang="en-US" dirty="0"/>
              <a:t>助成</a:t>
            </a:r>
            <a:r>
              <a:rPr kumimoji="1" lang="ja-JP" altLang="en-US" dirty="0" smtClean="0"/>
              <a:t>金</a:t>
            </a:r>
          </a:p>
          <a:p>
            <a:r>
              <a:rPr kumimoji="1" lang="ja-JP" altLang="en-US" dirty="0" smtClean="0"/>
              <a:t>雇用企業は、差別禁止と合理的配慮義務</a:t>
            </a:r>
          </a:p>
          <a:p>
            <a:r>
              <a:rPr lang="ja-JP" altLang="en-US" dirty="0" smtClean="0"/>
              <a:t>合理的配慮の指針</a:t>
            </a:r>
          </a:p>
          <a:p>
            <a:pPr lvl="1"/>
            <a:r>
              <a:rPr kumimoji="1" lang="ja-JP" altLang="en-US" dirty="0" smtClean="0"/>
              <a:t>募集を音声で提供</a:t>
            </a:r>
            <a:r>
              <a:rPr kumimoji="1" lang="ja-JP" altLang="en-US" dirty="0"/>
              <a:t>（聴覚</a:t>
            </a:r>
            <a:r>
              <a:rPr kumimoji="1" lang="ja-JP" altLang="en-US" dirty="0" smtClean="0"/>
              <a:t>障害</a:t>
            </a:r>
            <a:r>
              <a:rPr kumimoji="1" lang="ja-JP" altLang="en-US" dirty="0"/>
              <a:t>）</a:t>
            </a:r>
            <a:r>
              <a:rPr kumimoji="1" lang="ja-JP" altLang="en-US" dirty="0" smtClean="0"/>
              <a:t>・面接を筆談等（聴覚・言語障害）・机の高さを調節（身体障害）・習熟度に応じて仕事量を増やす（知的障害）・出退勤休憩等、通院・体調に配慮（精神障害）</a:t>
            </a:r>
            <a:endParaRPr kumimoji="1" lang="ja-JP" altLang="en-US" dirty="0"/>
          </a:p>
        </p:txBody>
      </p:sp>
    </p:spTree>
    <p:extLst>
      <p:ext uri="{BB962C8B-B14F-4D97-AF65-F5344CB8AC3E}">
        <p14:creationId xmlns:p14="http://schemas.microsoft.com/office/powerpoint/2010/main" val="688516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障害者</a:t>
            </a:r>
            <a:r>
              <a:rPr lang="ja-JP" altLang="en-US" dirty="0"/>
              <a:t>雇用２職場づくり</a:t>
            </a:r>
            <a:r>
              <a:rPr lang="ja-JP" altLang="en-US" dirty="0" smtClean="0"/>
              <a:t>に望まれる</a:t>
            </a:r>
            <a:r>
              <a:rPr lang="ja-JP" altLang="en-US" dirty="0"/>
              <a:t>こと</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ア</a:t>
            </a:r>
            <a:r>
              <a:rPr lang="ja-JP" altLang="en-US" dirty="0"/>
              <a:t>障害者の種類や程度に応じた職域の開発。採用試験を行う場合には、応募者の希望を踏まえた点字や拡大文字の活用、手話通訳者等の派遣、試験時間の延長や休憩の付与等、応募者の能力を適切に評価できるような配慮。障害者の適性と能力に考慮した</a:t>
            </a:r>
            <a:r>
              <a:rPr lang="ja-JP" altLang="en-US" dirty="0" smtClean="0"/>
              <a:t>配置</a:t>
            </a:r>
          </a:p>
          <a:p>
            <a:r>
              <a:rPr lang="ja-JP" altLang="en-US" dirty="0" smtClean="0"/>
              <a:t> </a:t>
            </a:r>
            <a:r>
              <a:rPr lang="ja-JP" altLang="en-US" dirty="0"/>
              <a:t>イ十分な教育訓練期間を設けることや雇用継続が可能となるよう能力向上のための教育訓練の</a:t>
            </a:r>
            <a:r>
              <a:rPr lang="ja-JP" altLang="en-US" dirty="0" smtClean="0"/>
              <a:t>実施</a:t>
            </a:r>
          </a:p>
          <a:p>
            <a:r>
              <a:rPr lang="ja-JP" altLang="en-US" dirty="0" smtClean="0"/>
              <a:t> </a:t>
            </a:r>
            <a:r>
              <a:rPr lang="ja-JP" altLang="en-US" dirty="0"/>
              <a:t>ウ障害者の適性や希望等も勘案した上で、その能力に応じ、キャリア形成にも配慮した適正な処遇 </a:t>
            </a:r>
            <a:endParaRPr lang="ja-JP" altLang="en-US" dirty="0" smtClean="0"/>
          </a:p>
          <a:p>
            <a:r>
              <a:rPr lang="ja-JP" altLang="en-US" dirty="0" smtClean="0"/>
              <a:t>エ</a:t>
            </a:r>
            <a:r>
              <a:rPr lang="ja-JP" altLang="en-US" dirty="0"/>
              <a:t>障害の種類や程度に応じた安全管理や健康管理の実施、安全確保のための施設等の整備、職場環境の改善 </a:t>
            </a:r>
            <a:endParaRPr lang="ja-JP" altLang="en-US" dirty="0" smtClean="0"/>
          </a:p>
          <a:p>
            <a:r>
              <a:rPr lang="ja-JP" altLang="en-US" dirty="0" smtClean="0"/>
              <a:t>オ</a:t>
            </a:r>
            <a:r>
              <a:rPr lang="ja-JP" altLang="en-US" dirty="0"/>
              <a:t>障害特性を踏まえた相談、指導及び援助（作業工程の見直し、勤務時間・休憩時間への配慮、援助者の配置等） カ職場内の意識啓発を通じた、職場全体の障害及び障害者についての理解や認識を深めること </a:t>
            </a:r>
            <a:endParaRPr kumimoji="1" lang="ja-JP" altLang="en-US" dirty="0"/>
          </a:p>
        </p:txBody>
      </p:sp>
    </p:spTree>
    <p:extLst>
      <p:ext uri="{BB962C8B-B14F-4D97-AF65-F5344CB8AC3E}">
        <p14:creationId xmlns:p14="http://schemas.microsoft.com/office/powerpoint/2010/main" val="2731566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障害者雇用の問題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納付金より雇用によるコストの方が大きいと判断する企業</a:t>
            </a:r>
          </a:p>
          <a:p>
            <a:pPr lvl="1"/>
            <a:r>
              <a:rPr lang="ja-JP" altLang="en-US" dirty="0"/>
              <a:t>納付</a:t>
            </a:r>
            <a:r>
              <a:rPr lang="ja-JP" altLang="en-US" dirty="0" smtClean="0"/>
              <a:t>金不足１人月５万円</a:t>
            </a:r>
            <a:endParaRPr kumimoji="1" lang="ja-JP" altLang="en-US" dirty="0" smtClean="0"/>
          </a:p>
          <a:p>
            <a:pPr lvl="1"/>
            <a:r>
              <a:rPr lang="ja-JP" altLang="en-US" dirty="0" smtClean="0"/>
              <a:t>文教大学の障害者雇用</a:t>
            </a:r>
            <a:r>
              <a:rPr lang="ja-JP" altLang="en-US" dirty="0"/>
              <a:t>は？</a:t>
            </a:r>
            <a:endParaRPr kumimoji="1" lang="ja-JP" altLang="en-US" dirty="0" smtClean="0"/>
          </a:p>
          <a:p>
            <a:r>
              <a:rPr lang="ja-JP" altLang="en-US" dirty="0"/>
              <a:t>癲</a:t>
            </a:r>
            <a:r>
              <a:rPr lang="ja-JP" altLang="en-US" dirty="0" smtClean="0"/>
              <a:t>癇を隠して就労</a:t>
            </a:r>
            <a:r>
              <a:rPr lang="ja-JP" altLang="en-US" dirty="0"/>
              <a:t>して</a:t>
            </a:r>
            <a:r>
              <a:rPr lang="ja-JP" altLang="en-US" dirty="0" smtClean="0"/>
              <a:t>、薬を飲まないで運転し、幼児の列に突っ込んで多数死傷させた運転手</a:t>
            </a:r>
          </a:p>
          <a:p>
            <a:pPr lvl="1"/>
            <a:r>
              <a:rPr kumimoji="1" lang="ja-JP" altLang="en-US" dirty="0" smtClean="0"/>
              <a:t>知らせなかった</a:t>
            </a:r>
            <a:r>
              <a:rPr kumimoji="1" lang="ja-JP" altLang="en-US" dirty="0"/>
              <a:t>ために</a:t>
            </a:r>
            <a:r>
              <a:rPr kumimoji="1" lang="ja-JP" altLang="en-US" dirty="0" smtClean="0"/>
              <a:t>、薬を飲むタイミング等困難があった</a:t>
            </a:r>
          </a:p>
          <a:p>
            <a:pPr lvl="1"/>
            <a:r>
              <a:rPr lang="ja-JP" altLang="en-US" dirty="0" smtClean="0"/>
              <a:t>知らない</a:t>
            </a:r>
            <a:r>
              <a:rPr lang="ja-JP" altLang="en-US" dirty="0"/>
              <a:t>ため</a:t>
            </a:r>
            <a:r>
              <a:rPr lang="ja-JP" altLang="en-US" dirty="0" smtClean="0"/>
              <a:t>に雇用者も薬等の配慮ができなかった</a:t>
            </a:r>
          </a:p>
          <a:p>
            <a:pPr lvl="1"/>
            <a:r>
              <a:rPr kumimoji="1" lang="ja-JP" altLang="en-US" dirty="0" smtClean="0"/>
              <a:t>雇用者は報奨金を得、当人は合理的配慮を受けられるのに、何故隠していたのか</a:t>
            </a:r>
            <a:endParaRPr kumimoji="1" lang="ja-JP" altLang="en-US" dirty="0"/>
          </a:p>
        </p:txBody>
      </p:sp>
    </p:spTree>
    <p:extLst>
      <p:ext uri="{BB962C8B-B14F-4D97-AF65-F5344CB8AC3E}">
        <p14:creationId xmlns:p14="http://schemas.microsoft.com/office/powerpoint/2010/main" val="404539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作業所や全く労働不可能な人は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雇用促進は、労働力活用政策の一環→社会的負担の軽減</a:t>
            </a:r>
          </a:p>
          <a:p>
            <a:r>
              <a:rPr lang="ja-JP" altLang="en-US" dirty="0" smtClean="0"/>
              <a:t>作業所</a:t>
            </a:r>
          </a:p>
          <a:p>
            <a:pPr lvl="1"/>
            <a:r>
              <a:rPr kumimoji="1" lang="ja-JP" altLang="en-US" dirty="0" smtClean="0"/>
              <a:t>社会的補助</a:t>
            </a:r>
            <a:r>
              <a:rPr kumimoji="1" lang="ja-JP" altLang="en-US" dirty="0"/>
              <a:t>に</a:t>
            </a:r>
            <a:r>
              <a:rPr kumimoji="1" lang="ja-JP" altLang="en-US" dirty="0" smtClean="0"/>
              <a:t>よって事業が成立</a:t>
            </a:r>
          </a:p>
          <a:p>
            <a:pPr lvl="1"/>
            <a:r>
              <a:rPr lang="ja-JP" altLang="en-US" dirty="0" smtClean="0"/>
              <a:t>働く</a:t>
            </a:r>
            <a:r>
              <a:rPr lang="ja-JP" altLang="en-US" dirty="0"/>
              <a:t>ことに</a:t>
            </a:r>
            <a:r>
              <a:rPr lang="ja-JP" altLang="en-US" dirty="0" smtClean="0"/>
              <a:t>よる精神的な</a:t>
            </a:r>
            <a:r>
              <a:rPr lang="ja-JP" altLang="en-US" dirty="0"/>
              <a:t>側面</a:t>
            </a:r>
            <a:endParaRPr kumimoji="1" lang="ja-JP" altLang="en-US" dirty="0"/>
          </a:p>
        </p:txBody>
      </p:sp>
    </p:spTree>
    <p:extLst>
      <p:ext uri="{BB962C8B-B14F-4D97-AF65-F5344CB8AC3E}">
        <p14:creationId xmlns:p14="http://schemas.microsoft.com/office/powerpoint/2010/main" val="1773754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どう考えたらよいのか（出生後・生活領域）</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何故、社会は障害者を援助するのか（援助すべきでないという議論は前提としない。）</a:t>
            </a:r>
          </a:p>
          <a:p>
            <a:r>
              <a:rPr lang="ja-JP" altLang="en-US" dirty="0" smtClean="0"/>
              <a:t>人間の権利</a:t>
            </a:r>
            <a:r>
              <a:rPr lang="ja-JP" altLang="en-US" dirty="0"/>
              <a:t>と</a:t>
            </a:r>
            <a:r>
              <a:rPr lang="ja-JP" altLang="en-US" dirty="0" smtClean="0"/>
              <a:t>して</a:t>
            </a:r>
            <a:r>
              <a:rPr lang="ja-JP" altLang="en-US" dirty="0"/>
              <a:t>「</a:t>
            </a:r>
            <a:r>
              <a:rPr lang="ja-JP" altLang="en-US" dirty="0" smtClean="0"/>
              <a:t>人はみな平等</a:t>
            </a:r>
            <a:r>
              <a:rPr lang="ja-JP" altLang="en-US" dirty="0"/>
              <a:t>」「健康</a:t>
            </a:r>
            <a:r>
              <a:rPr lang="ja-JP" altLang="en-US" dirty="0" smtClean="0"/>
              <a:t>で文化的な生活</a:t>
            </a:r>
            <a:r>
              <a:rPr lang="ja-JP" altLang="en-US" dirty="0"/>
              <a:t>」</a:t>
            </a:r>
            <a:r>
              <a:rPr lang="ja-JP" altLang="en-US" dirty="0" smtClean="0"/>
              <a:t>の権利</a:t>
            </a:r>
          </a:p>
          <a:p>
            <a:r>
              <a:rPr kumimoji="1" lang="ja-JP" altLang="en-US" dirty="0" smtClean="0"/>
              <a:t>社会保険的な原理「障害者の生きやすい社会は、すべてにとって生きやすい社会」</a:t>
            </a:r>
          </a:p>
          <a:p>
            <a:pPr lvl="1"/>
            <a:r>
              <a:rPr lang="ja-JP" altLang="en-US" dirty="0" smtClean="0"/>
              <a:t>合理的配慮・バリアフリー（改築等の費用発生が通常）→健常者も利用可能</a:t>
            </a:r>
          </a:p>
          <a:p>
            <a:pPr lvl="1"/>
            <a:r>
              <a:rPr kumimoji="1" lang="ja-JP" altLang="en-US" dirty="0" smtClean="0"/>
              <a:t>システムの改善</a:t>
            </a:r>
            <a:r>
              <a:rPr kumimoji="1" lang="ja-JP" altLang="en-US" dirty="0"/>
              <a:t>（</a:t>
            </a:r>
            <a:r>
              <a:rPr kumimoji="1" lang="ja-JP" altLang="en-US" dirty="0" smtClean="0"/>
              <a:t>費用負担は</a:t>
            </a:r>
            <a:r>
              <a:rPr kumimoji="1" lang="ja-JP" altLang="en-US" dirty="0"/>
              <a:t>あまりない</a:t>
            </a:r>
            <a:r>
              <a:rPr kumimoji="1" lang="ja-JP" altLang="en-US" dirty="0" smtClean="0"/>
              <a:t>）</a:t>
            </a:r>
          </a:p>
          <a:p>
            <a:r>
              <a:rPr lang="ja-JP" altLang="en-US" dirty="0" smtClean="0"/>
              <a:t>重度脳性麻痺</a:t>
            </a:r>
            <a:r>
              <a:rPr lang="ja-JP" altLang="en-US" dirty="0"/>
              <a:t>は</a:t>
            </a:r>
            <a:endParaRPr kumimoji="1" lang="ja-JP" altLang="en-US" dirty="0"/>
          </a:p>
        </p:txBody>
      </p:sp>
    </p:spTree>
    <p:extLst>
      <p:ext uri="{BB962C8B-B14F-4D97-AF65-F5344CB8AC3E}">
        <p14:creationId xmlns:p14="http://schemas.microsoft.com/office/powerpoint/2010/main" val="280443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オランダでの経験・いまヨーロッパで起きていること</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１９９０年代のヨーロッパ</a:t>
            </a:r>
          </a:p>
          <a:p>
            <a:pPr lvl="1"/>
            <a:r>
              <a:rPr lang="ja-JP" altLang="en-US" dirty="0" smtClean="0"/>
              <a:t>ユーゴ紛争による大量の難民</a:t>
            </a:r>
          </a:p>
          <a:p>
            <a:pPr lvl="1"/>
            <a:r>
              <a:rPr kumimoji="1" lang="ja-JP" altLang="en-US" dirty="0" smtClean="0"/>
              <a:t>ドイツは移民労働者</a:t>
            </a:r>
            <a:r>
              <a:rPr kumimoji="1" lang="ja-JP" altLang="en-US" dirty="0"/>
              <a:t>へ</a:t>
            </a:r>
            <a:r>
              <a:rPr kumimoji="1" lang="ja-JP" altLang="en-US" dirty="0" smtClean="0"/>
              <a:t>の反感から</a:t>
            </a:r>
            <a:r>
              <a:rPr kumimoji="1" lang="ja-JP" altLang="en-US" dirty="0"/>
              <a:t>、</a:t>
            </a:r>
            <a:r>
              <a:rPr kumimoji="1" lang="ja-JP" altLang="en-US" dirty="0" smtClean="0"/>
              <a:t>移民</a:t>
            </a:r>
            <a:r>
              <a:rPr kumimoji="1" lang="ja-JP" altLang="en-US" dirty="0"/>
              <a:t>へ</a:t>
            </a:r>
            <a:r>
              <a:rPr kumimoji="1" lang="ja-JP" altLang="en-US" dirty="0" smtClean="0"/>
              <a:t>のテロ頻発</a:t>
            </a:r>
          </a:p>
          <a:p>
            <a:pPr lvl="1"/>
            <a:r>
              <a:rPr kumimoji="1" lang="ja-JP" altLang="en-US" dirty="0" smtClean="0"/>
              <a:t>オランダは移民受け入れの優等生、市民の内心は別</a:t>
            </a:r>
          </a:p>
          <a:p>
            <a:r>
              <a:rPr lang="ja-JP" altLang="en-US" dirty="0" smtClean="0"/>
              <a:t>現在のシリア</a:t>
            </a:r>
            <a:r>
              <a:rPr lang="ja-JP" altLang="en-US" dirty="0"/>
              <a:t>・</a:t>
            </a:r>
            <a:r>
              <a:rPr lang="ja-JP" altLang="en-US" dirty="0" smtClean="0"/>
              <a:t>アフガン難民</a:t>
            </a:r>
          </a:p>
          <a:p>
            <a:pPr lvl="1"/>
            <a:r>
              <a:rPr kumimoji="1" lang="ja-JP" altLang="en-US" dirty="0" smtClean="0"/>
              <a:t>ドイツのメルケルは難民受け入れの理念</a:t>
            </a:r>
          </a:p>
          <a:p>
            <a:pPr lvl="1"/>
            <a:r>
              <a:rPr lang="ja-JP" altLang="en-US" dirty="0" smtClean="0"/>
              <a:t>他国は大量難民に悲鳴→国境検問の復活（ＥＵ原則の否定？）</a:t>
            </a:r>
          </a:p>
          <a:p>
            <a:pPr lvl="1"/>
            <a:r>
              <a:rPr kumimoji="1" lang="ja-JP" altLang="en-US" dirty="0" smtClean="0"/>
              <a:t>テロ</a:t>
            </a:r>
            <a:r>
              <a:rPr kumimoji="1" lang="ja-JP" altLang="en-US" dirty="0"/>
              <a:t>に</a:t>
            </a:r>
            <a:r>
              <a:rPr kumimoji="1" lang="ja-JP" altLang="en-US" dirty="0" smtClean="0"/>
              <a:t>よる反移民</a:t>
            </a:r>
            <a:r>
              <a:rPr kumimoji="1" lang="ja-JP" altLang="en-US" dirty="0"/>
              <a:t>・</a:t>
            </a:r>
            <a:r>
              <a:rPr kumimoji="1" lang="ja-JP" altLang="en-US" dirty="0" smtClean="0"/>
              <a:t>難民感情</a:t>
            </a:r>
          </a:p>
          <a:p>
            <a:r>
              <a:rPr lang="ja-JP" altLang="en-US" dirty="0" smtClean="0"/>
              <a:t>理念と実践はバランスが必要→障害者・高齢者等も同様</a:t>
            </a:r>
          </a:p>
          <a:p>
            <a:pPr lvl="1"/>
            <a:r>
              <a:rPr kumimoji="1" lang="ja-JP" altLang="en-US" dirty="0" smtClean="0"/>
              <a:t>バランスが崩れると双方からの反対（特に理念否定側から）</a:t>
            </a:r>
            <a:endParaRPr kumimoji="1" lang="ja-JP" altLang="en-US" dirty="0"/>
          </a:p>
        </p:txBody>
      </p:sp>
    </p:spTree>
    <p:extLst>
      <p:ext uri="{BB962C8B-B14F-4D97-AF65-F5344CB8AC3E}">
        <p14:creationId xmlns:p14="http://schemas.microsoft.com/office/powerpoint/2010/main" val="1393653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社会保持のシステムと負担・利益</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あらゆる社会は、共同生活を保持するためのシステムをもち、その維持のために成員の負担を求める</a:t>
            </a:r>
          </a:p>
          <a:p>
            <a:r>
              <a:rPr lang="ja-JP" altLang="en-US" dirty="0" smtClean="0"/>
              <a:t>基本的に健全な社会</a:t>
            </a:r>
            <a:r>
              <a:rPr lang="ja-JP" altLang="en-US" dirty="0"/>
              <a:t>では</a:t>
            </a:r>
            <a:r>
              <a:rPr lang="ja-JP" altLang="en-US" dirty="0" smtClean="0"/>
              <a:t>、成員は負担を引き受け、保持するシステムの利益を受け取る。</a:t>
            </a:r>
            <a:endParaRPr lang="ja-JP" altLang="en-US" dirty="0"/>
          </a:p>
          <a:p>
            <a:r>
              <a:rPr lang="ja-JP" altLang="en-US" dirty="0" smtClean="0"/>
              <a:t>健全でない社会では、利益を享受できない層（奴隷）や負担をしない層（王侯貴族）が存在する。</a:t>
            </a:r>
          </a:p>
          <a:p>
            <a:pPr lvl="1"/>
            <a:r>
              <a:rPr lang="ja-JP" altLang="en-US" dirty="0" smtClean="0"/>
              <a:t>それでも、王侯</a:t>
            </a:r>
            <a:r>
              <a:rPr lang="ja-JP" altLang="en-US" dirty="0" smtClean="0"/>
              <a:t>貴族も社会自体の防衛責任を負う。</a:t>
            </a:r>
          </a:p>
          <a:p>
            <a:r>
              <a:rPr lang="ja-JP" altLang="en-US" dirty="0" smtClean="0"/>
              <a:t>以下</a:t>
            </a:r>
            <a:r>
              <a:rPr lang="ja-JP" altLang="en-US" dirty="0"/>
              <a:t>「</a:t>
            </a:r>
            <a:r>
              <a:rPr lang="ja-JP" altLang="en-US" dirty="0" smtClean="0"/>
              <a:t>健全な社会</a:t>
            </a:r>
            <a:r>
              <a:rPr lang="ja-JP" altLang="en-US" dirty="0"/>
              <a:t>」</a:t>
            </a:r>
            <a:r>
              <a:rPr lang="ja-JP" altLang="en-US" dirty="0" smtClean="0"/>
              <a:t>を想定して考察</a:t>
            </a:r>
            <a:r>
              <a:rPr lang="ja-JP" altLang="en-US" dirty="0"/>
              <a:t>する。</a:t>
            </a:r>
            <a:endParaRPr lang="ja-JP" altLang="en-US" dirty="0" smtClean="0"/>
          </a:p>
        </p:txBody>
      </p:sp>
    </p:spTree>
    <p:extLst>
      <p:ext uri="{BB962C8B-B14F-4D97-AF65-F5344CB8AC3E}">
        <p14:creationId xmlns:p14="http://schemas.microsoft.com/office/powerpoint/2010/main" val="2028475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負担の形態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費用（税金と私費）の負担</a:t>
            </a:r>
          </a:p>
          <a:p>
            <a:pPr lvl="1"/>
            <a:r>
              <a:rPr lang="ja-JP" altLang="en-US" dirty="0" smtClean="0"/>
              <a:t>社会的労働を行い</a:t>
            </a:r>
            <a:r>
              <a:rPr lang="ja-JP" altLang="en-US" dirty="0"/>
              <a:t>、</a:t>
            </a:r>
            <a:r>
              <a:rPr lang="ja-JP" altLang="en-US" dirty="0" smtClean="0"/>
              <a:t>収入がある</a:t>
            </a:r>
            <a:r>
              <a:rPr lang="ja-JP" altLang="en-US" dirty="0"/>
              <a:t>こと</a:t>
            </a:r>
            <a:r>
              <a:rPr lang="ja-JP" altLang="en-US" dirty="0" smtClean="0"/>
              <a:t>が</a:t>
            </a:r>
            <a:r>
              <a:rPr lang="ja-JP" altLang="en-US" dirty="0"/>
              <a:t>必要</a:t>
            </a:r>
            <a:endParaRPr kumimoji="1" lang="ja-JP" altLang="en-US" dirty="0" smtClean="0"/>
          </a:p>
          <a:p>
            <a:r>
              <a:rPr lang="ja-JP" altLang="en-US" dirty="0" smtClean="0"/>
              <a:t>身体を使っての負担（介助）（公的存在・職業人・ボランティア・家族）</a:t>
            </a:r>
          </a:p>
          <a:p>
            <a:pPr lvl="1"/>
            <a:r>
              <a:rPr kumimoji="1" lang="ja-JP" altLang="en-US" dirty="0" smtClean="0"/>
              <a:t>普通学級にいる障害児の</a:t>
            </a:r>
            <a:r>
              <a:rPr kumimoji="1" lang="ja-JP" altLang="en-US" dirty="0"/>
              <a:t>支援</a:t>
            </a:r>
          </a:p>
        </p:txBody>
      </p:sp>
    </p:spTree>
    <p:extLst>
      <p:ext uri="{BB962C8B-B14F-4D97-AF65-F5344CB8AC3E}">
        <p14:creationId xmlns:p14="http://schemas.microsoft.com/office/powerpoint/2010/main" val="3913400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負担可能な者と不可能な者</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社会的負担</a:t>
            </a:r>
            <a:r>
              <a:rPr lang="ja-JP" altLang="en-US" dirty="0" smtClean="0"/>
              <a:t>と利益・便宜</a:t>
            </a:r>
            <a:r>
              <a:rPr lang="ja-JP" altLang="en-US" dirty="0"/>
              <a:t>の享有</a:t>
            </a:r>
          </a:p>
          <a:p>
            <a:pPr lvl="1"/>
            <a:r>
              <a:rPr lang="ja-JP" altLang="en-US" dirty="0" smtClean="0"/>
              <a:t>社会的に必要</a:t>
            </a:r>
            <a:r>
              <a:rPr lang="ja-JP" altLang="en-US" dirty="0"/>
              <a:t>な負担をしている</a:t>
            </a:r>
            <a:r>
              <a:rPr lang="ja-JP" altLang="en-US" dirty="0" smtClean="0"/>
              <a:t>者は</a:t>
            </a:r>
            <a:r>
              <a:rPr lang="ja-JP" altLang="en-US" dirty="0" smtClean="0"/>
              <a:t>、利益・便宜</a:t>
            </a:r>
            <a:r>
              <a:rPr lang="ja-JP" altLang="en-US" dirty="0"/>
              <a:t>を受けることが</a:t>
            </a:r>
            <a:r>
              <a:rPr lang="ja-JP" altLang="en-US" dirty="0" smtClean="0"/>
              <a:t>でき、社会の中で自立的な生活を営むことができる。</a:t>
            </a:r>
          </a:p>
          <a:p>
            <a:r>
              <a:rPr lang="ja-JP" altLang="en-US" dirty="0" smtClean="0"/>
              <a:t>負担</a:t>
            </a:r>
            <a:r>
              <a:rPr lang="ja-JP" altLang="en-US" dirty="0"/>
              <a:t>すること</a:t>
            </a:r>
            <a:r>
              <a:rPr lang="ja-JP" altLang="en-US" dirty="0" smtClean="0"/>
              <a:t>ができない者</a:t>
            </a:r>
          </a:p>
          <a:p>
            <a:pPr lvl="1"/>
            <a:r>
              <a:rPr lang="ja-JP" altLang="en-US" dirty="0" smtClean="0"/>
              <a:t>子ども　　　将来は負担が可能になる。子どもへの便宜供与は先行投資</a:t>
            </a:r>
          </a:p>
          <a:p>
            <a:pPr lvl="1"/>
            <a:r>
              <a:rPr lang="ja-JP" altLang="en-US" dirty="0" smtClean="0"/>
              <a:t>病気の者　治れば社会に復帰</a:t>
            </a:r>
          </a:p>
          <a:p>
            <a:pPr lvl="1"/>
            <a:r>
              <a:rPr lang="ja-JP" altLang="en-US" dirty="0" smtClean="0"/>
              <a:t>障害者　　　軽い場合は限定的な労働が可能</a:t>
            </a:r>
          </a:p>
          <a:p>
            <a:pPr lvl="1"/>
            <a:r>
              <a:rPr lang="ja-JP" altLang="en-US" dirty="0" smtClean="0"/>
              <a:t>高齢者　　　健康と資産に左右される　</a:t>
            </a:r>
            <a:endParaRPr lang="ja-JP" altLang="en-US" dirty="0"/>
          </a:p>
          <a:p>
            <a:endParaRPr kumimoji="1" lang="ja-JP" altLang="en-US" dirty="0"/>
          </a:p>
        </p:txBody>
      </p:sp>
    </p:spTree>
    <p:extLst>
      <p:ext uri="{BB962C8B-B14F-4D97-AF65-F5344CB8AC3E}">
        <p14:creationId xmlns:p14="http://schemas.microsoft.com/office/powerpoint/2010/main" val="3446052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障害者と高齢者の社会的存在形態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似た側面</a:t>
            </a:r>
          </a:p>
          <a:p>
            <a:pPr lvl="1"/>
            <a:r>
              <a:rPr lang="ja-JP" altLang="en-US" dirty="0"/>
              <a:t>制限</a:t>
            </a:r>
            <a:r>
              <a:rPr lang="ja-JP" altLang="en-US" dirty="0" smtClean="0"/>
              <a:t>された労働が可能</a:t>
            </a:r>
          </a:p>
          <a:p>
            <a:pPr lvl="1"/>
            <a:r>
              <a:rPr kumimoji="1" lang="ja-JP" altLang="en-US" dirty="0" smtClean="0"/>
              <a:t>医学の進歩</a:t>
            </a:r>
            <a:r>
              <a:rPr kumimoji="1" lang="ja-JP" altLang="en-US" dirty="0"/>
              <a:t>に</a:t>
            </a:r>
            <a:r>
              <a:rPr kumimoji="1" lang="ja-JP" altLang="en-US" dirty="0" smtClean="0"/>
              <a:t>よって増加</a:t>
            </a:r>
            <a:r>
              <a:rPr kumimoji="1" lang="ja-JP" altLang="en-US" dirty="0"/>
              <a:t>した</a:t>
            </a:r>
            <a:r>
              <a:rPr kumimoji="1" lang="ja-JP" altLang="en-US" dirty="0" smtClean="0"/>
              <a:t>。</a:t>
            </a:r>
          </a:p>
          <a:p>
            <a:r>
              <a:rPr lang="ja-JP" altLang="en-US" dirty="0" smtClean="0"/>
              <a:t>異なる側面</a:t>
            </a:r>
          </a:p>
          <a:p>
            <a:pPr lvl="1"/>
            <a:r>
              <a:rPr kumimoji="1" lang="ja-JP" altLang="en-US" dirty="0" smtClean="0"/>
              <a:t>いかなる社会</a:t>
            </a:r>
            <a:r>
              <a:rPr kumimoji="1" lang="ja-JP" altLang="en-US" dirty="0"/>
              <a:t>でも</a:t>
            </a:r>
            <a:r>
              <a:rPr kumimoji="1" lang="ja-JP" altLang="en-US" dirty="0" smtClean="0"/>
              <a:t>、高齢者は主要な担い手</a:t>
            </a:r>
            <a:r>
              <a:rPr kumimoji="1" lang="ja-JP" altLang="en-US" dirty="0"/>
              <a:t>から</a:t>
            </a:r>
            <a:r>
              <a:rPr kumimoji="1" lang="ja-JP" altLang="en-US" dirty="0" smtClean="0"/>
              <a:t>は引退</a:t>
            </a:r>
            <a:r>
              <a:rPr kumimoji="1" lang="ja-JP" altLang="en-US" dirty="0"/>
              <a:t>し</a:t>
            </a:r>
            <a:r>
              <a:rPr kumimoji="1" lang="ja-JP" altLang="en-US" dirty="0" smtClean="0"/>
              <a:t>、負担</a:t>
            </a:r>
            <a:r>
              <a:rPr kumimoji="1" lang="ja-JP" altLang="en-US" dirty="0" smtClean="0"/>
              <a:t>を、次第に、ほとんど</a:t>
            </a:r>
            <a:r>
              <a:rPr kumimoji="1" lang="ja-JP" altLang="en-US" dirty="0" smtClean="0"/>
              <a:t>しない存在</a:t>
            </a:r>
            <a:r>
              <a:rPr kumimoji="1" lang="ja-JP" altLang="en-US" dirty="0"/>
              <a:t>となる</a:t>
            </a:r>
            <a:r>
              <a:rPr kumimoji="1" lang="ja-JP" altLang="en-US" dirty="0" smtClean="0"/>
              <a:t>。</a:t>
            </a:r>
          </a:p>
          <a:p>
            <a:pPr lvl="1"/>
            <a:r>
              <a:rPr lang="ja-JP" altLang="en-US" dirty="0" smtClean="0"/>
              <a:t>障害は社会の状況によって認知されるもので、現在障害とされても、全くされない状況もある。（義務教育以前の学習障害・狩猟社会のＡＤＨＤ）→工夫等によって、障害が欠陥でなくなることがある。（眼鏡・補聴器→合理的配慮の必要性）</a:t>
            </a:r>
            <a:endParaRPr kumimoji="1" lang="ja-JP" altLang="en-US" dirty="0"/>
          </a:p>
        </p:txBody>
      </p:sp>
    </p:spTree>
    <p:extLst>
      <p:ext uri="{BB962C8B-B14F-4D97-AF65-F5344CB8AC3E}">
        <p14:creationId xmlns:p14="http://schemas.microsoft.com/office/powerpoint/2010/main" val="1089594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高齢者・障害者はどのように生きてきたか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高齢者は健康な者だけが長く生きることができた。医学の進歩する以前は、したがって「病気の高齢者」はほとんどいなかった。</a:t>
            </a:r>
          </a:p>
          <a:p>
            <a:r>
              <a:rPr kumimoji="1" lang="ja-JP" altLang="en-US" dirty="0" smtClean="0"/>
              <a:t>先天的な障害をもった人は、流産・死産・出産間もない死亡等で、成長する者は、軽い障害者がほとんどであった。</a:t>
            </a:r>
          </a:p>
          <a:p>
            <a:r>
              <a:rPr lang="ja-JP" altLang="en-US" dirty="0" smtClean="0"/>
              <a:t>したがって、全体に貧困な社会以外</a:t>
            </a:r>
            <a:r>
              <a:rPr lang="ja-JP" altLang="en-US" dirty="0"/>
              <a:t>は</a:t>
            </a:r>
            <a:r>
              <a:rPr lang="ja-JP" altLang="en-US" dirty="0" smtClean="0"/>
              <a:t>、少数の労働できない高齢者や障害者に生活の糧を与えることができた。</a:t>
            </a:r>
            <a:endParaRPr kumimoji="1" lang="ja-JP" altLang="en-US" dirty="0"/>
          </a:p>
        </p:txBody>
      </p:sp>
    </p:spTree>
    <p:extLst>
      <p:ext uri="{BB962C8B-B14F-4D97-AF65-F5344CB8AC3E}">
        <p14:creationId xmlns:p14="http://schemas.microsoft.com/office/powerpoint/2010/main" val="3347131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現代が高齢者・障害者の負担問題を生む</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医療の発達が病気の高齢者や重度の障害者を増大させた。</a:t>
            </a:r>
          </a:p>
          <a:p>
            <a:r>
              <a:rPr lang="ja-JP" altLang="en-US" dirty="0" smtClean="0"/>
              <a:t>病気の高齢者や重度の障害者</a:t>
            </a:r>
            <a:r>
              <a:rPr lang="ja-JP" altLang="en-US" dirty="0"/>
              <a:t>は</a:t>
            </a:r>
            <a:r>
              <a:rPr lang="ja-JP" altLang="en-US" dirty="0" smtClean="0"/>
              <a:t>、負担が不可能で、逆に大きな援助を必要とする。（社会にとっての負担の増大）</a:t>
            </a:r>
          </a:p>
          <a:p>
            <a:r>
              <a:rPr kumimoji="1" lang="ja-JP" altLang="en-US" dirty="0" smtClean="0"/>
              <a:t>人権意識の高まり</a:t>
            </a:r>
            <a:r>
              <a:rPr kumimoji="1" lang="ja-JP" altLang="en-US" dirty="0"/>
              <a:t>が</a:t>
            </a:r>
            <a:r>
              <a:rPr kumimoji="1" lang="ja-JP" altLang="en-US" dirty="0" smtClean="0"/>
              <a:t>、「援助の正当性」を主張する</a:t>
            </a:r>
            <a:r>
              <a:rPr kumimoji="1" lang="ja-JP" altLang="en-US" dirty="0" smtClean="0"/>
              <a:t>。</a:t>
            </a:r>
          </a:p>
          <a:p>
            <a:r>
              <a:rPr lang="ja-JP" altLang="en-US" dirty="0" smtClean="0"/>
              <a:t>負担の一例</a:t>
            </a:r>
            <a:r>
              <a:rPr lang="en-US" altLang="ja-JP" dirty="0" smtClean="0"/>
              <a:t>(</a:t>
            </a:r>
            <a:r>
              <a:rPr lang="ja-JP" altLang="en-US" dirty="0" smtClean="0"/>
              <a:t>２０１４年学校基本調査より</a:t>
            </a:r>
            <a:r>
              <a:rPr lang="en-US" altLang="ja-JP" dirty="0" smtClean="0"/>
              <a:t>)</a:t>
            </a:r>
            <a:endParaRPr kumimoji="1" lang="ja-JP" altLang="en-US" dirty="0" smtClean="0"/>
          </a:p>
          <a:p>
            <a:pPr lvl="1"/>
            <a:r>
              <a:rPr lang="zh-CN" altLang="en-US" b="1" dirty="0"/>
              <a:t>小学校　      生徒数　</a:t>
            </a:r>
            <a:r>
              <a:rPr lang="en-US" altLang="zh-CN" b="1" dirty="0"/>
              <a:t>6543114   </a:t>
            </a:r>
            <a:r>
              <a:rPr lang="zh-CN" altLang="en-US" b="1" dirty="0"/>
              <a:t>教員数　</a:t>
            </a:r>
            <a:r>
              <a:rPr lang="en-US" altLang="zh-CN" b="1" dirty="0"/>
              <a:t>417151   </a:t>
            </a:r>
            <a:r>
              <a:rPr lang="zh-CN" altLang="en-US" b="1" dirty="0"/>
              <a:t>生徒数／教員数＝</a:t>
            </a:r>
            <a:r>
              <a:rPr lang="en-US" altLang="zh-CN" b="1" dirty="0"/>
              <a:t>15.7</a:t>
            </a:r>
          </a:p>
          <a:p>
            <a:pPr lvl="1"/>
            <a:r>
              <a:rPr lang="zh-CN" altLang="en-US" b="1" dirty="0"/>
              <a:t>特別</a:t>
            </a:r>
            <a:r>
              <a:rPr lang="zh-CN" altLang="en-US" b="1" dirty="0" smtClean="0"/>
              <a:t>支援</a:t>
            </a:r>
            <a:r>
              <a:rPr lang="ja-JP" altLang="en-US" b="1" dirty="0" smtClean="0"/>
              <a:t> </a:t>
            </a:r>
            <a:r>
              <a:rPr lang="zh-CN" altLang="en-US" b="1" dirty="0"/>
              <a:t>　生徒数　</a:t>
            </a:r>
            <a:r>
              <a:rPr lang="ja-JP" altLang="en-US" b="1" dirty="0" smtClean="0"/>
              <a:t>  </a:t>
            </a:r>
            <a:r>
              <a:rPr lang="en-US" altLang="zh-CN" b="1" dirty="0" smtClean="0"/>
              <a:t>134.093</a:t>
            </a:r>
            <a:r>
              <a:rPr lang="ja-JP" altLang="en-US" b="1" dirty="0" smtClean="0"/>
              <a:t> </a:t>
            </a:r>
            <a:r>
              <a:rPr lang="en-US" altLang="zh-CN" b="1" dirty="0" smtClean="0"/>
              <a:t>  </a:t>
            </a:r>
            <a:r>
              <a:rPr lang="zh-CN" altLang="en-US" b="1" dirty="0"/>
              <a:t>教員数　</a:t>
            </a:r>
            <a:r>
              <a:rPr lang="ja-JP" altLang="en-US" b="1" dirty="0" smtClean="0"/>
              <a:t>  </a:t>
            </a:r>
            <a:r>
              <a:rPr lang="en-US" altLang="zh-CN" b="1" dirty="0" smtClean="0"/>
              <a:t>79106 </a:t>
            </a:r>
            <a:r>
              <a:rPr lang="ja-JP" altLang="en-US" b="1" dirty="0" smtClean="0"/>
              <a:t> </a:t>
            </a:r>
            <a:r>
              <a:rPr lang="en-US" altLang="zh-CN" b="1" dirty="0" smtClean="0"/>
              <a:t> </a:t>
            </a:r>
            <a:r>
              <a:rPr lang="zh-CN" altLang="en-US" b="1" dirty="0"/>
              <a:t>生徒数／教</a:t>
            </a:r>
            <a:r>
              <a:rPr lang="zh-CN" altLang="en-US" b="1" dirty="0" smtClean="0"/>
              <a:t>員数</a:t>
            </a:r>
            <a:r>
              <a:rPr lang="ja-JP" altLang="en-US" b="1" dirty="0" smtClean="0"/>
              <a:t>＝  </a:t>
            </a:r>
            <a:r>
              <a:rPr lang="en-US" altLang="zh-CN" b="1" dirty="0" smtClean="0"/>
              <a:t>1.7</a:t>
            </a:r>
            <a:endParaRPr lang="en-US" altLang="zh-CN" b="1" dirty="0"/>
          </a:p>
        </p:txBody>
      </p:sp>
    </p:spTree>
    <p:extLst>
      <p:ext uri="{BB962C8B-B14F-4D97-AF65-F5344CB8AC3E}">
        <p14:creationId xmlns:p14="http://schemas.microsoft.com/office/powerpoint/2010/main" val="1202864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論争のふたつの場</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権利論と</a:t>
            </a:r>
            <a:r>
              <a:rPr lang="ja-JP" altLang="en-US" dirty="0"/>
              <a:t>義務論</a:t>
            </a:r>
          </a:p>
          <a:p>
            <a:pPr lvl="1"/>
            <a:r>
              <a:rPr lang="ja-JP" altLang="en-US" dirty="0"/>
              <a:t>人間は誰でも健康で文化的な生活を営む権利がある</a:t>
            </a:r>
            <a:r>
              <a:rPr lang="ja-JP" altLang="en-US" dirty="0" smtClean="0"/>
              <a:t>。→もともと</a:t>
            </a:r>
            <a:r>
              <a:rPr lang="ja-JP" altLang="en-US" dirty="0"/>
              <a:t>健康でない人は、どうするのか</a:t>
            </a:r>
            <a:r>
              <a:rPr lang="ja-JP" altLang="en-US" dirty="0" smtClean="0"/>
              <a:t>。（憲法２５条）</a:t>
            </a:r>
          </a:p>
          <a:p>
            <a:pPr lvl="1"/>
            <a:r>
              <a:rPr lang="ja-JP" altLang="en-US" dirty="0" smtClean="0"/>
              <a:t>教育を受ける権利</a:t>
            </a:r>
            <a:r>
              <a:rPr lang="ja-JP" altLang="en-US" dirty="0"/>
              <a:t>「</a:t>
            </a:r>
            <a:r>
              <a:rPr lang="ja-JP" altLang="en-US" dirty="0" smtClean="0"/>
              <a:t>能力に応じて</a:t>
            </a:r>
            <a:r>
              <a:rPr lang="ja-JP" altLang="en-US" dirty="0"/>
              <a:t>」</a:t>
            </a:r>
            <a:r>
              <a:rPr lang="ja-JP" altLang="en-US" dirty="0" smtClean="0"/>
              <a:t>の解釈　「選抜の是認」→「発達の必要に応じて」（障害者団体の論理が影響）（憲法２６条）</a:t>
            </a:r>
          </a:p>
          <a:p>
            <a:pPr lvl="1"/>
            <a:r>
              <a:rPr lang="ja-JP" altLang="en-US" dirty="0" smtClean="0"/>
              <a:t>幸福追求権　自由権であって、社会権ではない。（憲法１３条）</a:t>
            </a:r>
          </a:p>
          <a:p>
            <a:r>
              <a:rPr kumimoji="1" lang="ja-JP" altLang="en-US" dirty="0" smtClean="0"/>
              <a:t>論争となる人生の段階</a:t>
            </a:r>
          </a:p>
          <a:p>
            <a:pPr lvl="1"/>
            <a:r>
              <a:rPr lang="ja-JP" altLang="en-US" dirty="0" smtClean="0"/>
              <a:t>出産（障害を根拠</a:t>
            </a:r>
            <a:r>
              <a:rPr lang="ja-JP" altLang="en-US" dirty="0"/>
              <a:t>と</a:t>
            </a:r>
            <a:r>
              <a:rPr lang="ja-JP" altLang="en-US" dirty="0" smtClean="0"/>
              <a:t>する中絶の是非）</a:t>
            </a:r>
          </a:p>
          <a:p>
            <a:pPr lvl="1"/>
            <a:r>
              <a:rPr kumimoji="1" lang="ja-JP" altLang="en-US" dirty="0" smtClean="0"/>
              <a:t>就労（障害者雇用の義務化・作業所）</a:t>
            </a:r>
          </a:p>
          <a:p>
            <a:pPr lvl="1"/>
            <a:r>
              <a:rPr lang="ja-JP" altLang="en-US" dirty="0" smtClean="0"/>
              <a:t>死（介護疲れによる殺害の罪・尊厳死）</a:t>
            </a:r>
            <a:endParaRPr kumimoji="1" lang="ja-JP" altLang="en-US" dirty="0"/>
          </a:p>
        </p:txBody>
      </p:sp>
    </p:spTree>
    <p:extLst>
      <p:ext uri="{BB962C8B-B14F-4D97-AF65-F5344CB8AC3E}">
        <p14:creationId xmlns:p14="http://schemas.microsoft.com/office/powerpoint/2010/main" val="40366558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1459</TotalTime>
  <Words>1684</Words>
  <Application>Microsoft Office PowerPoint</Application>
  <PresentationFormat>ワイド画面</PresentationFormat>
  <Paragraphs>124</Paragraphs>
  <Slides>19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ＭＳ Ｐゴシック</vt:lpstr>
      <vt:lpstr>宋体</vt:lpstr>
      <vt:lpstr>Arial</vt:lpstr>
      <vt:lpstr>Calibri</vt:lpstr>
      <vt:lpstr>Calibri Light</vt:lpstr>
      <vt:lpstr>Office テーマ</vt:lpstr>
      <vt:lpstr>現代の諸相</vt:lpstr>
      <vt:lpstr>オランダでの経験・いまヨーロッパで起きていること</vt:lpstr>
      <vt:lpstr>社会保持のシステムと負担・利益</vt:lpstr>
      <vt:lpstr>負担の形態</vt:lpstr>
      <vt:lpstr>負担可能な者と不可能な者</vt:lpstr>
      <vt:lpstr>障害者と高齢者の社会的存在形態</vt:lpstr>
      <vt:lpstr>高齢者・障害者はどのように生きてきたか</vt:lpstr>
      <vt:lpstr>現代が高齢者・障害者の負担問題を生む</vt:lpstr>
      <vt:lpstr>論争のふたつの場</vt:lpstr>
      <vt:lpstr>神聖な義務論争</vt:lpstr>
      <vt:lpstr>イギリスの中絶時期論争</vt:lpstr>
      <vt:lpstr>日本の優生保護法改定問題</vt:lpstr>
      <vt:lpstr>どう考えたらよいのか（出生以前）</vt:lpstr>
      <vt:lpstr>障害者の経済的自立問題</vt:lpstr>
      <vt:lpstr>障害者雇用１</vt:lpstr>
      <vt:lpstr>障害者雇用２職場づくりに望まれること</vt:lpstr>
      <vt:lpstr>障害者雇用の問題</vt:lpstr>
      <vt:lpstr>作業所や全く労働不可能な人は</vt:lpstr>
      <vt:lpstr>どう考えたらよいのか（出生後・生活領域）</vt:lpstr>
    </vt:vector>
  </TitlesOfParts>
  <Company>文教大学学園</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現代の諸相</dc:title>
  <dc:creator>wakei</dc:creator>
  <cp:lastModifiedBy>wakei</cp:lastModifiedBy>
  <cp:revision>51</cp:revision>
  <dcterms:created xsi:type="dcterms:W3CDTF">2015-11-28T11:36:56Z</dcterms:created>
  <dcterms:modified xsi:type="dcterms:W3CDTF">2015-12-06T11:37:12Z</dcterms:modified>
</cp:coreProperties>
</file>