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5" r:id="rId5"/>
    <p:sldId id="258" r:id="rId6"/>
    <p:sldId id="259" r:id="rId7"/>
    <p:sldId id="261" r:id="rId8"/>
    <p:sldId id="262" r:id="rId9"/>
    <p:sldId id="260" r:id="rId10"/>
    <p:sldId id="272" r:id="rId11"/>
    <p:sldId id="263" r:id="rId12"/>
    <p:sldId id="268" r:id="rId13"/>
    <p:sldId id="269" r:id="rId14"/>
    <p:sldId id="271" r:id="rId15"/>
    <p:sldId id="264" r:id="rId16"/>
    <p:sldId id="275" r:id="rId17"/>
    <p:sldId id="267" r:id="rId18"/>
    <p:sldId id="273" r:id="rId19"/>
    <p:sldId id="270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74D09-8A7B-4152-BFB1-AC8F8A4F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B147E1-EF54-4788-AF9C-5ED55F183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F702B3-E8B1-4C54-9DE8-02C3E60A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B81D17-2118-4FAD-841F-DF3B1F10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E813E4-E836-4F3A-B702-7F38815E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58C09-8399-493E-90EF-FCF74026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43CE82-C892-45A0-A7DC-601521A75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2483A5-14F8-4928-9DF8-B8D1077D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0C232-0055-45DC-9008-B59CC067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54D41E-BFE2-4C9C-88EE-93B74DF9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56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100C51-A9BD-4901-B7F4-5AB0A4B84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E293C1-DD4F-4231-A347-B9BBF43AA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383899-1FD0-447C-B395-21176784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7ACE71-E9B5-42B9-BE6C-734B7CE2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0A706F-98A2-4115-8C23-C3339EE6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79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FDF0F-E0D3-4776-9536-72B6915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D0A467-0C50-4CA7-A036-8CE6F1A0C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FD8053-00FE-4B57-8A56-C148462C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54F9B0-A331-4919-9FAB-E880BDA2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722A33-94A6-4DDC-8F17-5365051A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46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06BE66-98F1-428E-B009-69E9F066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3181B0-9A9D-4D13-87CC-04424E27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CEB9AA-D9B3-4ECF-847C-001D9F0C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000AF1-EA0A-4AB0-BF8F-25ED8AD8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F010D6-DDEC-48FB-9F5F-5F3B24A1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9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2B688-7F0B-44EE-BB6E-9C895E99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3CFEC9-CD4B-4630-BE70-B00CF22B1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13DA1A-79FD-4067-822F-D06A9F53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28359E-E4D2-4811-A571-136F5550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E6881C-63D0-4C44-B9F3-3D2115BA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E3E637-3DFE-4C73-90C8-4D58BD72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1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CE93E-4094-499A-894D-CD6D97A0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4D9647-738B-4984-8C5C-A45872FD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C7EEE0-2390-4885-9C62-B970E55BD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E70FBA-3811-49DD-8332-C2DA4B744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B94F7A-9358-49AF-8B1B-9D102E2B0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7B9E4CD-58BD-436B-9E81-12CDDA73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6F74CC-D6C3-4FBA-AEBC-0F7FB5C9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7C3E73-8699-45E1-BE7E-32FF6ECC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92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0286FA-AC63-4D12-963A-4762590B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981E13-34B7-4B7C-A5FC-918C70B2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FFB1F0-E529-4F91-865A-B22F5E62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836D79-BA43-42F2-ACCD-176207AE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85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60DC33-28F5-4F61-80EA-B6B2B8B2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D0567AC-9213-49FE-B3F3-087F8074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6AEF17-220A-4C5B-A82E-A5B2F675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41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A6A432-29E5-41DF-90EA-E6D0EAD9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0D6551-D13A-46DF-987D-7D905ED9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8ED030-14D9-4E57-A256-D24FE40F3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D4F7A-B61F-460F-A11D-8199E916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BE6354-4982-42CF-A193-7971E1B2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8255D4-FB4B-4AB7-B481-3832015D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2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2D23A-682F-410B-A78D-735C7276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579D5E1-37ED-4B58-B464-289E955BF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1B28BA-8E5F-41C1-B28C-D9065C63E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8B8678-015E-4DA0-8C0A-5B70CED3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B227CF-4B0D-4177-9AFE-45584247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B5B4D6-6EE5-4081-8A65-8BE0F0D0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63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B4DD4CA-C998-44DE-BA01-B2FACD48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6FBB6E-DF09-4461-98DA-AA86F2EDD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5FB173-008E-4699-92D2-F229911CC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64EE-B4DB-4826-B09A-2AD3D4CB8BFB}" type="datetimeFigureOut">
              <a:rPr kumimoji="1" lang="ja-JP" altLang="en-US" smtClean="0"/>
              <a:t>2020/1/25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C05FAF-4A35-4542-A1D4-1662A3CBC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C9FA4-7C45-4EC2-89B5-4C1F93A7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1EE6-92DC-4891-BDEA-E30776D6A7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38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F3F1D-C3B0-478E-83E4-C7ED8B4A9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文教大学の教育活動で</a:t>
            </a:r>
            <a:br>
              <a:rPr kumimoji="1" lang="ja-JP" altLang="en-US" dirty="0"/>
            </a:br>
            <a:r>
              <a:rPr kumimoji="1" lang="ja-JP" altLang="en-US" dirty="0"/>
              <a:t>めざしたこと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F0CB92-C691-4183-AF59-240F10EE5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ja-JP" altLang="en-US" sz="4800" dirty="0"/>
          </a:p>
          <a:p>
            <a:r>
              <a:rPr kumimoji="1" lang="ja-JP" altLang="en-US" sz="4800" dirty="0"/>
              <a:t>知的能力の向上</a:t>
            </a:r>
          </a:p>
        </p:txBody>
      </p:sp>
    </p:spTree>
    <p:extLst>
      <p:ext uri="{BB962C8B-B14F-4D97-AF65-F5344CB8AC3E}">
        <p14:creationId xmlns:p14="http://schemas.microsoft.com/office/powerpoint/2010/main" val="359717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4F377-C26D-4090-88CD-404CE317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人間科学の基礎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19DB7-FE2A-47C0-A854-C453036F0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高校時代とは違うという実感を与える</a:t>
            </a:r>
          </a:p>
          <a:p>
            <a:r>
              <a:rPr kumimoji="1" lang="ja-JP" altLang="en-US" dirty="0"/>
              <a:t>以降学ぶ専門の基礎となる領域の原典を読む</a:t>
            </a:r>
            <a:r>
              <a:rPr kumimoji="1" lang="en-US" altLang="ja-JP" dirty="0"/>
              <a:t>(</a:t>
            </a:r>
            <a:r>
              <a:rPr kumimoji="1" lang="ja-JP" altLang="en-US" dirty="0"/>
              <a:t>フロイト、ロジャース、スキナー、ベートソンは必ずいれる</a:t>
            </a:r>
            <a:r>
              <a:rPr kumimoji="1" lang="en-US" altLang="ja-JP"/>
              <a:t>)</a:t>
            </a:r>
            <a:endParaRPr kumimoji="1" lang="ja-JP" altLang="en-US" dirty="0"/>
          </a:p>
          <a:p>
            <a:r>
              <a:rPr kumimoji="1" lang="ja-JP" altLang="en-US" dirty="0"/>
              <a:t>難しい文章を読む</a:t>
            </a:r>
            <a:r>
              <a:rPr kumimoji="1" lang="en-US" altLang="ja-JP" dirty="0"/>
              <a:t>(</a:t>
            </a:r>
            <a:r>
              <a:rPr kumimoji="1" lang="ja-JP" altLang="en-US" dirty="0"/>
              <a:t>易しいのは個人で読めばよい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グループごとに文献を分担→発表してグループ討議をリード</a:t>
            </a:r>
          </a:p>
          <a:p>
            <a:r>
              <a:rPr kumimoji="1" lang="ja-JP" altLang="en-US" dirty="0"/>
              <a:t>担当グループと事前に読みあいを一緒にする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学生と親しくなる機会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50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F9E4D-0AAE-41CE-90C9-AD13CED1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年生の演習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F0E52-BEC7-4343-81ED-3C66F3A1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心理学科設置以前は、ごく稀にしか演習をもたなかった。</a:t>
            </a:r>
          </a:p>
          <a:p>
            <a:r>
              <a:rPr kumimoji="1" lang="ja-JP" altLang="en-US" dirty="0"/>
              <a:t>心理学科設置によって、「人間科学演習」がおかれて、毎年演習をすることに</a:t>
            </a:r>
          </a:p>
          <a:p>
            <a:r>
              <a:rPr kumimoji="1" lang="en-US" altLang="ja-JP" dirty="0"/>
              <a:t>2011</a:t>
            </a:r>
            <a:r>
              <a:rPr kumimoji="1" lang="ja-JP" altLang="en-US" dirty="0"/>
              <a:t>年の東日本大震災で、震災問題をとりあげ、学園祭に研究発表するようになり、最終学年のひとつ前まで続けた。</a:t>
            </a:r>
          </a:p>
          <a:p>
            <a:pPr lvl="1"/>
            <a:r>
              <a:rPr kumimoji="1" lang="ja-JP" altLang="en-US" dirty="0"/>
              <a:t>共通テーマによる共同研究</a:t>
            </a:r>
          </a:p>
          <a:p>
            <a:pPr lvl="1"/>
            <a:r>
              <a:rPr kumimoji="1" lang="ja-JP" altLang="en-US" dirty="0"/>
              <a:t>現場にいって調査</a:t>
            </a:r>
          </a:p>
          <a:p>
            <a:pPr lvl="1"/>
            <a:r>
              <a:rPr kumimoji="1" lang="ja-JP" altLang="en-US" dirty="0"/>
              <a:t>成果の公表</a:t>
            </a:r>
            <a:r>
              <a:rPr kumimoji="1" lang="en-US" altLang="ja-JP" dirty="0"/>
              <a:t>(</a:t>
            </a:r>
            <a:r>
              <a:rPr kumimoji="1" lang="ja-JP" altLang="en-US" dirty="0"/>
              <a:t>展示と論文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 err="1"/>
              <a:t>b3</a:t>
            </a:r>
            <a:r>
              <a:rPr kumimoji="1" lang="ja-JP" altLang="en-US" dirty="0"/>
              <a:t>の学年から</a:t>
            </a:r>
            <a:r>
              <a:rPr kumimoji="1" lang="en-US" altLang="ja-JP" dirty="0" err="1"/>
              <a:t>evernote</a:t>
            </a:r>
            <a:r>
              <a:rPr kumimoji="1" lang="ja-JP" altLang="en-US" dirty="0"/>
              <a:t>を使用。</a:t>
            </a:r>
          </a:p>
          <a:p>
            <a:pPr lvl="1"/>
            <a:r>
              <a:rPr kumimoji="1" lang="ja-JP" altLang="en-US" dirty="0"/>
              <a:t>ペーパーレスとデータの蓄積</a:t>
            </a:r>
          </a:p>
        </p:txBody>
      </p:sp>
    </p:spTree>
    <p:extLst>
      <p:ext uri="{BB962C8B-B14F-4D97-AF65-F5344CB8AC3E}">
        <p14:creationId xmlns:p14="http://schemas.microsoft.com/office/powerpoint/2010/main" val="259127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冷蔵庫, ホワイト, 覆い が含まれている画像&#10;&#10;自動的に生成された説明">
            <a:extLst>
              <a:ext uri="{FF2B5EF4-FFF2-40B4-BE49-F238E27FC236}">
                <a16:creationId xmlns:a16="http://schemas.microsoft.com/office/drawing/2014/main" id="{53895B8B-2336-47DD-8A42-B859FD8AE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4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多い, 紙, 束 が含まれている画像&#10;&#10;自動的に生成された説明">
            <a:extLst>
              <a:ext uri="{FF2B5EF4-FFF2-40B4-BE49-F238E27FC236}">
                <a16:creationId xmlns:a16="http://schemas.microsoft.com/office/drawing/2014/main" id="{6389991D-CBEB-4F06-B381-ACD2E64B5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55BC1-A7F3-485D-9565-8BA74420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卒業論文・卒業研究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AFC33-E615-4CC1-AA56-DD8469E63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ほとんどの学生は、研究者になるわけではなく、将来論文を書くことはない。</a:t>
            </a:r>
          </a:p>
          <a:p>
            <a:r>
              <a:rPr kumimoji="1" lang="ja-JP" altLang="en-US" dirty="0"/>
              <a:t>論文を書くときに必要な作業に必要な能力は多様</a:t>
            </a:r>
          </a:p>
          <a:p>
            <a:pPr lvl="1"/>
            <a:r>
              <a:rPr kumimoji="1" lang="ja-JP" altLang="en-US" dirty="0"/>
              <a:t>課題を考える・調べる・文章を書く・パソコンを扱う・インタビューする・アンケートをとり、データを処理する・発表する</a:t>
            </a:r>
          </a:p>
          <a:p>
            <a:r>
              <a:rPr kumimoji="1" lang="ja-JP" altLang="en-US" dirty="0"/>
              <a:t>卒業研究への変化の意味→論文以外の形態も可・共同作業も可</a:t>
            </a:r>
          </a:p>
          <a:p>
            <a:pPr lvl="1"/>
            <a:r>
              <a:rPr kumimoji="1" lang="ja-JP" altLang="en-US" dirty="0"/>
              <a:t>学生に勧めるが躊躇する</a:t>
            </a:r>
          </a:p>
          <a:p>
            <a:r>
              <a:rPr kumimoji="1" lang="ja-JP" altLang="en-US" dirty="0"/>
              <a:t>過去の論文を参照できる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812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1FB632-0C66-45BF-B138-B2957603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聴覚障害学生のための取り組み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0FFD5B-A1E2-474F-A4DA-F987D37C4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間違った援助論</a:t>
            </a:r>
            <a:r>
              <a:rPr kumimoji="1" lang="en-US" altLang="ja-JP" dirty="0"/>
              <a:t>(</a:t>
            </a:r>
            <a:r>
              <a:rPr kumimoji="1" lang="ja-JP" altLang="en-US" dirty="0"/>
              <a:t>ノートテイクする人、ノートの扱い</a:t>
            </a:r>
            <a:r>
              <a:rPr kumimoji="1" lang="en-US" altLang="ja-JP"/>
              <a:t>)</a:t>
            </a:r>
            <a:endParaRPr kumimoji="1" lang="ja-JP" altLang="en-US" dirty="0"/>
          </a:p>
          <a:p>
            <a:r>
              <a:rPr kumimoji="1" lang="ja-JP" altLang="en-US" dirty="0"/>
              <a:t>講義の起こし→全文をホームページに掲載</a:t>
            </a:r>
          </a:p>
          <a:p>
            <a:pPr lvl="1"/>
            <a:r>
              <a:rPr kumimoji="1" lang="ja-JP" altLang="en-US" dirty="0"/>
              <a:t>思わぬ効果</a:t>
            </a:r>
            <a:r>
              <a:rPr kumimoji="1" lang="en-US" altLang="ja-JP" dirty="0"/>
              <a:t>:</a:t>
            </a:r>
            <a:r>
              <a:rPr kumimoji="1" lang="ja-JP" altLang="en-US" dirty="0"/>
              <a:t> 講義内容の誤解が減る</a:t>
            </a:r>
          </a:p>
          <a:p>
            <a:pPr lvl="1"/>
            <a:r>
              <a:rPr kumimoji="1" lang="ja-JP" altLang="en-US" dirty="0"/>
              <a:t>音声認識ソフトへの挑戦</a:t>
            </a:r>
            <a:r>
              <a:rPr kumimoji="1" lang="en-US" altLang="ja-JP" dirty="0"/>
              <a:t>: </a:t>
            </a:r>
            <a:r>
              <a:rPr kumimoji="1" lang="ja-JP" altLang="en-US" dirty="0"/>
              <a:t>当時はまったくだめな水準。現在でも、講義そのものを逐次変換するのは無理。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将来は可能になる。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ディスカッションにどう参加できるか</a:t>
            </a:r>
          </a:p>
          <a:p>
            <a:endParaRPr kumimoji="1" lang="ja-JP" altLang="en-US" dirty="0"/>
          </a:p>
          <a:p>
            <a:endParaRPr lang="ja-JP" altLang="en-US" dirty="0"/>
          </a:p>
          <a:p>
            <a:r>
              <a:rPr lang="nl-NL" altLang="ja-JP" dirty="0"/>
              <a:t>http://wakei-education.sakura.ne.jp/asahi-net/homepage</a:t>
            </a:r>
            <a:r>
              <a:rPr lang="en-US" altLang="ja-JP" dirty="0"/>
              <a:t>/</a:t>
            </a:r>
            <a:r>
              <a:rPr lang="en-US" altLang="ja-JP" dirty="0" err="1"/>
              <a:t>panedu0804okoshi.htm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419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人, 男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9CF07FAF-468C-4A61-8DF8-6E78907C6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73" y="233512"/>
            <a:ext cx="8005562" cy="62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9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天井, 人, 男 が含まれている画像&#10;&#10;自動的に生成された説明">
            <a:extLst>
              <a:ext uri="{FF2B5EF4-FFF2-40B4-BE49-F238E27FC236}">
                <a16:creationId xmlns:a16="http://schemas.microsoft.com/office/drawing/2014/main" id="{6687ED7A-5160-4893-8CB7-289FF71D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9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会議室に集まる人々&#10;&#10;自動的に生成された説明">
            <a:extLst>
              <a:ext uri="{FF2B5EF4-FFF2-40B4-BE49-F238E27FC236}">
                <a16:creationId xmlns:a16="http://schemas.microsoft.com/office/drawing/2014/main" id="{79BA9A8D-21C9-4837-A6BD-59D6715A0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36" y="0"/>
            <a:ext cx="8386079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4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A92C4-842F-4D21-83D9-FF2C3171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心残り、改善の必要を感じること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A80846-9AE3-4DD8-AD96-63E05A19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時代に見合った大学運営</a:t>
            </a:r>
            <a:r>
              <a:rPr kumimoji="1" lang="en-US" altLang="ja-JP" dirty="0"/>
              <a:t>(</a:t>
            </a:r>
            <a:r>
              <a:rPr kumimoji="1" lang="ja-JP" altLang="en-US" dirty="0"/>
              <a:t>組織、教育、研究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障害をもった学生への取り組みの不足</a:t>
            </a:r>
          </a:p>
          <a:p>
            <a:pPr lvl="1"/>
            <a:r>
              <a:rPr kumimoji="1" lang="ja-JP" altLang="en-US" dirty="0"/>
              <a:t>大学は、障害学生の受け入れを「負担」だと感じている</a:t>
            </a:r>
          </a:p>
          <a:p>
            <a:pPr lvl="1"/>
            <a:r>
              <a:rPr kumimoji="1" lang="ja-JP" altLang="en-US" dirty="0"/>
              <a:t>全体的な教育環境・生活環境の改善に役立つ</a:t>
            </a:r>
          </a:p>
          <a:p>
            <a:r>
              <a:rPr kumimoji="1" lang="ja-JP" altLang="en-US" dirty="0"/>
              <a:t>人間科学部は「綜合性」が希薄になっている。学部創設の理念をどう保持・発展させていくかが問われている。</a:t>
            </a:r>
          </a:p>
          <a:p>
            <a:endParaRPr lang="ja-JP" altLang="en-US" dirty="0"/>
          </a:p>
          <a:p>
            <a:r>
              <a:rPr kumimoji="1" lang="ja-JP" altLang="en-US" dirty="0"/>
              <a:t>今後 </a:t>
            </a:r>
            <a:r>
              <a:rPr kumimoji="1" lang="en-US" altLang="ja-JP" dirty="0"/>
              <a:t>line</a:t>
            </a:r>
            <a:r>
              <a:rPr kumimoji="1" lang="ja-JP" altLang="en-US"/>
              <a:t>での交流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690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A9B20-9718-4E24-A8AB-B4228B7A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本日の構成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3E3C72-42EE-4B54-83FC-D8847329B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講義でめざした「知的能力」の向上方法</a:t>
            </a:r>
          </a:p>
          <a:p>
            <a:r>
              <a:rPr kumimoji="1" lang="ja-JP" altLang="en-US" dirty="0"/>
              <a:t>演習でめざしたこと</a:t>
            </a:r>
          </a:p>
          <a:p>
            <a:r>
              <a:rPr kumimoji="1" lang="ja-JP" altLang="en-US" dirty="0"/>
              <a:t>聴覚障害学生への取り組み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kumimoji="1" lang="ja-JP" altLang="en-US" dirty="0"/>
              <a:t>  </a:t>
            </a:r>
            <a:r>
              <a:rPr kumimoji="1" lang="en-US" altLang="ja-JP" dirty="0"/>
              <a:t>(</a:t>
            </a:r>
            <a:r>
              <a:rPr kumimoji="1" lang="ja-JP" altLang="en-US" dirty="0"/>
              <a:t>このパワーポイントファイルは、私のホームページから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年資料に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lang="nl-NL" altLang="ja-JP" dirty="0"/>
              <a:t>http://www.asahi-net.or.jp/~fl5k-oot/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799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89464-4D9A-4C6B-964A-7FF46B64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文教大学での教育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D59DCC-6EC8-41BD-8A9C-C39BD5071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1985</a:t>
            </a:r>
            <a:r>
              <a:rPr kumimoji="1" lang="ja-JP" altLang="en-US" dirty="0"/>
              <a:t>年赴任</a:t>
            </a:r>
            <a:r>
              <a:rPr kumimoji="1" lang="en-US" altLang="ja-JP" dirty="0"/>
              <a:t>(</a:t>
            </a:r>
            <a:r>
              <a:rPr kumimoji="1" lang="ja-JP" altLang="en-US" dirty="0"/>
              <a:t>人間科学科のみ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教育原理・国際教育論 </a:t>
            </a:r>
            <a:r>
              <a:rPr kumimoji="1" lang="en-US" altLang="ja-JP" dirty="0"/>
              <a:t>+</a:t>
            </a:r>
            <a:r>
              <a:rPr kumimoji="1" lang="ja-JP" altLang="en-US" dirty="0"/>
              <a:t> 生涯教育概論・教育方法論</a:t>
            </a:r>
          </a:p>
          <a:p>
            <a:r>
              <a:rPr kumimoji="1" lang="en-US" altLang="ja-JP" dirty="0"/>
              <a:t>1998</a:t>
            </a:r>
            <a:r>
              <a:rPr kumimoji="1" lang="ja-JP" altLang="en-US" dirty="0"/>
              <a:t>年臨床心理学科設置</a:t>
            </a:r>
            <a:r>
              <a:rPr kumimoji="1" lang="en-US" altLang="ja-JP" dirty="0"/>
              <a:t>(</a:t>
            </a:r>
            <a:r>
              <a:rPr kumimoji="1" lang="ja-JP" altLang="en-US" dirty="0"/>
              <a:t>臨床心理に移籍</a:t>
            </a:r>
            <a:r>
              <a:rPr kumimoji="1" lang="en-US" altLang="ja-JP" dirty="0"/>
              <a:t>)</a:t>
            </a:r>
            <a:r>
              <a:rPr kumimoji="1" lang="ja-JP" altLang="en-US" dirty="0"/>
              <a:t>→セメスター制採用</a:t>
            </a:r>
          </a:p>
          <a:p>
            <a:pPr lvl="1"/>
            <a:r>
              <a:rPr kumimoji="1" lang="ja-JP" altLang="en-US" dirty="0"/>
              <a:t>教育哲学</a:t>
            </a:r>
            <a:r>
              <a:rPr kumimoji="1" lang="en-US" altLang="ja-JP" dirty="0"/>
              <a:t>(</a:t>
            </a:r>
            <a:r>
              <a:rPr kumimoji="1" lang="ja-JP" altLang="en-US" dirty="0"/>
              <a:t>臨床教育学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・現代学校教育論・国際教育論・異文化理解論・教育学概論・教育学 </a:t>
            </a:r>
            <a:r>
              <a:rPr kumimoji="1" lang="en-US" altLang="ja-JP" dirty="0"/>
              <a:t>+ </a:t>
            </a:r>
            <a:r>
              <a:rPr kumimoji="1" lang="ja-JP" altLang="en-US" dirty="0"/>
              <a:t>教育行政学・国際社会論</a:t>
            </a:r>
          </a:p>
          <a:p>
            <a:r>
              <a:rPr kumimoji="1" lang="en-US" altLang="ja-JP" dirty="0"/>
              <a:t>2008</a:t>
            </a:r>
            <a:r>
              <a:rPr kumimoji="1" lang="ja-JP" altLang="en-US" dirty="0"/>
              <a:t>年心理学科設置</a:t>
            </a:r>
          </a:p>
          <a:p>
            <a:pPr lvl="1"/>
            <a:r>
              <a:rPr kumimoji="1" lang="ja-JP" altLang="en-US" dirty="0"/>
              <a:t>異文化理解論</a:t>
            </a:r>
            <a:r>
              <a:rPr kumimoji="1" lang="en-US" altLang="ja-JP" dirty="0"/>
              <a:t>(</a:t>
            </a:r>
            <a:r>
              <a:rPr kumimoji="1" lang="ja-JP" altLang="en-US" dirty="0"/>
              <a:t>廃止</a:t>
            </a:r>
            <a:r>
              <a:rPr kumimoji="1" lang="en-US" altLang="ja-JP" dirty="0"/>
              <a:t>)</a:t>
            </a:r>
            <a:r>
              <a:rPr kumimoji="1" lang="ja-JP" altLang="en-US" dirty="0"/>
              <a:t>現代学校教育論</a:t>
            </a:r>
            <a:r>
              <a:rPr kumimoji="1" lang="en-US" altLang="ja-JP" dirty="0"/>
              <a:t>(</a:t>
            </a:r>
            <a:r>
              <a:rPr kumimoji="1" lang="ja-JP" altLang="en-US" dirty="0"/>
              <a:t>村上先生に移行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新カリで臨床教育学廃止</a:t>
            </a:r>
          </a:p>
          <a:p>
            <a:r>
              <a:rPr kumimoji="1" lang="en-US" altLang="ja-JP" dirty="0"/>
              <a:t>1992</a:t>
            </a:r>
            <a:r>
              <a:rPr kumimoji="1" lang="ja-JP" altLang="en-US" dirty="0"/>
              <a:t>年と</a:t>
            </a:r>
            <a:r>
              <a:rPr kumimoji="1" lang="en-US" altLang="ja-JP" dirty="0"/>
              <a:t>2002</a:t>
            </a:r>
            <a:r>
              <a:rPr kumimoji="1" lang="ja-JP" altLang="en-US" dirty="0"/>
              <a:t>年に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年間の海外研修</a:t>
            </a:r>
            <a:r>
              <a:rPr kumimoji="1" lang="en-US" altLang="ja-JP" dirty="0"/>
              <a:t>(</a:t>
            </a:r>
            <a:r>
              <a:rPr kumimoji="1" lang="ja-JP" altLang="en-US" dirty="0"/>
              <a:t>オランダ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断続的に、教員採用試験の勉強会</a:t>
            </a:r>
          </a:p>
        </p:txBody>
      </p:sp>
    </p:spTree>
    <p:extLst>
      <p:ext uri="{BB962C8B-B14F-4D97-AF65-F5344CB8AC3E}">
        <p14:creationId xmlns:p14="http://schemas.microsoft.com/office/powerpoint/2010/main" val="411608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8446F0-1FB7-429C-A503-2D3A2FEE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知的能力とは何か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C0173E-F8C3-48F6-9BAE-A10F56989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分野によって重点が異なる→枠づけはしない</a:t>
            </a:r>
          </a:p>
          <a:p>
            <a:r>
              <a:rPr kumimoji="1" lang="ja-JP" altLang="en-US" dirty="0"/>
              <a:t>共通項はあるのではないか</a:t>
            </a:r>
          </a:p>
          <a:p>
            <a:pPr lvl="1"/>
            <a:r>
              <a:rPr kumimoji="1" lang="ja-JP" altLang="en-US" dirty="0"/>
              <a:t>文章や発言を正確に理解する</a:t>
            </a:r>
          </a:p>
          <a:p>
            <a:pPr lvl="1"/>
            <a:r>
              <a:rPr kumimoji="1" lang="ja-JP" altLang="en-US" dirty="0"/>
              <a:t>理解した内容を吟味・考察する</a:t>
            </a:r>
          </a:p>
          <a:p>
            <a:pPr lvl="1"/>
            <a:r>
              <a:rPr kumimoji="1" lang="ja-JP" altLang="en-US" dirty="0"/>
              <a:t>考えをまとめる</a:t>
            </a:r>
          </a:p>
          <a:p>
            <a:pPr lvl="1"/>
            <a:r>
              <a:rPr kumimoji="1" lang="ja-JP" altLang="en-US" dirty="0"/>
              <a:t>表現し発表する</a:t>
            </a:r>
          </a:p>
          <a:p>
            <a:r>
              <a:rPr kumimoji="1" lang="ja-JP" altLang="en-US" dirty="0"/>
              <a:t>トレーニングによって向上する。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意図的にトレーニングすることが必要である。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71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93A876-CB16-4ED4-9517-3078E9BF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知的向上に必要なこと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52499E-9997-4E1A-B4E8-D5EF77AB0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自分で学ぶ</a:t>
            </a:r>
            <a:r>
              <a:rPr kumimoji="1" lang="en-US" altLang="ja-JP" dirty="0"/>
              <a:t>(</a:t>
            </a:r>
            <a:r>
              <a:rPr kumimoji="1" lang="ja-JP" altLang="en-US" dirty="0"/>
              <a:t>自学</a:t>
            </a:r>
            <a:r>
              <a:rPr kumimoji="1" lang="en-US" altLang="ja-JP" dirty="0"/>
              <a:t>) 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正確な理解→授業内容の予習</a:t>
            </a:r>
          </a:p>
          <a:p>
            <a:pPr lvl="1"/>
            <a:r>
              <a:rPr kumimoji="1" lang="ja-JP" altLang="en-US" dirty="0"/>
              <a:t>吟味・考察→予習と授業の聴講・発言</a:t>
            </a:r>
          </a:p>
          <a:p>
            <a:pPr lvl="1"/>
            <a:r>
              <a:rPr kumimoji="1" lang="ja-JP" altLang="en-US" dirty="0"/>
              <a:t>表現→発言・掲示板への書き込み</a:t>
            </a:r>
            <a:r>
              <a:rPr kumimoji="1" lang="en-US" altLang="ja-JP" dirty="0"/>
              <a:t>(</a:t>
            </a:r>
            <a:r>
              <a:rPr kumimoji="1" lang="ja-JP" altLang="en-US" dirty="0"/>
              <a:t>小論文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他のひとたちとの比較して自己点検</a:t>
            </a:r>
          </a:p>
          <a:p>
            <a:r>
              <a:rPr kumimoji="1" lang="ja-JP" altLang="en-US" dirty="0"/>
              <a:t>更に個人の領域構築のための個人的努力</a:t>
            </a:r>
            <a:r>
              <a:rPr kumimoji="1" lang="en-US" altLang="ja-JP" dirty="0"/>
              <a:t>(</a:t>
            </a:r>
            <a:r>
              <a:rPr kumimoji="1" lang="ja-JP" altLang="en-US" dirty="0"/>
              <a:t>学生の自己探求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69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EE19-C8CA-48EE-AF2F-85978675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予習を促すための作業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D71D9C-46FE-48E2-86D5-5927BDD7C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プリントの事前配布 </a:t>
            </a:r>
            <a:r>
              <a:rPr kumimoji="1" lang="en-US" altLang="ja-JP" dirty="0"/>
              <a:t>(2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日前に研究室のレターボックスに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授業直前にとっていく学生多数→失敗</a:t>
            </a:r>
          </a:p>
          <a:p>
            <a:r>
              <a:rPr kumimoji="1" lang="ja-JP" altLang="en-US" dirty="0"/>
              <a:t>教科書を作成 </a:t>
            </a:r>
            <a:r>
              <a:rPr kumimoji="1" lang="en-US" altLang="ja-JP" dirty="0"/>
              <a:t>400</a:t>
            </a:r>
            <a:r>
              <a:rPr kumimoji="1" lang="ja-JP" altLang="en-US" dirty="0"/>
              <a:t>円→</a:t>
            </a:r>
            <a:r>
              <a:rPr kumimoji="1" lang="en-US" altLang="ja-JP" dirty="0"/>
              <a:t>500</a:t>
            </a:r>
            <a:r>
              <a:rPr kumimoji="1" lang="ja-JP" altLang="en-US" dirty="0"/>
              <a:t>円  </a:t>
            </a:r>
          </a:p>
          <a:p>
            <a:pPr lvl="1"/>
            <a:r>
              <a:rPr kumimoji="1" lang="ja-JP" altLang="en-US" dirty="0"/>
              <a:t>印刷・製本作業が大変</a:t>
            </a:r>
          </a:p>
          <a:p>
            <a:r>
              <a:rPr kumimoji="1" lang="ja-JP" altLang="en-US" dirty="0"/>
              <a:t>インターネットが整備  </a:t>
            </a:r>
          </a:p>
          <a:p>
            <a:pPr lvl="1"/>
            <a:r>
              <a:rPr kumimoji="1" lang="en-US" altLang="ja-JP" dirty="0"/>
              <a:t>PDF</a:t>
            </a:r>
            <a:r>
              <a:rPr kumimoji="1" lang="ja-JP" altLang="en-US" dirty="0"/>
              <a:t>ファイルをアップロード</a:t>
            </a:r>
            <a:r>
              <a:rPr kumimoji="1" lang="en-US" altLang="ja-JP" dirty="0"/>
              <a:t>+EPUB</a:t>
            </a:r>
            <a:r>
              <a:rPr kumimoji="1" lang="ja-JP" altLang="en-US" dirty="0"/>
              <a:t>→現在まで継続</a:t>
            </a:r>
          </a:p>
          <a:p>
            <a:pPr lvl="1"/>
            <a:r>
              <a:rPr kumimoji="1" lang="ja-JP" altLang="en-US" dirty="0"/>
              <a:t>書き直し作業が次第に困難に</a:t>
            </a:r>
          </a:p>
          <a:p>
            <a:pPr lvl="1"/>
            <a:endParaRPr lang="ja-JP" altLang="en-US" dirty="0"/>
          </a:p>
          <a:p>
            <a:r>
              <a:rPr kumimoji="1" lang="ja-JP" altLang="en-US" dirty="0"/>
              <a:t>事前配布による予習は、実効性は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21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30EE8-1F24-4149-AE5A-43A6A715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授業の活性化 討論の組織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CACA0E-586A-43BD-BFD6-89FC5BF9B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基礎的な教育学・教育学概論では、工夫によって意見も多数でる。</a:t>
            </a:r>
          </a:p>
          <a:p>
            <a:r>
              <a:rPr kumimoji="1" lang="ja-JP" altLang="en-US" dirty="0"/>
              <a:t>国際教育論や国際社会論ではほとんど出ない。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知識伝達型に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発言を活発にするために</a:t>
            </a:r>
          </a:p>
          <a:p>
            <a:pPr lvl="1"/>
            <a:r>
              <a:rPr kumimoji="1" lang="ja-JP" altLang="en-US" dirty="0"/>
              <a:t>発言しやすい問いかけ</a:t>
            </a:r>
            <a:r>
              <a:rPr kumimoji="1" lang="en-US" altLang="ja-JP" dirty="0"/>
              <a:t>(</a:t>
            </a:r>
            <a:r>
              <a:rPr kumimoji="1" lang="ja-JP" altLang="en-US" dirty="0"/>
              <a:t>二者択一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考える→正解答がない問い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発言点をどうするか → 活発にはなるが、発言者が偏在</a:t>
            </a:r>
          </a:p>
          <a:p>
            <a:r>
              <a:rPr kumimoji="1" lang="ja-JP" altLang="en-US" dirty="0"/>
              <a:t>指されない人のために文書発言制度</a:t>
            </a:r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02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4A4E4-DA78-40FA-979B-FFA08226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授業後の課題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D7F641-02D2-4D90-8DAF-5CCB499F6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文書発言→学生は読めない</a:t>
            </a:r>
            <a:r>
              <a:rPr lang="ja-JP" altLang="en-US" dirty="0"/>
              <a:t>→メーリングリスト→直ぐにメールボックスが満杯→掲示板の活用</a:t>
            </a:r>
            <a:r>
              <a:rPr lang="en-US" altLang="ja-JP" dirty="0"/>
              <a:t>(</a:t>
            </a:r>
            <a:r>
              <a:rPr lang="ja-JP" altLang="en-US" dirty="0"/>
              <a:t>現在に至る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r>
              <a:rPr kumimoji="1" lang="ja-JP" altLang="en-US" dirty="0"/>
              <a:t>他の学生の書いたものが読める</a:t>
            </a:r>
          </a:p>
          <a:p>
            <a:pPr lvl="1"/>
            <a:r>
              <a:rPr kumimoji="1" lang="ja-JP" altLang="en-US" dirty="0"/>
              <a:t>公表することの「責任」</a:t>
            </a:r>
          </a:p>
          <a:p>
            <a:r>
              <a:rPr kumimoji="1" lang="ja-JP" altLang="en-US" dirty="0"/>
              <a:t>次の授業でコメント→やる気の喚起</a:t>
            </a:r>
          </a:p>
          <a:p>
            <a:r>
              <a:rPr kumimoji="1" lang="ja-JP" altLang="en-US" dirty="0"/>
              <a:t>発言がでない授業では「質問用紙」→次回に解説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02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92CE0-9BC9-4A4A-84FF-9C0151D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成績評価工夫の一例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304D9C-301C-4F6C-84E8-ECB6330C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テスト</a:t>
            </a:r>
            <a:r>
              <a:rPr kumimoji="1" lang="en-US" altLang="ja-JP" dirty="0"/>
              <a:t>(</a:t>
            </a:r>
            <a:r>
              <a:rPr kumimoji="1" lang="ja-JP" altLang="en-US" dirty="0"/>
              <a:t>教育学概論のみ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問題の募集→提案は少なかった</a:t>
            </a:r>
          </a:p>
          <a:p>
            <a:pPr lvl="1"/>
            <a:r>
              <a:rPr kumimoji="1" lang="ja-JP" altLang="en-US" dirty="0"/>
              <a:t>制限を事実上撤廃する試験</a:t>
            </a:r>
          </a:p>
          <a:p>
            <a:pPr lvl="2"/>
            <a:r>
              <a:rPr kumimoji="1" lang="ja-JP" altLang="en-US" dirty="0"/>
              <a:t>何を見てもよい、友人と相談してもよい、先輩に電話して質問してもよい</a:t>
            </a:r>
          </a:p>
          <a:p>
            <a:pPr lvl="2"/>
            <a:r>
              <a:rPr kumimoji="1" lang="ja-JP" altLang="en-US" dirty="0"/>
              <a:t>ただし、答案は自分で書くこと</a:t>
            </a:r>
          </a:p>
          <a:p>
            <a:pPr lvl="1"/>
            <a:r>
              <a:rPr kumimoji="1" lang="ja-JP" altLang="en-US" dirty="0"/>
              <a:t>違反した者は一人もいなかった。</a:t>
            </a:r>
          </a:p>
          <a:p>
            <a:r>
              <a:rPr lang="ja-JP" altLang="en-US" dirty="0"/>
              <a:t>人間科学大事典 </a:t>
            </a:r>
            <a:r>
              <a:rPr lang="en-US" altLang="ja-JP" dirty="0"/>
              <a:t>(</a:t>
            </a:r>
            <a:r>
              <a:rPr lang="ja-JP" altLang="en-US" dirty="0"/>
              <a:t>国際教育論・国際社会論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r>
              <a:rPr lang="ja-JP" altLang="en-US" dirty="0"/>
              <a:t>当初は人間科学部</a:t>
            </a:r>
            <a:r>
              <a:rPr lang="en-US" altLang="ja-JP" dirty="0"/>
              <a:t>30</a:t>
            </a:r>
            <a:r>
              <a:rPr lang="ja-JP" altLang="en-US" dirty="0"/>
              <a:t>周年事業の一環</a:t>
            </a:r>
          </a:p>
          <a:p>
            <a:pPr lvl="1"/>
            <a:r>
              <a:rPr lang="ja-JP" altLang="en-US" dirty="0"/>
              <a:t>説明文を書く訓練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673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1077</Words>
  <Application>Microsoft Office PowerPoint</Application>
  <PresentationFormat>ワイド画面</PresentationFormat>
  <Paragraphs>106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文教大学の教育活動で めざしたこと</vt:lpstr>
      <vt:lpstr>本日の構成</vt:lpstr>
      <vt:lpstr>文教大学での教育</vt:lpstr>
      <vt:lpstr>知的能力とは何か</vt:lpstr>
      <vt:lpstr>知的向上に必要なこと</vt:lpstr>
      <vt:lpstr>予習を促すための作業</vt:lpstr>
      <vt:lpstr> 授業の活性化 討論の組織</vt:lpstr>
      <vt:lpstr>授業後の課題</vt:lpstr>
      <vt:lpstr>成績評価工夫の一例</vt:lpstr>
      <vt:lpstr>人間科学の基礎</vt:lpstr>
      <vt:lpstr>3年生の演習</vt:lpstr>
      <vt:lpstr>PowerPoint プレゼンテーション</vt:lpstr>
      <vt:lpstr>PowerPoint プレゼンテーション</vt:lpstr>
      <vt:lpstr>卒業論文・卒業研究</vt:lpstr>
      <vt:lpstr>聴覚障害学生のための取り組み</vt:lpstr>
      <vt:lpstr>PowerPoint プレゼンテーション</vt:lpstr>
      <vt:lpstr>PowerPoint プレゼンテーション</vt:lpstr>
      <vt:lpstr>PowerPoint プレゼンテーション</vt:lpstr>
      <vt:lpstr>心残り、改善の必要を感じること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文教大学の教育活動で めざしたこと</dc:title>
  <dc:creator>wakei ota</dc:creator>
  <cp:lastModifiedBy>wakei ota</cp:lastModifiedBy>
  <cp:revision>38</cp:revision>
  <dcterms:created xsi:type="dcterms:W3CDTF">2019-12-31T04:26:44Z</dcterms:created>
  <dcterms:modified xsi:type="dcterms:W3CDTF">2020-01-24T22:07:27Z</dcterms:modified>
</cp:coreProperties>
</file>