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3" r:id="rId1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6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13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26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23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85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80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6914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84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454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909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496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9493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4D717-55A0-40BB-9C19-3C5ED1A7901C}" type="datetimeFigureOut">
              <a:rPr kumimoji="1" lang="ja-JP" altLang="en-US" smtClean="0"/>
              <a:t>2018/6/27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F8F5E-5658-484B-A172-7CB864B7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73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/>
              <a:t>フレネ教育とモンテッソーリ教育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01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8890" cy="6959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052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8890" cy="6959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22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532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50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1142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949704-E72A-4865-848D-648EF9D3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マリア・モンテッソーリとは</a:t>
            </a:r>
            <a:br>
              <a:rPr kumimoji="1"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1A7326-C75A-45DA-A6FB-805A37C44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1870-1952</a:t>
            </a:r>
            <a:endParaRPr kumimoji="1" lang="ja-JP" altLang="en-US" dirty="0"/>
          </a:p>
          <a:p>
            <a:r>
              <a:rPr kumimoji="1" lang="ja-JP" altLang="en-US" dirty="0"/>
              <a:t>イタリアで初のローマ大学医学部卒業生、初の医学博士</a:t>
            </a:r>
          </a:p>
          <a:p>
            <a:r>
              <a:rPr kumimoji="1" lang="ja-JP" altLang="en-US" dirty="0"/>
              <a:t>精神病院での治療活動のなかで知的障害児の発達を促進させ、ローマ大学に再入学、障害児教育論を学んだ。</a:t>
            </a:r>
          </a:p>
          <a:p>
            <a:r>
              <a:rPr kumimoji="1" lang="en-US" altLang="ja-JP" dirty="0"/>
              <a:t>1907 </a:t>
            </a:r>
            <a:r>
              <a:rPr kumimoji="1" lang="ja-JP" altLang="en-US" dirty="0"/>
              <a:t>ローマで最初の「子どもの家」</a:t>
            </a:r>
          </a:p>
          <a:p>
            <a:r>
              <a:rPr kumimoji="1" lang="ja-JP" altLang="en-US" dirty="0"/>
              <a:t>１９２９ 国際モンテッソーリ協会設立</a:t>
            </a:r>
            <a:r>
              <a:rPr kumimoji="1" lang="en-US" altLang="ja-JP" dirty="0"/>
              <a:t>(</a:t>
            </a:r>
            <a:r>
              <a:rPr kumimoji="1" lang="ja-JP" altLang="en-US" dirty="0"/>
              <a:t>本部オランダ</a:t>
            </a:r>
            <a:r>
              <a:rPr kumimoji="1" lang="en-US" altLang="ja-JP" dirty="0"/>
              <a:t>)</a:t>
            </a:r>
            <a:endParaRPr kumimoji="1" lang="ja-JP" altLang="en-US" dirty="0"/>
          </a:p>
          <a:p>
            <a:r>
              <a:rPr kumimoji="1" lang="ja-JP" altLang="en-US" dirty="0"/>
              <a:t>戦時中スペインやインドで過ごし戦後オランダ。</a:t>
            </a:r>
          </a:p>
        </p:txBody>
      </p:sp>
    </p:spTree>
    <p:extLst>
      <p:ext uri="{BB962C8B-B14F-4D97-AF65-F5344CB8AC3E}">
        <p14:creationId xmlns:p14="http://schemas.microsoft.com/office/powerpoint/2010/main" val="91282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96D33C-BDBE-438C-85CA-07EB974F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モンテッソーリの教育観</a:t>
            </a:r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164D67-37D7-46FA-93E1-A47B496BE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人間には内側から駆り立てる強力な、人間的な衝動がある</a:t>
            </a:r>
            <a:r>
              <a:rPr kumimoji="1" lang="en-US" altLang="ja-JP" dirty="0"/>
              <a:t>(</a:t>
            </a:r>
            <a:r>
              <a:rPr kumimoji="1" lang="ja-JP" altLang="en-US" dirty="0"/>
              <a:t>傾向性</a:t>
            </a:r>
            <a:r>
              <a:rPr kumimoji="1" lang="en-US" altLang="ja-JP" dirty="0"/>
              <a:t>)</a:t>
            </a:r>
            <a:endParaRPr kumimoji="1" lang="ja-JP" altLang="en-US" dirty="0"/>
          </a:p>
          <a:p>
            <a:pPr lvl="1"/>
            <a:r>
              <a:rPr kumimoji="1" lang="ja-JP" altLang="en-US" dirty="0"/>
              <a:t>探求、見当識</a:t>
            </a:r>
            <a:r>
              <a:rPr kumimoji="1" lang="en-US" altLang="ja-JP" dirty="0"/>
              <a:t>(</a:t>
            </a:r>
            <a:r>
              <a:rPr kumimoji="1" lang="ja-JP" altLang="en-US" dirty="0"/>
              <a:t>自分の位置を見定める</a:t>
            </a:r>
            <a:r>
              <a:rPr kumimoji="1" lang="en-US" altLang="ja-JP" dirty="0"/>
              <a:t>)</a:t>
            </a:r>
            <a:r>
              <a:rPr kumimoji="1" lang="ja-JP" altLang="en-US" dirty="0" err="1"/>
              <a:t>、</a:t>
            </a:r>
            <a:r>
              <a:rPr kumimoji="1" lang="ja-JP" altLang="en-US" dirty="0"/>
              <a:t>秩序、コミュニケーション、抽象化、想像、仕事、正確さ、自己訂正、数学的頭脳、自己完成</a:t>
            </a:r>
            <a:r>
              <a:rPr kumimoji="1" lang="en-US" altLang="ja-JP" dirty="0"/>
              <a:t>(</a:t>
            </a:r>
            <a:r>
              <a:rPr kumimoji="1" lang="ja-JP" altLang="en-US" dirty="0"/>
              <a:t>向上心</a:t>
            </a:r>
            <a:r>
              <a:rPr kumimoji="1" lang="en-US" altLang="ja-JP" dirty="0"/>
              <a:t>)</a:t>
            </a:r>
            <a:endParaRPr kumimoji="1" lang="ja-JP" altLang="en-US" dirty="0"/>
          </a:p>
          <a:p>
            <a:r>
              <a:rPr kumimoji="1" lang="ja-JP" altLang="en-US" dirty="0"/>
              <a:t>傾向性の特徴</a:t>
            </a:r>
          </a:p>
          <a:p>
            <a:pPr lvl="1"/>
            <a:r>
              <a:rPr kumimoji="1" lang="ja-JP" altLang="en-US" dirty="0"/>
              <a:t>生涯続く</a:t>
            </a:r>
          </a:p>
          <a:p>
            <a:pPr lvl="1"/>
            <a:r>
              <a:rPr kumimoji="1" lang="ja-JP" altLang="en-US" dirty="0"/>
              <a:t>身体的→精神的サバイバルをめざす</a:t>
            </a:r>
          </a:p>
          <a:p>
            <a:pPr lvl="1"/>
            <a:r>
              <a:rPr kumimoji="1" lang="ja-JP" altLang="en-US" dirty="0"/>
              <a:t>発達段階で異なった現れ</a:t>
            </a:r>
            <a:r>
              <a:rPr kumimoji="1" lang="en-US" altLang="ja-JP" dirty="0"/>
              <a:t>(</a:t>
            </a:r>
            <a:r>
              <a:rPr kumimoji="1" lang="ja-JP" altLang="en-US" dirty="0"/>
              <a:t>五感→思索</a:t>
            </a:r>
            <a:r>
              <a:rPr kumimoji="1" lang="en-US" altLang="ja-JP" dirty="0"/>
              <a:t>)</a:t>
            </a:r>
            <a:endParaRPr kumimoji="1" lang="ja-JP" altLang="en-US" dirty="0"/>
          </a:p>
          <a:p>
            <a:pPr lvl="1"/>
            <a:r>
              <a:rPr kumimoji="1" lang="ja-JP" altLang="en-US" dirty="0"/>
              <a:t>相互に関連</a:t>
            </a:r>
          </a:p>
        </p:txBody>
      </p:sp>
    </p:spTree>
    <p:extLst>
      <p:ext uri="{BB962C8B-B14F-4D97-AF65-F5344CB8AC3E}">
        <p14:creationId xmlns:p14="http://schemas.microsoft.com/office/powerpoint/2010/main" val="385046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C81997-0A62-49AC-9416-A43F048EE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モンテッソーリの教育観</a:t>
            </a:r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51AC81-080F-415C-AE65-278630C67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傾向性を自由に発揮させる</a:t>
            </a:r>
            <a:r>
              <a:rPr kumimoji="1" lang="en-US" altLang="ja-JP" dirty="0"/>
              <a:t>=</a:t>
            </a:r>
            <a:r>
              <a:rPr kumimoji="1" lang="ja-JP" altLang="en-US" dirty="0"/>
              <a:t>教育</a:t>
            </a:r>
          </a:p>
          <a:p>
            <a:pPr lvl="1"/>
            <a:r>
              <a:rPr kumimoji="1" lang="ja-JP" altLang="en-US" dirty="0"/>
              <a:t>既存の教育は、傾向性を抑圧して、拘束</a:t>
            </a:r>
          </a:p>
          <a:p>
            <a:r>
              <a:rPr kumimoji="1" lang="ja-JP" altLang="en-US" dirty="0"/>
              <a:t>発揮させるためには、促進する機能・道具</a:t>
            </a:r>
          </a:p>
          <a:p>
            <a:pPr lvl="1"/>
            <a:r>
              <a:rPr kumimoji="1" lang="ja-JP" altLang="en-US" dirty="0"/>
              <a:t>自由の保障と教具の使用</a:t>
            </a:r>
          </a:p>
          <a:p>
            <a:pPr lvl="1"/>
            <a:r>
              <a:rPr kumimoji="1" lang="ja-JP" altLang="en-US" dirty="0"/>
              <a:t>多くの時間をワークに使う。</a:t>
            </a:r>
            <a:r>
              <a:rPr kumimoji="1" lang="en-US" altLang="ja-JP" dirty="0"/>
              <a:t>(</a:t>
            </a:r>
            <a:r>
              <a:rPr kumimoji="1" lang="ja-JP" altLang="en-US" dirty="0"/>
              <a:t>個人的・集団的</a:t>
            </a:r>
            <a:r>
              <a:rPr kumimoji="1" lang="en-US" altLang="ja-JP" dirty="0"/>
              <a:t>)</a:t>
            </a:r>
            <a:endParaRPr kumimoji="1" lang="ja-JP" altLang="en-US" dirty="0"/>
          </a:p>
          <a:p>
            <a:pPr lvl="1"/>
            <a:r>
              <a:rPr kumimoji="1" lang="ja-JP" altLang="en-US" dirty="0"/>
              <a:t>異年齢の集団で行う。</a:t>
            </a:r>
            <a:r>
              <a:rPr kumimoji="1" lang="en-US" altLang="ja-JP" dirty="0"/>
              <a:t>(</a:t>
            </a:r>
            <a:r>
              <a:rPr kumimoji="1" lang="ja-JP" altLang="en-US" dirty="0"/>
              <a:t>２年</a:t>
            </a:r>
            <a:r>
              <a:rPr kumimoji="1" lang="en-US" altLang="ja-JP" dirty="0"/>
              <a:t>or</a:t>
            </a:r>
            <a:r>
              <a:rPr kumimoji="1" lang="ja-JP" altLang="en-US" dirty="0"/>
              <a:t>３年</a:t>
            </a:r>
            <a:r>
              <a:rPr kumimoji="1" lang="en-US" altLang="ja-JP" dirty="0"/>
              <a:t>)</a:t>
            </a:r>
            <a:endParaRPr kumimoji="1" lang="ja-JP" altLang="en-US" dirty="0"/>
          </a:p>
          <a:p>
            <a:r>
              <a:rPr kumimoji="1" lang="ja-JP" altLang="en-US"/>
              <a:t>教師は特別な訓練が必要 独自の教員養成所があり、そこで免許をとる必要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8596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FCED-A309-4163-87B2-8BD82A6C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Montessorischool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Zeeburg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3F3346-C281-47E4-B588-025DB1DAD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2 </a:t>
            </a:r>
            <a:r>
              <a:rPr kumimoji="1" lang="ja-JP" altLang="en-US" dirty="0"/>
              <a:t>学年を</a:t>
            </a:r>
            <a:r>
              <a:rPr kumimoji="1" lang="en-US" altLang="ja-JP" dirty="0"/>
              <a:t>1</a:t>
            </a:r>
            <a:r>
              <a:rPr kumimoji="1" lang="ja-JP" altLang="en-US" dirty="0"/>
              <a:t>グループ</a:t>
            </a:r>
          </a:p>
          <a:p>
            <a:r>
              <a:rPr kumimoji="1" lang="ja-JP" altLang="en-US" dirty="0"/>
              <a:t>自由を尊重</a:t>
            </a:r>
          </a:p>
          <a:p>
            <a:r>
              <a:rPr kumimoji="1" lang="ja-JP" altLang="en-US" dirty="0"/>
              <a:t>教材を創造的な活動に任せる</a:t>
            </a:r>
          </a:p>
          <a:p>
            <a:r>
              <a:rPr kumimoji="1" lang="ja-JP" altLang="en-US" dirty="0"/>
              <a:t>２１世紀スキルを重視 コミニケーション、共同作業、メディア・情報の習熟、プログラミング、創造的思考、批判的思考、問題解決、文化の習熟</a:t>
            </a:r>
          </a:p>
          <a:p>
            <a:r>
              <a:rPr kumimoji="1" lang="ja-JP" altLang="en-US" dirty="0"/>
              <a:t>モンテッソール教育法  素材と手作業、自律性、実行</a:t>
            </a:r>
          </a:p>
        </p:txBody>
      </p:sp>
    </p:spTree>
    <p:extLst>
      <p:ext uri="{BB962C8B-B14F-4D97-AF65-F5344CB8AC3E}">
        <p14:creationId xmlns:p14="http://schemas.microsoft.com/office/powerpoint/2010/main" val="2538428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3A570A-95B0-43E1-BCFD-454E6923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様々な実践の共通性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397BD9-54D3-4737-AEE4-420D4409A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子どもの内発的な意欲を信頼し、引き出し、伸ばす方法</a:t>
            </a:r>
          </a:p>
          <a:p>
            <a:r>
              <a:rPr kumimoji="1" lang="ja-JP" altLang="en-US" dirty="0"/>
              <a:t>多様な意欲を認め、それにあった働きかけ</a:t>
            </a:r>
          </a:p>
          <a:p>
            <a:r>
              <a:rPr kumimoji="1" lang="ja-JP" altLang="en-US" dirty="0"/>
              <a:t>自分の表現することを重視</a:t>
            </a:r>
          </a:p>
          <a:p>
            <a:r>
              <a:rPr kumimoji="1" lang="ja-JP" altLang="en-US"/>
              <a:t>授業のなかに、人間形成、社会性の形成がある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966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セレスタン・フレネについて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1896</a:t>
            </a:r>
            <a:r>
              <a:rPr kumimoji="1" lang="ja-JP" altLang="en-US" dirty="0"/>
              <a:t>年フランスで生まれる</a:t>
            </a:r>
          </a:p>
          <a:p>
            <a:r>
              <a:rPr lang="ja-JP" altLang="en-US" dirty="0"/>
              <a:t>貧困で中等学校にいけず、高等小学校、その後教員資格</a:t>
            </a:r>
          </a:p>
          <a:p>
            <a:r>
              <a:rPr kumimoji="1" lang="en-US" altLang="ja-JP" dirty="0"/>
              <a:t>18</a:t>
            </a:r>
            <a:r>
              <a:rPr kumimoji="1" lang="ja-JP" altLang="en-US" dirty="0"/>
              <a:t>歳で第一次大戦に従軍、毒ガスで負傷、喉と肺に障害</a:t>
            </a:r>
          </a:p>
          <a:p>
            <a:r>
              <a:rPr lang="ja-JP" altLang="en-US" dirty="0"/>
              <a:t>当時の教室はムチによる威嚇的授業が普通だが、フレネには無理だった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582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フレネ教育の始動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活字印刷機を購入して、授業の軸に</a:t>
            </a:r>
          </a:p>
          <a:p>
            <a:pPr lvl="1"/>
            <a:r>
              <a:rPr lang="ja-JP" altLang="en-US" dirty="0"/>
              <a:t>作文による学習意欲の向上</a:t>
            </a:r>
          </a:p>
          <a:p>
            <a:pPr lvl="1"/>
            <a:r>
              <a:rPr kumimoji="1" lang="ja-JP" altLang="en-US" dirty="0"/>
              <a:t>スペルの訂正の効率化</a:t>
            </a:r>
          </a:p>
          <a:p>
            <a:pPr lvl="1"/>
            <a:r>
              <a:rPr lang="ja-JP" altLang="en-US" dirty="0"/>
              <a:t>既成の教材ではなく、教材を作成する教育手法</a:t>
            </a:r>
          </a:p>
          <a:p>
            <a:r>
              <a:rPr kumimoji="1" lang="ja-JP" altLang="en-US" dirty="0"/>
              <a:t>教師たちのネットワークづくり</a:t>
            </a:r>
          </a:p>
          <a:p>
            <a:pPr lvl="1"/>
            <a:r>
              <a:rPr lang="ja-JP" altLang="en-US" dirty="0"/>
              <a:t>教育実践や教材の交流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579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フランスのフレネ学校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フレネの子孫が経営しているフレネ学校</a:t>
            </a:r>
          </a:p>
          <a:p>
            <a:r>
              <a:rPr lang="ja-JP" altLang="en-US" dirty="0"/>
              <a:t>個別授業が基本</a:t>
            </a:r>
          </a:p>
          <a:p>
            <a:pPr lvl="1"/>
            <a:r>
              <a:rPr kumimoji="1" lang="ja-JP" altLang="en-US" dirty="0"/>
              <a:t>自分で課題を決めて、研究をする</a:t>
            </a:r>
          </a:p>
          <a:p>
            <a:pPr lvl="1"/>
            <a:r>
              <a:rPr lang="ja-JP" altLang="en-US" dirty="0"/>
              <a:t>研究は家族の協力を重視</a:t>
            </a:r>
          </a:p>
          <a:p>
            <a:pPr lvl="1"/>
            <a:r>
              <a:rPr kumimoji="1" lang="ja-JP" altLang="en-US" dirty="0"/>
              <a:t>成果を印刷する</a:t>
            </a:r>
          </a:p>
          <a:p>
            <a:r>
              <a:rPr lang="ja-JP" altLang="en-US" dirty="0"/>
              <a:t>コンフェランスで発表</a:t>
            </a:r>
          </a:p>
          <a:p>
            <a:pPr lvl="1"/>
            <a:r>
              <a:rPr lang="ja-JP" altLang="en-US" dirty="0"/>
              <a:t>ネズミ、カマキリ、モーリシャス島、猫属、ＵＦＯ、古代ローマ街道、植物、ピラ砂丘、カリフォルニア、シラミ、セミ、ラッコ、絵画の歴史、古代エジプト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3707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2358" y="188641"/>
            <a:ext cx="5881969" cy="6505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817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オランダのフレネ学校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アムステルダム近郊のホーフトドルフの公立学校</a:t>
            </a:r>
          </a:p>
          <a:p>
            <a:r>
              <a:rPr lang="ja-JP" altLang="en-US" dirty="0"/>
              <a:t>公立学校なので、非宗教性を求めているだけの親もいて、徹底してフレネ教育を実践する上で壁があると校長</a:t>
            </a:r>
          </a:p>
          <a:p>
            <a:r>
              <a:rPr kumimoji="1" lang="ja-JP" altLang="en-US" dirty="0"/>
              <a:t>活字は今は使用せず、パソコンを代りに</a:t>
            </a:r>
          </a:p>
          <a:p>
            <a:r>
              <a:rPr lang="ja-JP" altLang="en-US" dirty="0"/>
              <a:t>作文を重視し、子ども自作の教材が多数ある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9144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89" y="0"/>
            <a:ext cx="9063911" cy="6798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9612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30" y="87105"/>
            <a:ext cx="9027370" cy="6770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7415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0898" cy="7013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6354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595</Words>
  <Application>Microsoft Office PowerPoint</Application>
  <PresentationFormat>画面に合わせる (4:3)</PresentationFormat>
  <Paragraphs>60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Office テーマ</vt:lpstr>
      <vt:lpstr>フレネ教育とモンテッソーリ教育</vt:lpstr>
      <vt:lpstr>セレスタン・フレネについて</vt:lpstr>
      <vt:lpstr>フレネ教育の始動</vt:lpstr>
      <vt:lpstr>フランスのフレネ学校</vt:lpstr>
      <vt:lpstr>PowerPoint プレゼンテーション</vt:lpstr>
      <vt:lpstr>オランダのフレネ学校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マリア・モンテッソーリとは </vt:lpstr>
      <vt:lpstr>モンテッソーリの教育観1</vt:lpstr>
      <vt:lpstr>モンテッソーリの教育観2</vt:lpstr>
      <vt:lpstr>Montessorischool Zeeburg</vt:lpstr>
      <vt:lpstr>様々な実践の共通性</vt:lpstr>
    </vt:vector>
  </TitlesOfParts>
  <Company>文教大学学園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フレネ教育とモンテッソーリ教育</dc:title>
  <dc:creator>wakei</dc:creator>
  <cp:lastModifiedBy>ota wakei</cp:lastModifiedBy>
  <cp:revision>10</cp:revision>
  <dcterms:created xsi:type="dcterms:W3CDTF">2017-06-16T12:29:52Z</dcterms:created>
  <dcterms:modified xsi:type="dcterms:W3CDTF">2018-06-27T07:15:41Z</dcterms:modified>
</cp:coreProperties>
</file>