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57" r:id="rId5"/>
    <p:sldId id="265" r:id="rId6"/>
    <p:sldId id="267" r:id="rId7"/>
    <p:sldId id="258" r:id="rId8"/>
    <p:sldId id="259" r:id="rId9"/>
    <p:sldId id="271" r:id="rId10"/>
    <p:sldId id="273" r:id="rId11"/>
    <p:sldId id="276" r:id="rId12"/>
    <p:sldId id="275" r:id="rId13"/>
    <p:sldId id="272" r:id="rId14"/>
    <p:sldId id="277"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08" autoAdjust="0"/>
    <p:restoredTop sz="94660"/>
  </p:normalViewPr>
  <p:slideViewPr>
    <p:cSldViewPr>
      <p:cViewPr varScale="1">
        <p:scale>
          <a:sx n="91" d="100"/>
          <a:sy n="91" d="100"/>
        </p:scale>
        <p:origin x="9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ED26678-E3CB-45AD-9824-510A40F8A52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B4A7A-2495-4DA9-B024-422FAAF0B70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0ED187-A664-4667-832B-91951C4EF31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BBDDF8-26BC-43A5-8E4D-0DBFB0F81EB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B3C80A-C577-4D86-8EE6-688345E3489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22D54B-FF4E-4EB2-860E-B9AA6D04F10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0BD6D8-E5E9-435D-A047-119D7DE6CC4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715D1A1-BFD0-48CE-916D-0A3D32E6AB1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23E16D1-5791-4FEB-920E-3D4AC04D312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5F5B16B-FB04-4CA2-886C-0E83BCE1FC4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8C46BE-51BF-43D5-9B8D-73D8FFEF424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F00F246-5E4D-4DB2-8DB9-2DBE8C59FB3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os-land.net/teaching_plan/contents/98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a:t>定型的働きかけの手法</a:t>
            </a:r>
          </a:p>
        </p:txBody>
      </p:sp>
      <p:sp>
        <p:nvSpPr>
          <p:cNvPr id="2051" name="Rectangle 3"/>
          <p:cNvSpPr>
            <a:spLocks noGrp="1" noChangeArrowheads="1"/>
          </p:cNvSpPr>
          <p:nvPr>
            <p:ph type="subTitle" idx="1"/>
          </p:nvPr>
        </p:nvSpPr>
        <p:spPr/>
        <p:txBody>
          <a:bodyPr/>
          <a:lstStyle/>
          <a:p>
            <a:pPr eaLnBrk="1" hangingPunct="1"/>
            <a:r>
              <a:rPr lang="ja-JP" altLang="en-US" dirty="0"/>
              <a:t>生徒を動かすことは可能か・妥当か</a:t>
            </a:r>
          </a:p>
          <a:p>
            <a:pPr eaLnBrk="1" hangingPunct="1"/>
            <a:r>
              <a:rPr lang="ja-JP" altLang="en-US" dirty="0"/>
              <a:t>ＴＯＳＳと仮説実験授業</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dirty="0"/>
              <a:t>教材を分野別に「系統的」に配列する。授業書としてまとめられている（学習指導要領とは異なる。）</a:t>
            </a:r>
          </a:p>
          <a:p>
            <a:pPr>
              <a:lnSpc>
                <a:spcPct val="80000"/>
              </a:lnSpc>
            </a:pPr>
            <a:r>
              <a:rPr lang="ja-JP" altLang="en-US" sz="2800" dirty="0"/>
              <a:t>その系統性に沿って、学ぶべき知識とそれを確かめる実験を配列する。</a:t>
            </a:r>
          </a:p>
          <a:p>
            <a:pPr>
              <a:lnSpc>
                <a:spcPct val="80000"/>
              </a:lnSpc>
            </a:pPr>
            <a:r>
              <a:rPr lang="ja-JP" altLang="en-US" sz="2800" dirty="0"/>
              <a:t>それぞれの知識を確認するための「問題」を配置し、過去の科学研究の歴史を踏まえた「選択肢」を３つ程度与える。</a:t>
            </a:r>
          </a:p>
          <a:p>
            <a:pPr>
              <a:lnSpc>
                <a:spcPct val="80000"/>
              </a:lnSpc>
            </a:pPr>
            <a:r>
              <a:rPr lang="ja-JP" altLang="en-US" sz="2800" dirty="0"/>
              <a:t>はじめに「選択肢」にそって意見分布をとり、その後討論をする。</a:t>
            </a:r>
          </a:p>
          <a:p>
            <a:pPr>
              <a:lnSpc>
                <a:spcPct val="80000"/>
              </a:lnSpc>
            </a:pPr>
            <a:r>
              <a:rPr lang="ja-JP" altLang="en-US" sz="2800" dirty="0"/>
              <a:t>討論の結果を踏まえて、意見分布を再度とる。</a:t>
            </a:r>
          </a:p>
          <a:p>
            <a:pPr>
              <a:lnSpc>
                <a:spcPct val="80000"/>
              </a:lnSpc>
            </a:pPr>
            <a:r>
              <a:rPr lang="ja-JP" altLang="en-US" sz="2800" dirty="0"/>
              <a:t>実験で確認する。</a:t>
            </a:r>
          </a:p>
        </p:txBody>
      </p:sp>
    </p:spTree>
    <p:extLst>
      <p:ext uri="{BB962C8B-B14F-4D97-AF65-F5344CB8AC3E}">
        <p14:creationId xmlns:p14="http://schemas.microsoft.com/office/powerpoint/2010/main" val="2950879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仮説実験授業の事例</a:t>
            </a:r>
          </a:p>
        </p:txBody>
      </p:sp>
      <p:sp>
        <p:nvSpPr>
          <p:cNvPr id="3" name="コンテンツ プレースホルダー 2"/>
          <p:cNvSpPr>
            <a:spLocks noGrp="1"/>
          </p:cNvSpPr>
          <p:nvPr>
            <p:ph idx="1"/>
          </p:nvPr>
        </p:nvSpPr>
        <p:spPr/>
        <p:txBody>
          <a:bodyPr/>
          <a:lstStyle/>
          <a:p>
            <a:r>
              <a:rPr kumimoji="1" lang="ja-JP" altLang="en-US" dirty="0"/>
              <a:t>授業書</a:t>
            </a:r>
          </a:p>
        </p:txBody>
      </p:sp>
    </p:spTree>
    <p:extLst>
      <p:ext uri="{BB962C8B-B14F-4D97-AF65-F5344CB8AC3E}">
        <p14:creationId xmlns:p14="http://schemas.microsoft.com/office/powerpoint/2010/main" val="378573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dirty="0"/>
              <a:t>系統的に学ぶので、理解しやすいし、高度なことを学ぶことができる。</a:t>
            </a:r>
          </a:p>
          <a:p>
            <a:pPr>
              <a:lnSpc>
                <a:spcPct val="90000"/>
              </a:lnSpc>
            </a:pPr>
            <a:r>
              <a:rPr lang="ja-JP" altLang="en-US" dirty="0"/>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dirty="0"/>
              <a:t>コミュニケーションをとり、主体的な関わりを成長させることができる。</a:t>
            </a:r>
          </a:p>
          <a:p>
            <a:pPr>
              <a:lnSpc>
                <a:spcPct val="90000"/>
              </a:lnSpc>
              <a:buFontTx/>
              <a:buNone/>
            </a:pPr>
            <a:endParaRPr lang="en-US" altLang="ja-JP" dirty="0"/>
          </a:p>
        </p:txBody>
      </p:sp>
    </p:spTree>
    <p:extLst>
      <p:ext uri="{BB962C8B-B14F-4D97-AF65-F5344CB8AC3E}">
        <p14:creationId xmlns:p14="http://schemas.microsoft.com/office/powerpoint/2010/main" val="237775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仮説実験授業と生活指導</a:t>
            </a:r>
          </a:p>
        </p:txBody>
      </p:sp>
      <p:sp>
        <p:nvSpPr>
          <p:cNvPr id="3" name="コンテンツ プレースホルダー 2"/>
          <p:cNvSpPr>
            <a:spLocks noGrp="1"/>
          </p:cNvSpPr>
          <p:nvPr>
            <p:ph idx="1"/>
          </p:nvPr>
        </p:nvSpPr>
        <p:spPr/>
        <p:txBody>
          <a:bodyPr/>
          <a:lstStyle/>
          <a:p>
            <a:r>
              <a:rPr kumimoji="1" lang="ja-JP" altLang="en-US" dirty="0"/>
              <a:t>仮説実験授業で大切なこと（板倉）</a:t>
            </a:r>
          </a:p>
          <a:p>
            <a:pPr lvl="1"/>
            <a:r>
              <a:rPr lang="ja-JP" altLang="en-US" dirty="0"/>
              <a:t>一人の百歩前進によって百人の百歩前進</a:t>
            </a:r>
          </a:p>
          <a:p>
            <a:pPr lvl="1"/>
            <a:r>
              <a:rPr kumimoji="1" lang="ja-JP" altLang="en-US" dirty="0"/>
              <a:t>自分が自分の主人公であること</a:t>
            </a:r>
          </a:p>
          <a:p>
            <a:pPr lvl="1"/>
            <a:r>
              <a:rPr lang="ja-JP" altLang="en-US" dirty="0"/>
              <a:t>間違える権利</a:t>
            </a:r>
          </a:p>
          <a:p>
            <a:r>
              <a:rPr kumimoji="1" lang="ja-JP" altLang="en-US" dirty="0"/>
              <a:t>槌田君の例</a:t>
            </a:r>
          </a:p>
        </p:txBody>
      </p:sp>
    </p:spTree>
    <p:extLst>
      <p:ext uri="{BB962C8B-B14F-4D97-AF65-F5344CB8AC3E}">
        <p14:creationId xmlns:p14="http://schemas.microsoft.com/office/powerpoint/2010/main" val="139100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D4508-95AB-4260-A04B-39D4EF67E849}"/>
              </a:ext>
            </a:extLst>
          </p:cNvPr>
          <p:cNvSpPr>
            <a:spLocks noGrp="1"/>
          </p:cNvSpPr>
          <p:nvPr>
            <p:ph type="title"/>
          </p:nvPr>
        </p:nvSpPr>
        <p:spPr/>
        <p:txBody>
          <a:bodyPr/>
          <a:lstStyle/>
          <a:p>
            <a:r>
              <a:rPr kumimoji="1" lang="ja-JP" altLang="en-US" dirty="0"/>
              <a:t>子どもを動かすことを考える</a:t>
            </a:r>
          </a:p>
        </p:txBody>
      </p:sp>
      <p:sp>
        <p:nvSpPr>
          <p:cNvPr id="3" name="コンテンツ プレースホルダー 2">
            <a:extLst>
              <a:ext uri="{FF2B5EF4-FFF2-40B4-BE49-F238E27FC236}">
                <a16:creationId xmlns:a16="http://schemas.microsoft.com/office/drawing/2014/main" id="{35BAE9BB-0AEC-475F-8079-02E256FD5E31}"/>
              </a:ext>
            </a:extLst>
          </p:cNvPr>
          <p:cNvSpPr>
            <a:spLocks noGrp="1"/>
          </p:cNvSpPr>
          <p:nvPr>
            <p:ph idx="1"/>
          </p:nvPr>
        </p:nvSpPr>
        <p:spPr/>
        <p:txBody>
          <a:bodyPr/>
          <a:lstStyle/>
          <a:p>
            <a:r>
              <a:rPr kumimoji="1" lang="en-US" altLang="ja-JP" dirty="0"/>
              <a:t>TOSS</a:t>
            </a:r>
            <a:r>
              <a:rPr kumimoji="1" lang="ja-JP" altLang="en-US" dirty="0"/>
              <a:t> 実践を基にした回答を想定した授業→次は規定</a:t>
            </a:r>
            <a:r>
              <a:rPr kumimoji="1" lang="en-US" altLang="ja-JP" dirty="0"/>
              <a:t>(</a:t>
            </a:r>
            <a:r>
              <a:rPr kumimoji="1" lang="ja-JP" altLang="en-US" dirty="0"/>
              <a:t>授業例による追試的授業</a:t>
            </a:r>
            <a:r>
              <a:rPr kumimoji="1" lang="en-US" altLang="ja-JP" dirty="0"/>
              <a:t>)</a:t>
            </a:r>
            <a:endParaRPr kumimoji="1" lang="ja-JP" altLang="en-US" dirty="0"/>
          </a:p>
          <a:p>
            <a:pPr lvl="1"/>
            <a:r>
              <a:rPr kumimoji="1" lang="ja-JP" altLang="en-US" dirty="0"/>
              <a:t>生活指導も実践例を実施</a:t>
            </a:r>
          </a:p>
          <a:p>
            <a:r>
              <a:rPr kumimoji="1" lang="ja-JP" altLang="en-US" dirty="0"/>
              <a:t>仮説実験授業 科学的事実を基にした選択肢→自由な討論→実験で正解</a:t>
            </a:r>
            <a:r>
              <a:rPr kumimoji="1" lang="en-US" altLang="ja-JP" dirty="0"/>
              <a:t>(</a:t>
            </a:r>
            <a:r>
              <a:rPr kumimoji="1" lang="ja-JP" altLang="en-US" dirty="0"/>
              <a:t>科学史が背景</a:t>
            </a:r>
            <a:r>
              <a:rPr kumimoji="1" lang="en-US" altLang="ja-JP" dirty="0"/>
              <a:t>)</a:t>
            </a:r>
            <a:endParaRPr kumimoji="1" lang="ja-JP" altLang="en-US" dirty="0"/>
          </a:p>
          <a:p>
            <a:pPr lvl="1"/>
            <a:r>
              <a:rPr kumimoji="1" lang="ja-JP" altLang="en-US" dirty="0"/>
              <a:t>生活指導は、この授業のなかにある</a:t>
            </a:r>
          </a:p>
        </p:txBody>
      </p:sp>
    </p:spTree>
    <p:extLst>
      <p:ext uri="{BB962C8B-B14F-4D97-AF65-F5344CB8AC3E}">
        <p14:creationId xmlns:p14="http://schemas.microsoft.com/office/powerpoint/2010/main" val="335586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a:t>人を動かすこと</a:t>
            </a:r>
          </a:p>
        </p:txBody>
      </p:sp>
      <p:sp>
        <p:nvSpPr>
          <p:cNvPr id="3075" name="コンテンツ プレースホルダ 2"/>
          <p:cNvSpPr>
            <a:spLocks noGrp="1"/>
          </p:cNvSpPr>
          <p:nvPr>
            <p:ph idx="1"/>
          </p:nvPr>
        </p:nvSpPr>
        <p:spPr/>
        <p:txBody>
          <a:bodyPr/>
          <a:lstStyle/>
          <a:p>
            <a:pPr eaLnBrk="1" hangingPunct="1"/>
            <a:r>
              <a:rPr lang="ja-JP" altLang="en-US" dirty="0"/>
              <a:t>教師は子どもを「動かす」</a:t>
            </a:r>
          </a:p>
          <a:p>
            <a:pPr lvl="1" eaLnBrk="1" hangingPunct="1">
              <a:buNone/>
            </a:pPr>
            <a:r>
              <a:rPr lang="ja-JP" altLang="en-US" dirty="0"/>
              <a:t>やってみせ　言って聞かせて　させてみて</a:t>
            </a:r>
            <a:endParaRPr lang="en-US" altLang="ja-JP" dirty="0"/>
          </a:p>
          <a:p>
            <a:pPr lvl="1" eaLnBrk="1" hangingPunct="1">
              <a:buNone/>
            </a:pPr>
            <a:r>
              <a:rPr lang="ja-JP" altLang="en-US" dirty="0"/>
              <a:t>　　誉めてやらねば　人は</a:t>
            </a:r>
            <a:r>
              <a:rPr lang="ja-JP" altLang="en-US" dirty="0" err="1"/>
              <a:t>動かじ</a:t>
            </a:r>
            <a:r>
              <a:rPr lang="ja-JP" altLang="en-US" dirty="0"/>
              <a:t>　山本五十六</a:t>
            </a:r>
          </a:p>
          <a:p>
            <a:pPr eaLnBrk="1" hangingPunct="1"/>
            <a:r>
              <a:rPr lang="ja-JP" altLang="en-US" dirty="0"/>
              <a:t>スキナーの原理</a:t>
            </a:r>
          </a:p>
          <a:p>
            <a:pPr lvl="1" eaLnBrk="1" hangingPunct="1"/>
            <a:r>
              <a:rPr lang="ja-JP" altLang="en-US" dirty="0"/>
              <a:t>　適切な報酬と罰で、行動を</a:t>
            </a:r>
            <a:r>
              <a:rPr lang="ja-JP" altLang="en-US" dirty="0" err="1"/>
              <a:t>は</a:t>
            </a:r>
            <a:r>
              <a:rPr lang="ja-JP" altLang="en-US" dirty="0"/>
              <a:t>コントロール</a:t>
            </a:r>
          </a:p>
          <a:p>
            <a:pPr lvl="2" eaLnBrk="1" hangingPunct="1"/>
            <a:r>
              <a:rPr lang="ja-JP" altLang="en-US" dirty="0"/>
              <a:t>報酬が基本的で、罰は補充的</a:t>
            </a:r>
          </a:p>
          <a:p>
            <a:pPr lvl="1" eaLnBrk="1" hangingPunct="1"/>
            <a:r>
              <a:rPr lang="ja-JP" altLang="en-US" dirty="0"/>
              <a:t>人が学習するのも報酬・罰によって規定</a:t>
            </a:r>
          </a:p>
          <a:p>
            <a:pPr lvl="2" eaLnBrk="1" hangingPunct="1"/>
            <a:r>
              <a:rPr lang="ja-JP" altLang="en-US" dirty="0"/>
              <a:t>報酬　褒美・賞賛・評価の向上</a:t>
            </a:r>
          </a:p>
          <a:p>
            <a:pPr lvl="2" eaLnBrk="1" hangingPunct="1"/>
            <a:r>
              <a:rPr lang="ja-JP" altLang="en-US" dirty="0"/>
              <a:t>罰　　　得られるものが不可・恥・地位の低下</a:t>
            </a:r>
          </a:p>
          <a:p>
            <a:pPr eaLnBrk="1" hangingPunct="1">
              <a:buNone/>
            </a:pPr>
            <a:endParaRPr lang="ja-JP" altLang="en-US" dirty="0"/>
          </a:p>
          <a:p>
            <a:pPr eaLnBrk="1" hangingPunct="1"/>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スキナーの教授方法</a:t>
            </a:r>
          </a:p>
        </p:txBody>
      </p:sp>
      <p:sp>
        <p:nvSpPr>
          <p:cNvPr id="3" name="コンテンツ プレースホルダ 2"/>
          <p:cNvSpPr>
            <a:spLocks noGrp="1"/>
          </p:cNvSpPr>
          <p:nvPr>
            <p:ph idx="1"/>
          </p:nvPr>
        </p:nvSpPr>
        <p:spPr/>
        <p:txBody>
          <a:bodyPr/>
          <a:lstStyle/>
          <a:p>
            <a:r>
              <a:rPr kumimoji="1" lang="ja-JP" altLang="en-US" dirty="0"/>
              <a:t>「わかる喜び」最大の報酬→プログラム学習</a:t>
            </a:r>
          </a:p>
          <a:p>
            <a:r>
              <a:rPr lang="ja-JP" altLang="en-US" dirty="0"/>
              <a:t>５原則</a:t>
            </a:r>
          </a:p>
          <a:p>
            <a:pPr lvl="1"/>
            <a:r>
              <a:rPr kumimoji="1" lang="ja-JP" altLang="en-US" dirty="0"/>
              <a:t>積極的反応</a:t>
            </a:r>
          </a:p>
          <a:p>
            <a:pPr lvl="1"/>
            <a:r>
              <a:rPr lang="ja-JP" altLang="en-US" dirty="0"/>
              <a:t>即時確認</a:t>
            </a:r>
          </a:p>
          <a:p>
            <a:pPr lvl="1"/>
            <a:r>
              <a:rPr kumimoji="1" lang="ja-JP" altLang="en-US" dirty="0"/>
              <a:t>スモールステップ</a:t>
            </a:r>
          </a:p>
          <a:p>
            <a:pPr lvl="1"/>
            <a:r>
              <a:rPr lang="ja-JP" altLang="en-US" dirty="0"/>
              <a:t>自己ペース</a:t>
            </a:r>
          </a:p>
          <a:p>
            <a:pPr lvl="1"/>
            <a:r>
              <a:rPr kumimoji="1" lang="ja-JP" altLang="en-US" dirty="0"/>
              <a:t>学習者検証</a:t>
            </a:r>
          </a:p>
          <a:p>
            <a:pPr lvl="1">
              <a:buNone/>
            </a:pPr>
            <a:r>
              <a:rPr lang="ja-JP" altLang="en-US" dirty="0"/>
              <a:t>Ｃｆ　公文が典型的なプログラム学習</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dirty="0"/>
              <a:t>法則化運動とは（ＴＯＳＳ）</a:t>
            </a:r>
          </a:p>
        </p:txBody>
      </p:sp>
      <p:sp>
        <p:nvSpPr>
          <p:cNvPr id="4099" name="Rectangle 3"/>
          <p:cNvSpPr>
            <a:spLocks noGrp="1" noChangeArrowheads="1"/>
          </p:cNvSpPr>
          <p:nvPr>
            <p:ph type="body" idx="1"/>
          </p:nvPr>
        </p:nvSpPr>
        <p:spPr/>
        <p:txBody>
          <a:bodyPr/>
          <a:lstStyle/>
          <a:p>
            <a:pPr eaLnBrk="1" hangingPunct="1"/>
            <a:r>
              <a:rPr lang="ja-JP" altLang="en-US"/>
              <a:t>斎藤喜博からの脱出　名人芸（？）から誰でも可能な技術へ</a:t>
            </a:r>
          </a:p>
          <a:p>
            <a:pPr eaLnBrk="1" hangingPunct="1"/>
            <a:r>
              <a:rPr lang="ja-JP" altLang="en-US"/>
              <a:t>授業は技術であり、追試によって検証された技術は誰でも使用でき、同じ効果がある。</a:t>
            </a:r>
          </a:p>
          <a:p>
            <a:pPr eaLnBrk="1" hangingPunct="1"/>
            <a:r>
              <a:rPr lang="ja-JP" altLang="en-US"/>
              <a:t>教室の問題は、教師の技術の問題である。</a:t>
            </a:r>
          </a:p>
          <a:p>
            <a:pPr eaLnBrk="1" hangingPunct="1"/>
            <a:r>
              <a:rPr lang="ja-JP" altLang="en-US"/>
              <a:t>原則　テキスト</a:t>
            </a:r>
          </a:p>
          <a:p>
            <a:pPr eaLnBrk="1" hangingPunct="1"/>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法則化運動原則１</a:t>
            </a:r>
          </a:p>
        </p:txBody>
      </p:sp>
      <p:sp>
        <p:nvSpPr>
          <p:cNvPr id="3" name="コンテンツ プレースホルダ 2"/>
          <p:cNvSpPr>
            <a:spLocks noGrp="1"/>
          </p:cNvSpPr>
          <p:nvPr>
            <p:ph idx="1"/>
          </p:nvPr>
        </p:nvSpPr>
        <p:spPr/>
        <p:txBody>
          <a:bodyPr/>
          <a:lstStyle/>
          <a:p>
            <a:r>
              <a:rPr kumimoji="1" lang="ja-JP" altLang="en-US" dirty="0"/>
              <a:t>一時一事の法則　一回にたくさんの指示をしない。子どもは同時に複数の指示で混乱する</a:t>
            </a:r>
          </a:p>
          <a:p>
            <a:r>
              <a:rPr lang="ja-JP" altLang="en-US" dirty="0"/>
              <a:t>最後の行動まで示してから、子どもを動かせ</a:t>
            </a:r>
          </a:p>
          <a:p>
            <a:pPr lvl="1"/>
            <a:r>
              <a:rPr lang="ja-JP" altLang="en-US" dirty="0"/>
              <a:t>１　何をするのか端的に説明せよ。</a:t>
            </a:r>
          </a:p>
          <a:p>
            <a:pPr lvl="1"/>
            <a:r>
              <a:rPr lang="ja-JP" altLang="en-US" dirty="0"/>
              <a:t>２　どれだけやるのか具体的に示せ。</a:t>
            </a:r>
          </a:p>
          <a:p>
            <a:pPr lvl="1"/>
            <a:r>
              <a:rPr lang="ja-JP" altLang="en-US" dirty="0"/>
              <a:t>３　終わったら何をするのか指示せよ。</a:t>
            </a:r>
          </a:p>
          <a:p>
            <a:pPr lvl="1"/>
            <a:r>
              <a:rPr lang="ja-JP" altLang="en-US" dirty="0"/>
              <a:t>４　質問は一通り説明してから受けよ。</a:t>
            </a:r>
          </a:p>
          <a:p>
            <a:pPr lvl="1"/>
            <a:r>
              <a:rPr lang="ja-JP" altLang="en-US" dirty="0"/>
              <a:t>５　個別の場面をとりあげてほめよ。</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法則化運動原則２</a:t>
            </a:r>
          </a:p>
        </p:txBody>
      </p:sp>
      <p:sp>
        <p:nvSpPr>
          <p:cNvPr id="3" name="コンテンツ プレースホルダ 2"/>
          <p:cNvSpPr>
            <a:spLocks noGrp="1"/>
          </p:cNvSpPr>
          <p:nvPr>
            <p:ph idx="1"/>
          </p:nvPr>
        </p:nvSpPr>
        <p:spPr/>
        <p:txBody>
          <a:bodyPr/>
          <a:lstStyle/>
          <a:p>
            <a:r>
              <a:rPr kumimoji="1" lang="ja-JP" altLang="en-US" dirty="0"/>
              <a:t>桑原泰樹（学級崩壊させる教師）</a:t>
            </a:r>
          </a:p>
          <a:p>
            <a:pPr lvl="1"/>
            <a:r>
              <a:rPr lang="ja-JP" altLang="en-US" sz="2400" dirty="0"/>
              <a:t>（１）教師が言ったことが揺らぎ、徹底させることができない　　　　→指示系統が不安定である</a:t>
            </a:r>
          </a:p>
          <a:p>
            <a:pPr lvl="1"/>
            <a:r>
              <a:rPr lang="ja-JP" altLang="en-US" sz="2400" dirty="0"/>
              <a:t>（２）一部の子（やんちゃな子、反抗的な高学年女子）に遠慮してしまう　　　→不公平である</a:t>
            </a:r>
          </a:p>
          <a:p>
            <a:pPr lvl="1"/>
            <a:r>
              <a:rPr lang="ja-JP" altLang="en-US" sz="2400" dirty="0"/>
              <a:t>（３）いけないことをいけないと叱れない　→制御できない</a:t>
            </a:r>
          </a:p>
          <a:p>
            <a:pPr lvl="1"/>
            <a:r>
              <a:rPr lang="ja-JP" altLang="en-US" sz="2400" dirty="0"/>
              <a:t>（４）授業がつまらない　→指導者としての権威がない</a:t>
            </a:r>
          </a:p>
          <a:p>
            <a:r>
              <a:rPr lang="ja-JP" altLang="en-US" dirty="0"/>
              <a:t>対策</a:t>
            </a:r>
          </a:p>
          <a:p>
            <a:pPr lvl="1"/>
            <a:r>
              <a:rPr lang="ja-JP" altLang="en-US" dirty="0"/>
              <a:t>教えてほめる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a:t>法則化運動の事例</a:t>
            </a:r>
          </a:p>
        </p:txBody>
      </p:sp>
      <p:sp>
        <p:nvSpPr>
          <p:cNvPr id="5123" name="Rectangle 3"/>
          <p:cNvSpPr>
            <a:spLocks noGrp="1" noChangeArrowheads="1"/>
          </p:cNvSpPr>
          <p:nvPr>
            <p:ph type="body" idx="1"/>
          </p:nvPr>
        </p:nvSpPr>
        <p:spPr>
          <a:xfrm>
            <a:off x="500063" y="1643063"/>
            <a:ext cx="8229600" cy="4525962"/>
          </a:xfrm>
        </p:spPr>
        <p:txBody>
          <a:bodyPr/>
          <a:lstStyle/>
          <a:p>
            <a:pPr eaLnBrk="1" hangingPunct="1"/>
            <a:r>
              <a:rPr lang="ja-JP" altLang="en-US" dirty="0"/>
              <a:t>いじめを起こさないクラス作り</a:t>
            </a:r>
          </a:p>
          <a:p>
            <a:pPr eaLnBrk="1" hangingPunct="1"/>
            <a:r>
              <a:rPr lang="ja-JP" altLang="en-US" dirty="0"/>
              <a:t>挨拶運動</a:t>
            </a:r>
          </a:p>
          <a:p>
            <a:pPr eaLnBrk="1" hangingPunct="1"/>
            <a:r>
              <a:rPr lang="de-DE" altLang="ja-JP" dirty="0">
                <a:hlinkClick r:id="rId2"/>
              </a:rPr>
              <a:t>http://www.tos-land.net/teaching_plan/contents/986</a:t>
            </a:r>
            <a:endParaRPr lang="ja-JP" altLang="en-US" dirty="0"/>
          </a:p>
          <a:p>
            <a:pPr eaLnBrk="1" hangingPunct="1"/>
            <a:r>
              <a:rPr lang="ja-JP" altLang="en-US" dirty="0"/>
              <a:t>草野心平「春」の授業</a:t>
            </a:r>
          </a:p>
          <a:p>
            <a:pPr eaLnBrk="1" hangingPunct="1"/>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a:t>法則化運動の批判</a:t>
            </a:r>
          </a:p>
        </p:txBody>
      </p:sp>
      <p:sp>
        <p:nvSpPr>
          <p:cNvPr id="6147" name="Rectangle 3"/>
          <p:cNvSpPr>
            <a:spLocks noGrp="1" noChangeArrowheads="1"/>
          </p:cNvSpPr>
          <p:nvPr>
            <p:ph type="body" idx="1"/>
          </p:nvPr>
        </p:nvSpPr>
        <p:spPr/>
        <p:txBody>
          <a:bodyPr/>
          <a:lstStyle/>
          <a:p>
            <a:pPr eaLnBrk="1" hangingPunct="1"/>
            <a:r>
              <a:rPr lang="ja-JP" altLang="en-US" dirty="0"/>
              <a:t>マニュアル主義</a:t>
            </a:r>
          </a:p>
          <a:p>
            <a:pPr eaLnBrk="1" hangingPunct="1"/>
            <a:r>
              <a:rPr lang="ja-JP" altLang="en-US" dirty="0"/>
              <a:t>子どもの多様性主体性を無視</a:t>
            </a:r>
          </a:p>
          <a:p>
            <a:pPr eaLnBrk="1" hangingPunct="1"/>
            <a:r>
              <a:rPr lang="ja-JP" altLang="en-US" dirty="0"/>
              <a:t>命令的</a:t>
            </a:r>
          </a:p>
          <a:p>
            <a:pPr eaLnBrk="1" hangingPunct="1"/>
            <a:r>
              <a:rPr lang="ja-JP" altLang="en-US" dirty="0"/>
              <a:t>教育内容への検討意識が欠落</a:t>
            </a:r>
          </a:p>
          <a:p>
            <a:pPr eaLnBrk="1" hangingPunct="1"/>
            <a:r>
              <a:rPr lang="ja-JP" altLang="en-US" dirty="0"/>
              <a:t>人のコントロールは許されるか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dirty="0"/>
              <a:t>科学的認識は、科学的真理の獲得の筋道をできるだけたどって到達するような教育方法によって学ぶのが、効果的である。</a:t>
            </a:r>
          </a:p>
          <a:p>
            <a:pPr>
              <a:lnSpc>
                <a:spcPct val="90000"/>
              </a:lnSpc>
            </a:pPr>
            <a:r>
              <a:rPr lang="ja-JP" altLang="en-US" dirty="0"/>
              <a:t>科学の発展の歴史を踏まえながら、科学的な方法（実験的な方法）によって、科学的知識を獲得していくのが効果的である。</a:t>
            </a:r>
          </a:p>
          <a:p>
            <a:pPr>
              <a:lnSpc>
                <a:spcPct val="90000"/>
              </a:lnSpc>
            </a:pPr>
            <a:r>
              <a:rPr lang="ja-JP" altLang="en-US" dirty="0"/>
              <a:t>科学を学ぶ目的は、知識の獲得だけではなく、科学や生活に対する主体的な態度を育てることも含む。</a:t>
            </a:r>
            <a:endParaRPr lang="en-US" altLang="ja-JP" dirty="0"/>
          </a:p>
          <a:p>
            <a:pPr>
              <a:lnSpc>
                <a:spcPct val="90000"/>
              </a:lnSpc>
            </a:pPr>
            <a:r>
              <a:rPr lang="ja-JP" altLang="en-US" dirty="0"/>
              <a:t>テキスト</a:t>
            </a:r>
          </a:p>
        </p:txBody>
      </p:sp>
    </p:spTree>
    <p:extLst>
      <p:ext uri="{BB962C8B-B14F-4D97-AF65-F5344CB8AC3E}">
        <p14:creationId xmlns:p14="http://schemas.microsoft.com/office/powerpoint/2010/main" val="111489256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321</TotalTime>
  <Words>576</Words>
  <Application>Microsoft Office PowerPoint</Application>
  <PresentationFormat>画面に合わせる (4:3)</PresentationFormat>
  <Paragraphs>83</Paragraphs>
  <Slides>14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ＭＳ Ｐゴシック</vt:lpstr>
      <vt:lpstr>Arial</vt:lpstr>
      <vt:lpstr>標準デザイン</vt:lpstr>
      <vt:lpstr>定型的働きかけの手法</vt:lpstr>
      <vt:lpstr>人を動かすこと</vt:lpstr>
      <vt:lpstr>スキナーの教授方法</vt:lpstr>
      <vt:lpstr>法則化運動とは（ＴＯＳＳ）</vt:lpstr>
      <vt:lpstr>法則化運動原則１</vt:lpstr>
      <vt:lpstr>法則化運動原則２</vt:lpstr>
      <vt:lpstr>法則化運動の事例</vt:lpstr>
      <vt:lpstr>法則化運動の批判</vt:lpstr>
      <vt:lpstr>仮説実験授業とは何か</vt:lpstr>
      <vt:lpstr>仮説実験授業の方法</vt:lpstr>
      <vt:lpstr>仮説実験授業の事例</vt:lpstr>
      <vt:lpstr>仮説実験授業の意味</vt:lpstr>
      <vt:lpstr>仮説実験授業と生活指導</vt:lpstr>
      <vt:lpstr>子どもを動かすことを考える</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授業の法則化運動</dc:title>
  <dc:creator>wakei</dc:creator>
  <cp:lastModifiedBy>ota wakei</cp:lastModifiedBy>
  <cp:revision>34</cp:revision>
  <dcterms:created xsi:type="dcterms:W3CDTF">2008-05-28T08:02:29Z</dcterms:created>
  <dcterms:modified xsi:type="dcterms:W3CDTF">2018-06-05T05:05:32Z</dcterms:modified>
</cp:coreProperties>
</file>