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6" r:id="rId3"/>
    <p:sldId id="281" r:id="rId4"/>
    <p:sldId id="272" r:id="rId5"/>
    <p:sldId id="277" r:id="rId6"/>
    <p:sldId id="273" r:id="rId7"/>
    <p:sldId id="266" r:id="rId8"/>
    <p:sldId id="267" r:id="rId9"/>
    <p:sldId id="279" r:id="rId10"/>
    <p:sldId id="280" r:id="rId11"/>
    <p:sldId id="282" r:id="rId12"/>
    <p:sldId id="262" r:id="rId13"/>
    <p:sldId id="263" r:id="rId14"/>
    <p:sldId id="283" r:id="rId15"/>
    <p:sldId id="269" r:id="rId1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7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2018/5/30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2018/5/30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2018/5/30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2018/5/30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0208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2018/5/30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5807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2018/5/30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9535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2018/5/30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8324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2018/5/30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1043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2018/5/30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627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2018/5/30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550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2018/5/30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88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2018/5/30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2018/5/30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0179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2018/5/30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7701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2018/5/30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185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2018/5/30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2018/5/30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2018/5/30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2018/5/30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2018/5/30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2018/5/30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D6E9-0E6F-491C-8A72-945B93DBD9EC}" type="datetimeFigureOut">
              <a:rPr kumimoji="1" lang="ja-JP" altLang="en-US" smtClean="0"/>
              <a:pPr/>
              <a:t>2018/5/30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FC7E9-1A94-4B6A-B90B-F047ACECD6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AD6E9-0E6F-491C-8A72-945B93DBD9EC}" type="datetimeFigureOut">
              <a:rPr kumimoji="1" lang="ja-JP" altLang="en-US" smtClean="0"/>
              <a:pPr/>
              <a:t>2018/5/30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FC7E9-1A94-4B6A-B90B-F047ACECD6B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D4FCE-2BFD-4FCB-BD71-8381FA6D23E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2018/5/30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C1679-9390-4CDE-B1EE-4322A3EC227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63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発言主体の授業</a:t>
            </a:r>
            <a:br>
              <a:rPr kumimoji="1" lang="ja-JP" altLang="en-US" dirty="0"/>
            </a:b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斉藤喜博と安井俊夫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99E1DA-E478-4EB7-BF46-1C19BA503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8133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安井俊夫の実践歴</a:t>
            </a:r>
            <a:br>
              <a:rPr kumimoji="1" lang="ja-JP" altLang="en-US" dirty="0"/>
            </a:br>
            <a:r>
              <a:rPr kumimoji="1" lang="en-US" altLang="ja-JP" dirty="0"/>
              <a:t>1935</a:t>
            </a:r>
            <a:r>
              <a:rPr kumimoji="1" lang="ja-JP" altLang="en-US" dirty="0"/>
              <a:t>年生まれ</a:t>
            </a:r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96FC6F4A-839A-45B4-AB0D-8E646D61E1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44824"/>
            <a:ext cx="8291264" cy="4403785"/>
          </a:xfrm>
        </p:spPr>
      </p:pic>
    </p:spTree>
    <p:extLst>
      <p:ext uri="{BB962C8B-B14F-4D97-AF65-F5344CB8AC3E}">
        <p14:creationId xmlns:p14="http://schemas.microsoft.com/office/powerpoint/2010/main" val="3604757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安井俊夫の歴史教育（１）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系統的な歴史観と民衆史観にたっていた。</a:t>
            </a:r>
          </a:p>
          <a:p>
            <a:pPr eaLnBrk="1" hangingPunct="1">
              <a:buFontTx/>
              <a:buNone/>
            </a:pPr>
            <a:r>
              <a:rPr lang="ja-JP" altLang="en-US"/>
              <a:t>　　　－専制的な王と虐げられた民衆</a:t>
            </a:r>
          </a:p>
          <a:p>
            <a:pPr eaLnBrk="1" hangingPunct="1"/>
            <a:r>
              <a:rPr lang="ja-JP" altLang="en-US"/>
              <a:t>生徒からの疑問</a:t>
            </a:r>
          </a:p>
          <a:p>
            <a:pPr eaLnBrk="1" hangingPunct="1">
              <a:buFontTx/>
              <a:buNone/>
            </a:pPr>
            <a:r>
              <a:rPr lang="ja-JP" altLang="en-US"/>
              <a:t>　　なぜ東国の農民が都の天皇の墓を作るのか。松戸の湿地帯をどのように埋め立てたのか。→水を抜いたのではないか。</a:t>
            </a:r>
          </a:p>
          <a:p>
            <a:pPr eaLnBrk="1" hangingPunct="1"/>
            <a:r>
              <a:rPr lang="ja-JP" altLang="en-US"/>
              <a:t>民衆の生活実感からの把握の必要性の自覚</a:t>
            </a:r>
          </a:p>
        </p:txBody>
      </p:sp>
    </p:spTree>
    <p:extLst>
      <p:ext uri="{BB962C8B-B14F-4D97-AF65-F5344CB8AC3E}">
        <p14:creationId xmlns:p14="http://schemas.microsoft.com/office/powerpoint/2010/main" val="2484567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安井俊夫の歴史教育（２）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権力の強大さを強調　→　何もできないという諦観だけを生む。</a:t>
            </a:r>
          </a:p>
          <a:p>
            <a:pPr eaLnBrk="1" hangingPunct="1"/>
            <a:r>
              <a:rPr lang="ja-JP" altLang="en-US" dirty="0"/>
              <a:t>「できない子の論理」をすっきりした説明で済ませてしまう。　→　一種の差別観につながる上に、歴史の原動力をみることができない。</a:t>
            </a:r>
          </a:p>
          <a:p>
            <a:pPr eaLnBrk="1" hangingPunct="1"/>
            <a:r>
              <a:rPr lang="ja-JP" altLang="en-US" dirty="0"/>
              <a:t>「生活」から歴史を見ていく。</a:t>
            </a:r>
            <a:endParaRPr lang="en-US" altLang="ja-JP" dirty="0"/>
          </a:p>
          <a:p>
            <a:pPr eaLnBrk="1" hangingPunct="1"/>
            <a:r>
              <a:rPr lang="ja-JP" altLang="en-US"/>
              <a:t>Ｃｆ　何故</a:t>
            </a:r>
            <a:r>
              <a:rPr lang="ja-JP" altLang="en-US" dirty="0"/>
              <a:t>「生活指導」的機能をもつのか考えてみよう。</a:t>
            </a:r>
          </a:p>
          <a:p>
            <a:pPr eaLnBrk="1" hangingPunct="1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3346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188F6A71-6F18-41DD-902A-1FA7C5CA10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2656"/>
            <a:ext cx="4178560" cy="5858454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CAA96642-9D4A-463E-8D68-547CE957C8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696" y="764704"/>
            <a:ext cx="4499992" cy="4926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502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斉藤喜博とロジャース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ja-JP" altLang="en-US" dirty="0"/>
              <a:t>ロジャースのクライアント中心療法の段階</a:t>
            </a:r>
          </a:p>
          <a:p>
            <a:pPr lvl="1"/>
            <a:r>
              <a:rPr lang="ja-JP" altLang="en-US" dirty="0"/>
              <a:t>二人の人間が心理的接触を持っていること</a:t>
            </a:r>
          </a:p>
          <a:p>
            <a:pPr lvl="1"/>
            <a:r>
              <a:rPr lang="ja-JP" altLang="en-US" dirty="0"/>
              <a:t>クライエントの条件・状態（クライエントの不一致状態）</a:t>
            </a:r>
          </a:p>
          <a:p>
            <a:pPr lvl="1"/>
            <a:r>
              <a:rPr lang="ja-JP" altLang="en-US" dirty="0"/>
              <a:t>治療者の一致、真実さ</a:t>
            </a:r>
          </a:p>
          <a:p>
            <a:pPr lvl="1"/>
            <a:r>
              <a:rPr lang="ja-JP" altLang="en-US" dirty="0"/>
              <a:t>無条件の積極的関心の経験</a:t>
            </a:r>
          </a:p>
          <a:p>
            <a:pPr lvl="1"/>
            <a:r>
              <a:rPr lang="ja-JP" altLang="en-US" dirty="0"/>
              <a:t>共感的理解とその伝達</a:t>
            </a:r>
          </a:p>
          <a:p>
            <a:pPr lvl="1"/>
            <a:r>
              <a:rPr lang="ja-JP" altLang="en-US" dirty="0"/>
              <a:t>治療関係の一定期間の継続</a:t>
            </a:r>
          </a:p>
          <a:p>
            <a:r>
              <a:rPr lang="ja-JP" altLang="en-US" dirty="0"/>
              <a:t>斉藤喜博の子どもとの関係</a:t>
            </a:r>
          </a:p>
          <a:p>
            <a:pPr lvl="1"/>
            <a:r>
              <a:rPr lang="ja-JP" altLang="en-US" dirty="0"/>
              <a:t>朗読　子どもを知る（関係性の構築・問題との直面）</a:t>
            </a:r>
          </a:p>
          <a:p>
            <a:pPr lvl="1"/>
            <a:r>
              <a:rPr lang="ja-JP" altLang="en-US" dirty="0"/>
              <a:t>質問　正解のない問（教師の一致）</a:t>
            </a:r>
          </a:p>
          <a:p>
            <a:pPr lvl="1"/>
            <a:r>
              <a:rPr lang="ja-JP" altLang="en-US" dirty="0"/>
              <a:t>回答への共感</a:t>
            </a:r>
          </a:p>
          <a:p>
            <a:pPr lvl="1">
              <a:buNone/>
            </a:pPr>
            <a:r>
              <a:rPr kumimoji="1" lang="ja-JP" altLang="en-US" dirty="0"/>
              <a:t>（子どもの解放）</a:t>
            </a:r>
          </a:p>
        </p:txBody>
      </p:sp>
    </p:spTree>
    <p:extLst>
      <p:ext uri="{BB962C8B-B14F-4D97-AF65-F5344CB8AC3E}">
        <p14:creationId xmlns:p14="http://schemas.microsoft.com/office/powerpoint/2010/main" val="1770017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7AC4BD-5661-4EAC-B5F0-9AD7D9BCB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アレント原則の授業化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07E7726-5567-47BC-921F-CC9E7ADC9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/>
              <a:t>授業でアレント原則を実行→生活指導</a:t>
            </a:r>
          </a:p>
          <a:p>
            <a:pPr lvl="1"/>
            <a:r>
              <a:rPr kumimoji="1" lang="ja-JP" altLang="en-US" dirty="0"/>
              <a:t>発言を引き出す←綿密な準備と適切な発問</a:t>
            </a:r>
          </a:p>
          <a:p>
            <a:pPr lvl="1"/>
            <a:r>
              <a:rPr kumimoji="1" lang="ja-JP" altLang="en-US" dirty="0"/>
              <a:t>発言から新たな課題を引き出す←応用力</a:t>
            </a:r>
          </a:p>
          <a:p>
            <a:r>
              <a:rPr kumimoji="1" lang="ja-JP" altLang="en-US" dirty="0"/>
              <a:t>発言が何故でないのか</a:t>
            </a:r>
            <a:r>
              <a:rPr kumimoji="1" lang="en-US" altLang="ja-JP" dirty="0"/>
              <a:t>(</a:t>
            </a:r>
            <a:r>
              <a:rPr kumimoji="1" lang="ja-JP" altLang="en-US" dirty="0"/>
              <a:t>アクティブラーニングの空回り</a:t>
            </a:r>
            <a:r>
              <a:rPr kumimoji="1" lang="en-US" altLang="ja-JP" dirty="0"/>
              <a:t>?)</a:t>
            </a:r>
            <a:endParaRPr kumimoji="1" lang="ja-JP" altLang="en-US" dirty="0"/>
          </a:p>
          <a:p>
            <a:r>
              <a:rPr kumimoji="1" lang="ja-JP" altLang="en-US" dirty="0"/>
              <a:t>多様な発言、間違った発言をどう扱うのか</a:t>
            </a:r>
          </a:p>
          <a:p>
            <a:r>
              <a:rPr lang="ja-JP" altLang="en-US" dirty="0"/>
              <a:t>ロジャース　個人の中の意志こそが重要・人間は成長可能性、回復可能性を自然に持っている。</a:t>
            </a:r>
          </a:p>
          <a:p>
            <a:endParaRPr kumimoji="1"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3914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斎藤喜博生涯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１９１１　誕生</a:t>
            </a:r>
            <a:endParaRPr kumimoji="1" lang="en-US" altLang="ja-JP" dirty="0"/>
          </a:p>
          <a:p>
            <a:r>
              <a:rPr lang="ja-JP" altLang="en-US" dirty="0"/>
              <a:t>群馬師範卒後小学校教師（教室愛・教室記）</a:t>
            </a:r>
            <a:endParaRPr lang="en-US" altLang="ja-JP" dirty="0"/>
          </a:p>
          <a:p>
            <a:r>
              <a:rPr kumimoji="1" lang="ja-JP" altLang="en-US" dirty="0"/>
              <a:t>戦後群馬県教祖文化部長</a:t>
            </a:r>
            <a:endParaRPr kumimoji="1" lang="en-US" altLang="ja-JP" dirty="0"/>
          </a:p>
          <a:p>
            <a:r>
              <a:rPr lang="ja-JP" altLang="en-US" dirty="0"/>
              <a:t>１９５２　島小校長　全国的に有名に</a:t>
            </a:r>
            <a:endParaRPr lang="en-US" altLang="ja-JP" dirty="0"/>
          </a:p>
          <a:p>
            <a:r>
              <a:rPr kumimoji="1" lang="ja-JP" altLang="en-US" dirty="0"/>
              <a:t>教</a:t>
            </a:r>
            <a:r>
              <a:rPr lang="ja-JP" altLang="en-US" dirty="0"/>
              <a:t>科研教授学部会　⇒　教授学研究の会</a:t>
            </a:r>
            <a:endParaRPr lang="en-US" altLang="ja-JP" dirty="0"/>
          </a:p>
          <a:p>
            <a:r>
              <a:rPr kumimoji="1" lang="ja-JP" altLang="en-US" dirty="0"/>
              <a:t>定年後大学で教えつつ、教授学の研究と教師の授業指導</a:t>
            </a:r>
          </a:p>
        </p:txBody>
      </p:sp>
    </p:spTree>
    <p:extLst>
      <p:ext uri="{BB962C8B-B14F-4D97-AF65-F5344CB8AC3E}">
        <p14:creationId xmlns:p14="http://schemas.microsoft.com/office/powerpoint/2010/main" val="3936598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akei\Desktop\a17de0bb1e43a1c072a05a619d05e24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教師論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/>
              <a:t>教師の禁句</a:t>
            </a:r>
            <a:endParaRPr kumimoji="1" lang="en-US" altLang="ja-JP" dirty="0"/>
          </a:p>
          <a:p>
            <a:pPr lvl="1"/>
            <a:r>
              <a:rPr lang="ja-JP" altLang="en-US" dirty="0"/>
              <a:t>校長が悪い</a:t>
            </a:r>
          </a:p>
          <a:p>
            <a:pPr lvl="1"/>
            <a:r>
              <a:rPr lang="ja-JP" altLang="en-US" dirty="0"/>
              <a:t>仲間が悪い</a:t>
            </a:r>
          </a:p>
          <a:p>
            <a:pPr lvl="1"/>
            <a:r>
              <a:rPr lang="ja-JP" altLang="en-US" dirty="0"/>
              <a:t>設備が悪い</a:t>
            </a:r>
          </a:p>
          <a:p>
            <a:pPr lvl="1"/>
            <a:r>
              <a:rPr lang="ja-JP" altLang="en-US" dirty="0"/>
              <a:t>子どもが多すぎる</a:t>
            </a:r>
          </a:p>
          <a:p>
            <a:pPr lvl="1"/>
            <a:r>
              <a:rPr lang="ja-JP" altLang="en-US" dirty="0"/>
              <a:t>子どもが悪い</a:t>
            </a:r>
          </a:p>
          <a:p>
            <a:pPr lvl="1"/>
            <a:r>
              <a:rPr lang="ja-JP" altLang="en-US" dirty="0"/>
              <a:t>前の教師が悪い</a:t>
            </a:r>
          </a:p>
          <a:p>
            <a:r>
              <a:rPr lang="ja-JP" altLang="en-US" dirty="0"/>
              <a:t>教師はいいわけをせずに実践で成果を</a:t>
            </a:r>
          </a:p>
          <a:p>
            <a:r>
              <a:rPr lang="ja-JP" altLang="en-US" dirty="0"/>
              <a:t>（芽を吹く子ども　</a:t>
            </a:r>
            <a:r>
              <a:rPr lang="en-US" altLang="ja-JP" dirty="0"/>
              <a:t>18:00)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23006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斎藤の原則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/>
              <a:t>教育は芸術</a:t>
            </a:r>
            <a:endParaRPr kumimoji="1" lang="en-US" altLang="ja-JP" dirty="0"/>
          </a:p>
          <a:p>
            <a:pPr lvl="1"/>
            <a:r>
              <a:rPr lang="ja-JP" altLang="en-US" dirty="0"/>
              <a:t>与える厳しさではなく、子どもが求める厳しさ</a:t>
            </a:r>
            <a:endParaRPr lang="en-US" altLang="ja-JP" dirty="0"/>
          </a:p>
          <a:p>
            <a:pPr lvl="1"/>
            <a:r>
              <a:rPr kumimoji="1" lang="ja-JP" altLang="en-US" dirty="0"/>
              <a:t>新しい発見</a:t>
            </a:r>
            <a:endParaRPr kumimoji="1" lang="en-US" altLang="ja-JP" dirty="0"/>
          </a:p>
          <a:p>
            <a:pPr lvl="1"/>
            <a:r>
              <a:rPr lang="ja-JP" altLang="en-US" dirty="0"/>
              <a:t>例　低学年の演劇は脚本なし</a:t>
            </a:r>
            <a:endParaRPr lang="en-US" altLang="ja-JP" dirty="0"/>
          </a:p>
          <a:p>
            <a:pPr lvl="1"/>
            <a:r>
              <a:rPr kumimoji="1" lang="ja-JP" altLang="en-US" dirty="0"/>
              <a:t>教師自身が感動する力</a:t>
            </a:r>
            <a:endParaRPr kumimoji="1" lang="en-US" altLang="ja-JP" dirty="0"/>
          </a:p>
          <a:p>
            <a:r>
              <a:rPr lang="ja-JP" altLang="en-US" dirty="0"/>
              <a:t>学級集団はひとつの人格</a:t>
            </a:r>
            <a:endParaRPr lang="en-US" altLang="ja-JP" dirty="0"/>
          </a:p>
          <a:p>
            <a:pPr lvl="1"/>
            <a:r>
              <a:rPr kumimoji="1" lang="ja-JP" altLang="en-US" dirty="0"/>
              <a:t>教師と子どもが響きあいながら</a:t>
            </a:r>
            <a:r>
              <a:rPr lang="ja-JP" altLang="en-US" dirty="0"/>
              <a:t>、一つの命をもち、目的をもって力動的に学びあう。教師も子どもも同じ成員。</a:t>
            </a:r>
            <a:endParaRPr lang="en-US" altLang="ja-JP" dirty="0"/>
          </a:p>
          <a:p>
            <a:pPr lvl="1"/>
            <a:r>
              <a:rPr kumimoji="1" lang="ja-JP" altLang="en-US" dirty="0"/>
              <a:t>教師は学校という劇場を演技者である。</a:t>
            </a:r>
          </a:p>
        </p:txBody>
      </p:sp>
    </p:spTree>
    <p:extLst>
      <p:ext uri="{BB962C8B-B14F-4D97-AF65-F5344CB8AC3E}">
        <p14:creationId xmlns:p14="http://schemas.microsoft.com/office/powerpoint/2010/main" val="1200038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遅刻事件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島小での最初の公開研究会</a:t>
            </a:r>
            <a:endParaRPr lang="en-US" altLang="ja-JP" dirty="0"/>
          </a:p>
          <a:p>
            <a:pPr lvl="1"/>
            <a:r>
              <a:rPr kumimoji="1" lang="ja-JP" altLang="en-US" dirty="0"/>
              <a:t>なぜこのような優れた実践が可能か</a:t>
            </a:r>
            <a:endParaRPr kumimoji="1" lang="en-US" altLang="ja-JP" dirty="0"/>
          </a:p>
          <a:p>
            <a:pPr lvl="1"/>
            <a:r>
              <a:rPr lang="ja-JP" altLang="en-US" dirty="0"/>
              <a:t>泉「努力があった。遅刻や早退が平気でできる職場だ。」</a:t>
            </a:r>
            <a:endParaRPr lang="en-US" altLang="ja-JP" dirty="0"/>
          </a:p>
          <a:p>
            <a:pPr lvl="1"/>
            <a:r>
              <a:rPr kumimoji="1" lang="ja-JP" altLang="en-US" dirty="0"/>
              <a:t>元軍人「遅刻はけしからん。</a:t>
            </a:r>
            <a:endParaRPr kumimoji="1" lang="en-US" altLang="ja-JP" dirty="0"/>
          </a:p>
          <a:p>
            <a:pPr lvl="1"/>
            <a:r>
              <a:rPr lang="ja-JP" altLang="en-US" dirty="0"/>
              <a:t>泉「出かけるときに赤ん坊が泣けば、少し一緒にいてあげたい。遅刻をおそれて形式的な仕事をするより、よい仕事ができる。</a:t>
            </a:r>
            <a:endParaRPr lang="en-US" altLang="ja-JP" dirty="0"/>
          </a:p>
          <a:p>
            <a:pPr marL="457200" lvl="1" indent="0">
              <a:buNone/>
            </a:pPr>
            <a:r>
              <a:rPr lang="ja-JP" altLang="en-US" dirty="0"/>
              <a:t>　（この後激論）</a:t>
            </a:r>
            <a:endParaRPr lang="en-US" altLang="ja-JP" dirty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7119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春の授業      </a:t>
            </a:r>
            <a:r>
              <a:rPr lang="ja-JP" altLang="en-US" dirty="0"/>
              <a:t>坂本　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ja-JP" altLang="en-US" dirty="0"/>
              <a:t>　　おかんはたった一人</a:t>
            </a:r>
          </a:p>
          <a:p>
            <a:pPr marL="0" indent="0">
              <a:buNone/>
            </a:pPr>
            <a:r>
              <a:rPr lang="ja-JP" altLang="en-US" dirty="0"/>
              <a:t>　　峠田のてっぺんで鍬にもたれ</a:t>
            </a:r>
          </a:p>
          <a:p>
            <a:pPr marL="0" indent="0">
              <a:buNone/>
            </a:pPr>
            <a:r>
              <a:rPr lang="ja-JP" altLang="en-US" dirty="0"/>
              <a:t>　　大きな空に</a:t>
            </a:r>
          </a:p>
          <a:p>
            <a:pPr marL="0" indent="0">
              <a:buNone/>
            </a:pPr>
            <a:r>
              <a:rPr lang="ja-JP" altLang="en-US" dirty="0"/>
              <a:t>　　小</a:t>
            </a:r>
            <a:r>
              <a:rPr lang="ja-JP" altLang="en-US" dirty="0" err="1"/>
              <a:t>ちゃい</a:t>
            </a:r>
            <a:r>
              <a:rPr lang="ja-JP" altLang="en-US" dirty="0"/>
              <a:t>からだを</a:t>
            </a:r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lang="ja-JP" altLang="en-US" dirty="0" err="1"/>
              <a:t>ぴょっ</a:t>
            </a:r>
            <a:r>
              <a:rPr lang="ja-JP" altLang="en-US" dirty="0"/>
              <a:t>くり浮かして</a:t>
            </a:r>
          </a:p>
          <a:p>
            <a:pPr marL="0" indent="0">
              <a:buNone/>
            </a:pPr>
            <a:r>
              <a:rPr lang="ja-JP" altLang="en-US" dirty="0"/>
              <a:t>　　空いっぱいになく雲雀の声を</a:t>
            </a:r>
          </a:p>
          <a:p>
            <a:pPr marL="0" indent="0">
              <a:buNone/>
            </a:pPr>
            <a:r>
              <a:rPr lang="ja-JP" altLang="en-US" dirty="0"/>
              <a:t>　　じっと聞いているや</a:t>
            </a:r>
            <a:r>
              <a:rPr lang="ja-JP" altLang="en-US" dirty="0" err="1"/>
              <a:t>ろ</a:t>
            </a:r>
            <a:r>
              <a:rPr lang="ja-JP" altLang="en-US" dirty="0"/>
              <a:t>で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</a:p>
          <a:p>
            <a:pPr marL="0" indent="0">
              <a:buNone/>
            </a:pPr>
            <a:r>
              <a:rPr lang="ja-JP" altLang="en-US" dirty="0"/>
              <a:t>　　里の方で牛がないたら</a:t>
            </a:r>
          </a:p>
          <a:p>
            <a:pPr marL="0" indent="0">
              <a:buNone/>
            </a:pPr>
            <a:r>
              <a:rPr lang="ja-JP" altLang="en-US" dirty="0"/>
              <a:t>　　じっと余韻（ひびき）に耳をかたむけているや</a:t>
            </a:r>
            <a:r>
              <a:rPr lang="ja-JP" altLang="en-US" dirty="0" err="1"/>
              <a:t>ろ</a:t>
            </a:r>
            <a:r>
              <a:rPr lang="ja-JP" altLang="en-US" dirty="0"/>
              <a:t>で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</a:p>
          <a:p>
            <a:pPr marL="0" indent="0">
              <a:buNone/>
            </a:pPr>
            <a:r>
              <a:rPr lang="ja-JP" altLang="en-US" dirty="0"/>
              <a:t>　　大きい　美しい</a:t>
            </a:r>
          </a:p>
          <a:p>
            <a:pPr marL="0" indent="0">
              <a:buNone/>
            </a:pPr>
            <a:r>
              <a:rPr lang="ja-JP" altLang="en-US" dirty="0"/>
              <a:t>　　春がまわってくるたん</a:t>
            </a:r>
            <a:r>
              <a:rPr lang="ja-JP" altLang="en-US" dirty="0" err="1"/>
              <a:t>びに</a:t>
            </a:r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　　おかんの年がよるのが</a:t>
            </a:r>
          </a:p>
          <a:p>
            <a:pPr marL="0" indent="0">
              <a:buNone/>
            </a:pPr>
            <a:r>
              <a:rPr lang="ja-JP" altLang="en-US" dirty="0"/>
              <a:t>　　目に見えるようで　かなしい</a:t>
            </a:r>
          </a:p>
          <a:p>
            <a:pPr marL="0" indent="0">
              <a:buNone/>
            </a:pPr>
            <a:r>
              <a:rPr lang="ja-JP" altLang="en-US" dirty="0"/>
              <a:t>　　おかんがみたい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3549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歴史教育と生活指導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戦前の歴史教育は愛国心教育であり、道徳教育であった。</a:t>
            </a:r>
          </a:p>
          <a:p>
            <a:pPr lvl="1"/>
            <a:r>
              <a:rPr lang="ja-JP" altLang="en-US" dirty="0"/>
              <a:t>事実ではない「立場」の授業（古代・南北朝）</a:t>
            </a:r>
          </a:p>
          <a:p>
            <a:pPr lvl="1"/>
            <a:r>
              <a:rPr kumimoji="1" lang="ja-JP" altLang="en-US" dirty="0"/>
              <a:t>暗記の強要（歴代天皇名）</a:t>
            </a:r>
          </a:p>
          <a:p>
            <a:r>
              <a:rPr lang="ja-JP" altLang="en-US" dirty="0"/>
              <a:t>望ましい歴史教育は</a:t>
            </a:r>
          </a:p>
          <a:p>
            <a:pPr lvl="1"/>
            <a:r>
              <a:rPr lang="ja-JP" altLang="en-US" dirty="0"/>
              <a:t>事実のみを伝達</a:t>
            </a:r>
          </a:p>
          <a:p>
            <a:pPr lvl="1"/>
            <a:r>
              <a:rPr lang="ja-JP" altLang="en-US" dirty="0"/>
              <a:t>民主主義的愛国心教育</a:t>
            </a:r>
          </a:p>
          <a:p>
            <a:pPr lvl="1"/>
            <a:r>
              <a:rPr kumimoji="1" lang="ja-JP" altLang="en-US" dirty="0"/>
              <a:t>いずれとも違う歴史教育</a:t>
            </a:r>
            <a:r>
              <a:rPr lang="ja-JP" altLang="en-US" dirty="0"/>
              <a:t>（安井俊夫）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7218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371</Words>
  <Application>Microsoft Office PowerPoint</Application>
  <PresentationFormat>画面に合わせる (4:3)</PresentationFormat>
  <Paragraphs>92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14</vt:i4>
      </vt:variant>
    </vt:vector>
  </HeadingPairs>
  <TitlesOfParts>
    <vt:vector size="19" baseType="lpstr">
      <vt:lpstr>ＭＳ Ｐゴシック</vt:lpstr>
      <vt:lpstr>Arial</vt:lpstr>
      <vt:lpstr>Calibri</vt:lpstr>
      <vt:lpstr>Office テーマ</vt:lpstr>
      <vt:lpstr>1_Office ​​テーマ</vt:lpstr>
      <vt:lpstr>発言主体の授業 </vt:lpstr>
      <vt:lpstr>アレント原則の授業化</vt:lpstr>
      <vt:lpstr>斎藤喜博生涯</vt:lpstr>
      <vt:lpstr>PowerPoint プレゼンテーション</vt:lpstr>
      <vt:lpstr>教師論</vt:lpstr>
      <vt:lpstr>斎藤の原則</vt:lpstr>
      <vt:lpstr>遅刻事件</vt:lpstr>
      <vt:lpstr>春の授業      坂本　遼</vt:lpstr>
      <vt:lpstr>歴史教育と生活指導</vt:lpstr>
      <vt:lpstr>安井俊夫の実践歴 1935年生まれ</vt:lpstr>
      <vt:lpstr>安井俊夫の歴史教育（１）</vt:lpstr>
      <vt:lpstr>安井俊夫の歴史教育（２）</vt:lpstr>
      <vt:lpstr>PowerPoint プレゼンテーション</vt:lpstr>
      <vt:lpstr>斉藤喜博とロジャース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科学的認識と表現と自己実現</dc:title>
  <dc:creator>wakei</dc:creator>
  <cp:lastModifiedBy>ota wakei</cp:lastModifiedBy>
  <cp:revision>30</cp:revision>
  <dcterms:created xsi:type="dcterms:W3CDTF">2012-06-05T10:09:51Z</dcterms:created>
  <dcterms:modified xsi:type="dcterms:W3CDTF">2018-05-30T02:19:36Z</dcterms:modified>
</cp:coreProperties>
</file>