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75" r:id="rId4"/>
    <p:sldId id="277" r:id="rId5"/>
    <p:sldId id="278" r:id="rId6"/>
    <p:sldId id="269" r:id="rId7"/>
    <p:sldId id="263" r:id="rId8"/>
    <p:sldId id="270" r:id="rId9"/>
    <p:sldId id="262" r:id="rId10"/>
    <p:sldId id="265" r:id="rId11"/>
    <p:sldId id="273" r:id="rId12"/>
    <p:sldId id="274" r:id="rId13"/>
    <p:sldId id="266" r:id="rId14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5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BB3EE-66CD-4B14-A80E-AE13A3AD4F6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67568-4091-4E21-AE72-D7C9772974D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D24EE-FB9B-48F6-ADAA-DD89A02C8E9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7D033-4899-41D0-B839-5216F3F099F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3BE18-45B7-4A4D-A0F4-A7B72FB3888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F5B9D-3C05-4A52-AB71-E36E3B1FC05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5C254-748E-41DF-81D6-38476637286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B16FD-911B-4B62-9C21-7BA5DCE4C9A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60F6F-7E13-40BF-B1C9-D92D996BECB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F1C01-DA8D-411F-B29B-A6D3188B5EF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277F8-FF3B-448B-B56F-85193091E82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227A089-C3C1-4228-B449-2DD742018F5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生活綴り方の生活指導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コミュニケーションの形成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綴り方教育の日常的実践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日記　教師との対話（赤ペン）</a:t>
            </a:r>
          </a:p>
          <a:p>
            <a:pPr eaLnBrk="1" hangingPunct="1"/>
            <a:r>
              <a:rPr lang="ja-JP" altLang="en-US"/>
              <a:t>作文　表現したいことを表現する</a:t>
            </a:r>
          </a:p>
          <a:p>
            <a:pPr eaLnBrk="1" hangingPunct="1"/>
            <a:r>
              <a:rPr lang="ja-JP" altLang="en-US"/>
              <a:t>印刷　学級での共有（親や含む）</a:t>
            </a:r>
          </a:p>
          <a:p>
            <a:pPr eaLnBrk="1" hangingPunct="1"/>
            <a:r>
              <a:rPr lang="ja-JP" altLang="en-US"/>
              <a:t>紹介と討論　認識の検討</a:t>
            </a:r>
          </a:p>
          <a:p>
            <a:pPr eaLnBrk="1" hangingPunct="1"/>
            <a:r>
              <a:rPr lang="ja-JP" altLang="en-US"/>
              <a:t>認識の改めと表現の改善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142783" y="1124744"/>
            <a:ext cx="461665" cy="40324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特に書きたいテーマで作文を書く</a:t>
            </a:r>
          </a:p>
        </p:txBody>
      </p:sp>
      <p:sp>
        <p:nvSpPr>
          <p:cNvPr id="11" name="左矢印 10"/>
          <p:cNvSpPr/>
          <p:nvPr/>
        </p:nvSpPr>
        <p:spPr>
          <a:xfrm>
            <a:off x="7236296" y="285293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353616" y="1196752"/>
            <a:ext cx="738664" cy="33123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個々の作文に赤ペンでコメント</a:t>
            </a:r>
          </a:p>
          <a:p>
            <a:r>
              <a:rPr lang="ja-JP" altLang="en-US" dirty="0"/>
              <a:t>作品を選んで、学級通信に掲載</a:t>
            </a:r>
            <a:endParaRPr kumimoji="1" lang="ja-JP" altLang="en-US" dirty="0"/>
          </a:p>
        </p:txBody>
      </p:sp>
      <p:sp>
        <p:nvSpPr>
          <p:cNvPr id="16" name="左矢印 15"/>
          <p:cNvSpPr/>
          <p:nvPr/>
        </p:nvSpPr>
        <p:spPr>
          <a:xfrm>
            <a:off x="5292080" y="29249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855402" y="1196752"/>
            <a:ext cx="1292662" cy="32403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作文の検討会を授業で行なう</a:t>
            </a:r>
          </a:p>
          <a:p>
            <a:r>
              <a:rPr lang="ja-JP" altLang="en-US" dirty="0"/>
              <a:t>　最初に本人が皆の前で通読</a:t>
            </a:r>
          </a:p>
          <a:p>
            <a:r>
              <a:rPr kumimoji="1" lang="ja-JP" altLang="en-US" dirty="0"/>
              <a:t>　少しずつ区切って、印象的　　　　だった部分を出し合う</a:t>
            </a:r>
          </a:p>
        </p:txBody>
      </p:sp>
      <p:sp>
        <p:nvSpPr>
          <p:cNvPr id="19" name="左矢印 18"/>
          <p:cNvSpPr/>
          <p:nvPr/>
        </p:nvSpPr>
        <p:spPr>
          <a:xfrm>
            <a:off x="2843808" y="29249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33136" y="1196752"/>
            <a:ext cx="738664" cy="3672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dirty="0"/>
              <a:t>子どもたちの感想や疑問に、本人が答えていく。作者の気持を理解する</a:t>
            </a:r>
            <a:endParaRPr kumimoji="1" lang="ja-JP" altLang="en-US" dirty="0"/>
          </a:p>
        </p:txBody>
      </p:sp>
      <p:sp>
        <p:nvSpPr>
          <p:cNvPr id="21" name="左矢印 20"/>
          <p:cNvSpPr/>
          <p:nvPr/>
        </p:nvSpPr>
        <p:spPr>
          <a:xfrm>
            <a:off x="1115616" y="29249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09935" y="1196752"/>
            <a:ext cx="461665" cy="36724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子どもたちの相互理解が進む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201488" y="3861048"/>
            <a:ext cx="738664" cy="22322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皆に訴える内容の文を選ぶ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980273" y="3861048"/>
            <a:ext cx="1015663" cy="25202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重要な部分は予め、教師が紙に書いたものを用意することが多い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097032" y="3861048"/>
            <a:ext cx="738664" cy="25202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共感的理解の方向に教師がリードする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619672" y="620688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作文を検討する授業の基本的なやり方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五組の旗で具体的に見る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テキスト参照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綴り方実践の近年の困難性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dirty="0"/>
              <a:t>個人情報管理の感覚が浸透</a:t>
            </a:r>
          </a:p>
          <a:p>
            <a:pPr eaLnBrk="1" hangingPunct="1"/>
            <a:r>
              <a:rPr lang="ja-JP" altLang="en-US" dirty="0"/>
              <a:t>集団を人間的協力の場というより、競争の場としてとらえる感覚</a:t>
            </a:r>
          </a:p>
          <a:p>
            <a:pPr eaLnBrk="1" hangingPunct="1"/>
            <a:r>
              <a:rPr lang="ja-JP" altLang="en-US" dirty="0"/>
              <a:t>他人に知られたくないという感覚</a:t>
            </a:r>
          </a:p>
          <a:p>
            <a:r>
              <a:rPr lang="ja-JP" altLang="en-US" dirty="0"/>
              <a:t>生活綴り方は、貧乏人の教育法という見解</a:t>
            </a:r>
          </a:p>
          <a:p>
            <a:pPr lvl="1"/>
            <a:r>
              <a:rPr lang="ja-JP" altLang="en-US" dirty="0"/>
              <a:t>経済的貧しさより、教育的貧しさから出てきた</a:t>
            </a:r>
          </a:p>
          <a:p>
            <a:pPr lvl="1"/>
            <a:r>
              <a:rPr lang="ja-JP" altLang="en-US" dirty="0"/>
              <a:t>貧困世帯の増大で、再度意味が出てきた</a:t>
            </a:r>
          </a:p>
          <a:p>
            <a:pPr eaLnBrk="1" hangingPunct="1"/>
            <a:endParaRPr lang="ja-JP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D3C11D-07C2-4C9F-95A3-C0CFA1902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生活指導スキルとしての生活綴方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DCB8EF-6B4C-458A-B65E-1C5F633F9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もっとも効果的ないじめ、学級崩壊対策</a:t>
            </a:r>
          </a:p>
          <a:p>
            <a:pPr lvl="1"/>
            <a:r>
              <a:rPr kumimoji="1" lang="ja-JP" altLang="en-US" dirty="0"/>
              <a:t>ハンナ・アレントの人間の条件に近い状況</a:t>
            </a:r>
          </a:p>
          <a:p>
            <a:pPr lvl="2"/>
            <a:r>
              <a:rPr kumimoji="1" lang="ja-JP" altLang="en-US" dirty="0"/>
              <a:t>平等な関係・多様性の承認・オープンなコミュニケーション</a:t>
            </a:r>
          </a:p>
          <a:p>
            <a:pPr lvl="2"/>
            <a:r>
              <a:rPr kumimoji="1" lang="ja-JP" altLang="en-US" dirty="0"/>
              <a:t>作文を共有することで実現</a:t>
            </a:r>
          </a:p>
          <a:p>
            <a:r>
              <a:rPr kumimoji="1" lang="ja-JP" altLang="en-US" dirty="0"/>
              <a:t>実践には、高いハードル</a:t>
            </a:r>
          </a:p>
          <a:p>
            <a:pPr lvl="1"/>
            <a:r>
              <a:rPr kumimoji="1" lang="ja-JP" altLang="en-US" dirty="0"/>
              <a:t>教師の熱意が不可欠</a:t>
            </a:r>
            <a:r>
              <a:rPr kumimoji="1" lang="en-US" altLang="ja-JP" dirty="0"/>
              <a:t>(</a:t>
            </a:r>
            <a:r>
              <a:rPr kumimoji="1" lang="ja-JP" altLang="en-US" dirty="0"/>
              <a:t>赤ペン・通信・文集</a:t>
            </a:r>
            <a:r>
              <a:rPr kumimoji="1" lang="en-US" altLang="ja-JP" dirty="0"/>
              <a:t>)</a:t>
            </a:r>
            <a:endParaRPr kumimoji="1" lang="ja-JP" altLang="en-US" dirty="0"/>
          </a:p>
          <a:p>
            <a:pPr lvl="1"/>
            <a:r>
              <a:rPr kumimoji="1" lang="ja-JP" altLang="en-US" dirty="0"/>
              <a:t>教師のすべての子どもの価値を具体的・現実的に認める姿勢が必要</a:t>
            </a:r>
          </a:p>
        </p:txBody>
      </p:sp>
    </p:spTree>
    <p:extLst>
      <p:ext uri="{BB962C8B-B14F-4D97-AF65-F5344CB8AC3E}">
        <p14:creationId xmlns:p14="http://schemas.microsoft.com/office/powerpoint/2010/main" val="1470345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生活綴り方の教育的意味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ふたつの本質的要素</a:t>
            </a:r>
          </a:p>
          <a:p>
            <a:pPr lvl="1"/>
            <a:r>
              <a:rPr kumimoji="1" lang="ja-JP" altLang="en-US" dirty="0"/>
              <a:t>「認識」　書くには認識が必要・書くことで深化</a:t>
            </a:r>
          </a:p>
          <a:p>
            <a:pPr lvl="1"/>
            <a:r>
              <a:rPr kumimoji="1" lang="ja-JP" altLang="en-US" dirty="0"/>
              <a:t>「コミュニケーション」　</a:t>
            </a:r>
            <a:endParaRPr lang="ja-JP" altLang="en-US" dirty="0"/>
          </a:p>
          <a:p>
            <a:r>
              <a:rPr kumimoji="1" lang="ja-JP" altLang="en-US" dirty="0"/>
              <a:t>会話との相違</a:t>
            </a:r>
          </a:p>
          <a:p>
            <a:pPr lvl="1"/>
            <a:r>
              <a:rPr lang="ja-JP" altLang="en-US" dirty="0"/>
              <a:t>文章は理性に訴える力が強い</a:t>
            </a:r>
          </a:p>
          <a:p>
            <a:pPr lvl="1"/>
            <a:r>
              <a:rPr kumimoji="1" lang="ja-JP" altLang="en-US" dirty="0"/>
              <a:t>文章は時間をかけて作成し、繰り返し読める</a:t>
            </a:r>
          </a:p>
          <a:p>
            <a:r>
              <a:rPr lang="ja-JP" altLang="en-US" dirty="0"/>
              <a:t>理性的理解と相互理解・共感によって、クラス集団の質を積極的な方向に変える力</a:t>
            </a:r>
          </a:p>
          <a:p>
            <a:pPr lvl="1"/>
            <a:endParaRPr kumimoji="1" lang="ja-JP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F9E61EB-43F3-4903-A8F3-920E758AD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96" y="0"/>
            <a:ext cx="78658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26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7632708-1DE7-4CF1-A7BD-B0104C7B7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5" y="0"/>
            <a:ext cx="8475827" cy="687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0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/>
              <a:t>作文による教育（生活綴り方とは）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dirty="0"/>
              <a:t>言語教育は教育の土台　読・聴・話・書</a:t>
            </a:r>
          </a:p>
          <a:p>
            <a:pPr eaLnBrk="1" hangingPunct="1"/>
            <a:r>
              <a:rPr lang="ja-JP" altLang="en-US" dirty="0"/>
              <a:t>明治期の作文教育　当初から重視　</a:t>
            </a:r>
          </a:p>
          <a:p>
            <a:pPr lvl="1" eaLnBrk="1" hangingPunct="1"/>
            <a:r>
              <a:rPr lang="ja-JP" altLang="en-US" dirty="0"/>
              <a:t>正式的説明主義→自由発表主義（自発的表現）</a:t>
            </a:r>
          </a:p>
          <a:p>
            <a:pPr eaLnBrk="1" hangingPunct="1"/>
            <a:r>
              <a:rPr lang="ja-JP" altLang="en-US" dirty="0"/>
              <a:t>ふたつの流派の発生（現在に続いている）</a:t>
            </a:r>
          </a:p>
          <a:p>
            <a:pPr lvl="1" eaLnBrk="1" hangingPunct="1"/>
            <a:r>
              <a:rPr lang="ja-JP" altLang="en-US" dirty="0"/>
              <a:t>大正期　鈴木三重吉　芸術教育運動（文芸としての綴り方）</a:t>
            </a:r>
          </a:p>
          <a:p>
            <a:pPr lvl="1" eaLnBrk="1" hangingPunct="1"/>
            <a:r>
              <a:rPr lang="ja-JP" altLang="en-US" dirty="0"/>
              <a:t>昭和　「綴方生活」小砂丘忠義</a:t>
            </a:r>
          </a:p>
          <a:p>
            <a:pPr eaLnBrk="1" hangingPunct="1"/>
            <a:r>
              <a:rPr lang="ja-JP" altLang="en-US" dirty="0"/>
              <a:t>戦後の綴り方復興　やまびこ学校　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戦前生活綴り方が現れた意義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国定教科書での厳格な教育内容統制</a:t>
            </a:r>
          </a:p>
          <a:p>
            <a:pPr eaLnBrk="1" hangingPunct="1">
              <a:buFontTx/>
              <a:buNone/>
            </a:pPr>
            <a:r>
              <a:rPr lang="ja-JP" altLang="en-US"/>
              <a:t>　　　作文は唯一の自由な教育内容分野</a:t>
            </a:r>
          </a:p>
          <a:p>
            <a:pPr eaLnBrk="1" hangingPunct="1"/>
            <a:r>
              <a:rPr lang="ja-JP" altLang="en-US"/>
              <a:t>科学的認識の欠落</a:t>
            </a:r>
          </a:p>
          <a:p>
            <a:pPr eaLnBrk="1" hangingPunct="1">
              <a:buFontTx/>
              <a:buNone/>
            </a:pPr>
            <a:r>
              <a:rPr lang="ja-JP" altLang="en-US"/>
              <a:t>　　　書くことを通して事実を見つめ、思考する。</a:t>
            </a:r>
          </a:p>
          <a:p>
            <a:pPr eaLnBrk="1" hangingPunct="1"/>
            <a:r>
              <a:rPr lang="ja-JP" altLang="en-US"/>
              <a:t>自己表現の欠落</a:t>
            </a:r>
          </a:p>
          <a:p>
            <a:pPr eaLnBrk="1" hangingPunct="1">
              <a:buFontTx/>
              <a:buNone/>
            </a:pPr>
            <a:r>
              <a:rPr lang="ja-JP" altLang="en-US"/>
              <a:t>　　　書くことによる自己表現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戦後の復活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戦前綴り方教師は逮捕・投獄された。</a:t>
            </a:r>
          </a:p>
          <a:p>
            <a:r>
              <a:rPr lang="ja-JP" altLang="en-US" dirty="0"/>
              <a:t>戦後改革で復帰</a:t>
            </a:r>
          </a:p>
          <a:p>
            <a:r>
              <a:rPr kumimoji="1" lang="ja-JP" altLang="en-US" dirty="0"/>
              <a:t>「やまびこ学校</a:t>
            </a:r>
            <a:r>
              <a:rPr lang="ja-JP" altLang="en-US" dirty="0"/>
              <a:t>」→戦後教育への問題提起</a:t>
            </a:r>
          </a:p>
          <a:p>
            <a:r>
              <a:rPr kumimoji="1" lang="ja-JP" altLang="en-US" dirty="0"/>
              <a:t>１９６０年代の内部論争（文章力育成か書く意欲や科学的認識か）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生活綴り方の作文観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ja-JP" altLang="en-US" sz="2400"/>
              <a:t>生活をありのままにつづる（原点）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2400"/>
              <a:t>　　生活表現のなかに子どもの真実を読む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2400"/>
              <a:t>　　生活をありのままに書く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2400"/>
              <a:t>　　貧しさのなかに人間生活の回復を</a:t>
            </a:r>
          </a:p>
          <a:p>
            <a:pPr eaLnBrk="1" hangingPunct="1">
              <a:lnSpc>
                <a:spcPct val="80000"/>
              </a:lnSpc>
            </a:pPr>
            <a:r>
              <a:rPr lang="ja-JP" altLang="en-US" sz="2400"/>
              <a:t>生活に根ざした真実の表現を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2400"/>
              <a:t>　　本当のことを正直に書く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2400"/>
              <a:t>　　「書かない自由」が提起していること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2400"/>
              <a:t>　　綴り方における生活・言葉・表現活動</a:t>
            </a:r>
          </a:p>
          <a:p>
            <a:pPr eaLnBrk="1" hangingPunct="1">
              <a:lnSpc>
                <a:spcPct val="80000"/>
              </a:lnSpc>
            </a:pPr>
            <a:r>
              <a:rPr lang="ja-JP" altLang="en-US" sz="2400"/>
              <a:t>表現がのびることと生き方が確かになること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2400"/>
              <a:t>　　表現がのびるということ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2400"/>
              <a:t>　　生き方が確かになるということ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2400"/>
              <a:t>　　生き方を育てる表現の具体的指導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370</Words>
  <Application>Microsoft Office PowerPoint</Application>
  <PresentationFormat>画面に合わせる (4:3)</PresentationFormat>
  <Paragraphs>78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6" baseType="lpstr">
      <vt:lpstr>ＭＳ Ｐゴシック</vt:lpstr>
      <vt:lpstr>Arial</vt:lpstr>
      <vt:lpstr>標準デザイン</vt:lpstr>
      <vt:lpstr>生活綴り方の生活指導</vt:lpstr>
      <vt:lpstr>生活指導スキルとしての生活綴方</vt:lpstr>
      <vt:lpstr>生活綴り方の教育的意味</vt:lpstr>
      <vt:lpstr>PowerPoint プレゼンテーション</vt:lpstr>
      <vt:lpstr>PowerPoint プレゼンテーション</vt:lpstr>
      <vt:lpstr>作文による教育（生活綴り方とは）</vt:lpstr>
      <vt:lpstr>戦前生活綴り方が現れた意義</vt:lpstr>
      <vt:lpstr>戦後の復活</vt:lpstr>
      <vt:lpstr>生活綴り方の作文観</vt:lpstr>
      <vt:lpstr>綴り方教育の日常的実践</vt:lpstr>
      <vt:lpstr>PowerPoint プレゼンテーション</vt:lpstr>
      <vt:lpstr>五組の旗で具体的に見る</vt:lpstr>
      <vt:lpstr>綴り方実践の近年の困難性</vt:lpstr>
    </vt:vector>
  </TitlesOfParts>
  <Company>bunkyo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生活綴り方の生活指導</dc:title>
  <dc:creator>wakei</dc:creator>
  <cp:lastModifiedBy>ota wakei</cp:lastModifiedBy>
  <cp:revision>78</cp:revision>
  <dcterms:created xsi:type="dcterms:W3CDTF">2007-05-08T11:26:55Z</dcterms:created>
  <dcterms:modified xsi:type="dcterms:W3CDTF">2018-05-23T11:16:57Z</dcterms:modified>
</cp:coreProperties>
</file>