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3" r:id="rId4"/>
    <p:sldId id="259" r:id="rId5"/>
    <p:sldId id="260" r:id="rId6"/>
    <p:sldId id="261" r:id="rId7"/>
    <p:sldId id="266" r:id="rId8"/>
    <p:sldId id="267" r:id="rId9"/>
    <p:sldId id="264" r:id="rId10"/>
    <p:sldId id="265" r:id="rId1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53325F-604A-4DC8-A4CD-8CE156A2F6A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1EEA36-04CC-4F85-B5E5-28296ACFE9A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F272C7-32D0-4A58-B3D6-31286F17283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1CC18C-49B4-4ED0-B1CD-FCA3A771D5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E0D549-6FAF-48CB-9BE4-C0A27F80CAB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E19F43-BFDA-4924-98B3-551C43C8F50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94051CA-8D0A-4B77-AAE4-E7818A3EBF5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64375B2-FA23-45AA-9D8D-FB5A9B7EF49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190DC6F-2126-4C3C-9499-4E36870913F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2BC15F-A43A-4AC2-AAA2-8D5A72646ED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590001-F37C-4B39-867A-6779C5BB0D9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70EAD4E-5043-453F-AD5E-F99745B56A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生活指導の理論</a:t>
            </a:r>
          </a:p>
        </p:txBody>
      </p:sp>
      <p:sp>
        <p:nvSpPr>
          <p:cNvPr id="2051" name="Rectangle 3"/>
          <p:cNvSpPr>
            <a:spLocks noGrp="1" noChangeArrowheads="1"/>
          </p:cNvSpPr>
          <p:nvPr>
            <p:ph type="subTitle" idx="1"/>
          </p:nvPr>
        </p:nvSpPr>
        <p:spPr/>
        <p:txBody>
          <a:bodyPr/>
          <a:lstStyle/>
          <a:p>
            <a:pPr eaLnBrk="1" hangingPunct="1"/>
            <a:r>
              <a:rPr lang="ja-JP" altLang="en-US"/>
              <a:t>リーダーの育成と集団活動</a:t>
            </a:r>
          </a:p>
          <a:p>
            <a:pPr eaLnBrk="1" hangingPunct="1"/>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a:t>ブリキの勲章が示すもの</a:t>
            </a:r>
          </a:p>
        </p:txBody>
      </p:sp>
      <p:sp>
        <p:nvSpPr>
          <p:cNvPr id="10243" name="コンテンツ プレースホルダ 2"/>
          <p:cNvSpPr>
            <a:spLocks noGrp="1"/>
          </p:cNvSpPr>
          <p:nvPr>
            <p:ph idx="1"/>
          </p:nvPr>
        </p:nvSpPr>
        <p:spPr/>
        <p:txBody>
          <a:bodyPr/>
          <a:lstStyle/>
          <a:p>
            <a:r>
              <a:rPr lang="ja-JP" altLang="en-US"/>
              <a:t>子どもの主体性と教師の指導の緊張関係</a:t>
            </a:r>
          </a:p>
          <a:p>
            <a:r>
              <a:rPr lang="ja-JP" altLang="en-US"/>
              <a:t>班（集団）による子どもの協力関係の構築</a:t>
            </a:r>
          </a:p>
          <a:p>
            <a:r>
              <a:rPr lang="ja-JP" altLang="en-US"/>
              <a:t>リーダーの育成</a:t>
            </a:r>
          </a:p>
          <a:p>
            <a:r>
              <a:rPr lang="ja-JP" altLang="en-US"/>
              <a:t>教師と子どもたちの信頼関係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0D33ED-BE6E-4689-9C31-3FAB01DAED7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EF9FAAF-BCBB-4A8B-98C0-B98B455D85EA}"/>
              </a:ext>
            </a:extLst>
          </p:cNvPr>
          <p:cNvSpPr>
            <a:spLocks noGrp="1"/>
          </p:cNvSpPr>
          <p:nvPr>
            <p:ph idx="1"/>
          </p:nvPr>
        </p:nvSpPr>
        <p:spPr/>
        <p:txBody>
          <a:bodyPr/>
          <a:lstStyle/>
          <a:p>
            <a:r>
              <a:rPr kumimoji="1" lang="ja-JP" altLang="en-US" dirty="0"/>
              <a:t>教科指導と生活指導</a:t>
            </a:r>
            <a:r>
              <a:rPr kumimoji="1" lang="en-US" altLang="ja-JP" dirty="0"/>
              <a:t>:</a:t>
            </a:r>
            <a:r>
              <a:rPr kumimoji="1" lang="ja-JP" altLang="en-US" dirty="0"/>
              <a:t>概念的区分</a:t>
            </a:r>
            <a:r>
              <a:rPr kumimoji="1" lang="en-US" altLang="ja-JP" dirty="0"/>
              <a:t>(</a:t>
            </a:r>
            <a:r>
              <a:rPr kumimoji="1" lang="ja-JP" altLang="en-US" dirty="0"/>
              <a:t>対象領域の区分ではない</a:t>
            </a:r>
            <a:r>
              <a:rPr kumimoji="1" lang="en-US" altLang="ja-JP" dirty="0"/>
              <a:t>)→</a:t>
            </a:r>
            <a:r>
              <a:rPr kumimoji="1" lang="ja-JP" altLang="en-US" dirty="0"/>
              <a:t>教科指導のなかにも生活指導がある→優れた教科指導は、優れた生活指導としての機能も果たす</a:t>
            </a:r>
          </a:p>
          <a:p>
            <a:r>
              <a:rPr kumimoji="1" lang="ja-JP" altLang="en-US" dirty="0"/>
              <a:t>問題行動が多いと、教科指導とは別の「生活指導」が重点的に必要となり、その方法がいくつか定式化されている。</a:t>
            </a:r>
            <a:r>
              <a:rPr kumimoji="1" lang="en-US" altLang="ja-JP" dirty="0"/>
              <a:t>(</a:t>
            </a:r>
            <a:r>
              <a:rPr kumimoji="1" lang="ja-JP" altLang="en-US" dirty="0"/>
              <a:t>全国生活指導研究会・生活つづり方</a:t>
            </a:r>
            <a:r>
              <a:rPr kumimoji="1" lang="en-US" altLang="ja-JP" dirty="0"/>
              <a:t>)</a:t>
            </a:r>
            <a:r>
              <a:rPr kumimoji="1" lang="ja-JP" altLang="en-US" dirty="0"/>
              <a:t>それをまず紹介</a:t>
            </a:r>
          </a:p>
        </p:txBody>
      </p:sp>
    </p:spTree>
    <p:extLst>
      <p:ext uri="{BB962C8B-B14F-4D97-AF65-F5344CB8AC3E}">
        <p14:creationId xmlns:p14="http://schemas.microsoft.com/office/powerpoint/2010/main" val="299251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a:t>３つの方法</a:t>
            </a:r>
          </a:p>
        </p:txBody>
      </p:sp>
      <p:sp>
        <p:nvSpPr>
          <p:cNvPr id="5123" name="Rectangle 3"/>
          <p:cNvSpPr>
            <a:spLocks noGrp="1" noChangeArrowheads="1"/>
          </p:cNvSpPr>
          <p:nvPr>
            <p:ph type="body" idx="1"/>
          </p:nvPr>
        </p:nvSpPr>
        <p:spPr/>
        <p:txBody>
          <a:bodyPr/>
          <a:lstStyle/>
          <a:p>
            <a:pPr eaLnBrk="1" hangingPunct="1"/>
            <a:r>
              <a:rPr lang="ja-JP" altLang="en-US" sz="2800" dirty="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dirty="0"/>
              <a:t>問題解決能力は、情緒的感動性、知性、実践能力の三つが不可欠である。</a:t>
            </a:r>
          </a:p>
          <a:p>
            <a:pPr eaLnBrk="1" hangingPunct="1"/>
            <a:r>
              <a:rPr lang="ja-JP" altLang="en-US" sz="2800" dirty="0"/>
              <a:t>生活指導の方法には主なものとして「受容主義」、「問題解決主義」「集団主義」がある。</a:t>
            </a:r>
          </a:p>
          <a:p>
            <a:pPr eaLnBrk="1" hangingPunct="1">
              <a:buFontTx/>
              <a:buNone/>
            </a:pPr>
            <a:r>
              <a:rPr lang="ja-JP" altLang="en-US" sz="2800" dirty="0"/>
              <a:t>　（以上第一法規</a:t>
            </a:r>
            <a:r>
              <a:rPr lang="en-US" altLang="ja-JP" sz="2800" dirty="0"/>
              <a:t>『</a:t>
            </a:r>
            <a:r>
              <a:rPr lang="ja-JP" altLang="en-US" sz="2800" dirty="0"/>
              <a:t>教育学事典</a:t>
            </a:r>
            <a:r>
              <a:rPr lang="en-US" altLang="ja-JP" sz="2800" dirty="0"/>
              <a:t>』</a:t>
            </a:r>
            <a:r>
              <a:rPr lang="ja-JP" altLang="en-US" sz="2800" dirty="0"/>
              <a:t>の木原孝博執筆より）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a:t>集団主義の生活指導論－以前</a:t>
            </a:r>
            <a:br>
              <a:rPr lang="ja-JP" altLang="en-US"/>
            </a:br>
            <a:r>
              <a:rPr lang="ja-JP" altLang="en-US"/>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dirty="0"/>
              <a:t>民主主義的集団として機能することをめざす。（社会的人間としての人間関係構築）</a:t>
            </a:r>
          </a:p>
          <a:p>
            <a:pPr eaLnBrk="1" hangingPunct="1"/>
            <a:r>
              <a:rPr lang="ja-JP" altLang="en-US" dirty="0"/>
              <a:t>集団にはリーダーが必要。</a:t>
            </a:r>
          </a:p>
          <a:p>
            <a:pPr eaLnBrk="1" hangingPunct="1"/>
            <a:r>
              <a:rPr lang="ja-JP" altLang="en-US" dirty="0"/>
              <a:t>リーダーは自然に成長するわけではない。</a:t>
            </a:r>
          </a:p>
          <a:p>
            <a:pPr eaLnBrk="1" hangingPunct="1">
              <a:buFontTx/>
              <a:buNone/>
            </a:pPr>
            <a:r>
              <a:rPr lang="ja-JP" altLang="en-US" dirty="0"/>
              <a:t>　　→　リーダーを見いだし育てる教師の実践</a:t>
            </a:r>
          </a:p>
          <a:p>
            <a:pPr eaLnBrk="1" hangingPunct="1"/>
            <a:r>
              <a:rPr lang="ja-JP" altLang="en-US" dirty="0"/>
              <a:t>リーダー（核）を中心に班活動</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a:t>集団として機能することは必要か</a:t>
            </a:r>
          </a:p>
          <a:p>
            <a:pPr eaLnBrk="1" hangingPunct="1"/>
            <a:r>
              <a:rPr lang="ja-JP" altLang="en-US"/>
              <a:t>集団としての機能にリーダーは必要か</a:t>
            </a:r>
          </a:p>
          <a:p>
            <a:pPr eaLnBrk="1" hangingPunct="1"/>
            <a:r>
              <a:rPr lang="ja-JP" altLang="en-US"/>
              <a:t>リーダーは自然に生まれるのか、育てるのか</a:t>
            </a:r>
          </a:p>
          <a:p>
            <a:pPr eaLnBrk="1" hangingPunct="1"/>
            <a:r>
              <a:rPr lang="ja-JP" altLang="en-US"/>
              <a:t>リーダーをどのように選ぶか</a:t>
            </a:r>
          </a:p>
          <a:p>
            <a:pPr eaLnBrk="1" hangingPunct="1"/>
            <a:r>
              <a:rPr lang="ja-JP" altLang="en-US"/>
              <a:t>班活動で班員をどう選ぶか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a:t>1978.2  </a:t>
            </a:r>
            <a:r>
              <a:rPr lang="ja-JP" altLang="en-US" dirty="0"/>
              <a:t>根本転校　３月まで先生たちが個別指導（これほど先生に面倒見てもらったことない</a:t>
            </a:r>
          </a:p>
          <a:p>
            <a:pPr eaLnBrk="1" hangingPunct="1">
              <a:defRPr/>
            </a:pPr>
            <a:r>
              <a:rPr lang="ja-JP" altLang="en-US" dirty="0"/>
              <a:t>　　４　笠原の班に</a:t>
            </a:r>
          </a:p>
          <a:p>
            <a:pPr eaLnBrk="1" hangingPunct="1">
              <a:defRPr/>
            </a:pPr>
            <a:r>
              <a:rPr lang="ja-JP" altLang="en-US" dirty="0"/>
              <a:t>　　　　風紀委員に立候補</a:t>
            </a:r>
          </a:p>
          <a:p>
            <a:pPr eaLnBrk="1" hangingPunct="1">
              <a:defRPr/>
            </a:pPr>
            <a:r>
              <a:rPr lang="ja-JP" altLang="en-US" dirty="0"/>
              <a:t>　　５　中ラン事件　</a:t>
            </a:r>
            <a:r>
              <a:rPr lang="ja-JP" altLang="en-US"/>
              <a:t>修学旅行（ブリキの勲章）</a:t>
            </a:r>
            <a:endParaRPr lang="ja-JP" altLang="en-US" dirty="0"/>
          </a:p>
          <a:p>
            <a:pPr eaLnBrk="1" hangingPunct="1">
              <a:defRPr/>
            </a:pPr>
            <a:r>
              <a:rPr lang="ja-JP" altLang="en-US" dirty="0"/>
              <a:t>　　６　合唱祭</a:t>
            </a:r>
          </a:p>
          <a:p>
            <a:pPr eaLnBrk="1" hangingPunct="1">
              <a:defRPr/>
            </a:pPr>
            <a:r>
              <a:rPr lang="ja-JP" altLang="en-US" dirty="0"/>
              <a:t>　　７　スポーツ大会（バレーボール）</a:t>
            </a:r>
          </a:p>
          <a:p>
            <a:pPr eaLnBrk="1" hangingPunct="1">
              <a:defRPr/>
            </a:pPr>
            <a:r>
              <a:rPr lang="ja-JP" altLang="en-US" dirty="0"/>
              <a:t>　　９　もう一人の転校生</a:t>
            </a:r>
          </a:p>
          <a:p>
            <a:pPr eaLnBrk="1" hangingPunct="1">
              <a:defRPr/>
            </a:pPr>
            <a:r>
              <a:rPr lang="ja-JP" altLang="en-US" dirty="0"/>
              <a:t>　１０　文化祭の劇をめぐって（本物の文化）</a:t>
            </a:r>
          </a:p>
        </p:txBody>
      </p:sp>
    </p:spTree>
    <p:extLst>
      <p:ext uri="{BB962C8B-B14F-4D97-AF65-F5344CB8AC3E}">
        <p14:creationId xmlns:p14="http://schemas.microsoft.com/office/powerpoint/2010/main" val="107780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「すべての生徒が１００点を」１</a:t>
            </a:r>
          </a:p>
        </p:txBody>
      </p:sp>
      <p:sp>
        <p:nvSpPr>
          <p:cNvPr id="3" name="コンテンツ プレースホルダ 2"/>
          <p:cNvSpPr>
            <a:spLocks noGrp="1"/>
          </p:cNvSpPr>
          <p:nvPr>
            <p:ph idx="1"/>
          </p:nvPr>
        </p:nvSpPr>
        <p:spPr/>
        <p:txBody>
          <a:bodyPr/>
          <a:lstStyle/>
          <a:p>
            <a:r>
              <a:rPr kumimoji="1" lang="ja-JP" altLang="en-US" dirty="0"/>
              <a:t>鬱病と高校進学できない生徒→なんとかしなければ</a:t>
            </a:r>
          </a:p>
          <a:p>
            <a:r>
              <a:rPr lang="ja-JP" altLang="en-US" dirty="0"/>
              <a:t>「理解」のみ追究→「暗記」も重視</a:t>
            </a:r>
          </a:p>
          <a:p>
            <a:pPr lvl="1"/>
            <a:r>
              <a:rPr kumimoji="1" lang="ja-JP" altLang="en-US" dirty="0"/>
              <a:t>定期テスト１００点とるまで再テスト（放課後）</a:t>
            </a:r>
          </a:p>
          <a:p>
            <a:pPr lvl="1"/>
            <a:r>
              <a:rPr lang="ja-JP" altLang="en-US" dirty="0"/>
              <a:t>班の協力体制</a:t>
            </a:r>
          </a:p>
          <a:p>
            <a:pPr lvl="1"/>
            <a:r>
              <a:rPr kumimoji="1" lang="ja-JP" altLang="en-US" dirty="0"/>
              <a:t>学級通信で保護者に情報提供</a:t>
            </a:r>
          </a:p>
          <a:p>
            <a:r>
              <a:rPr lang="ja-JP" altLang="en-US" dirty="0"/>
              <a:t>結果として、高校に全員合格するように</a:t>
            </a:r>
            <a:endParaRPr kumimoji="1" lang="ja-JP" altLang="en-US" dirty="0"/>
          </a:p>
        </p:txBody>
      </p:sp>
    </p:spTree>
    <p:extLst>
      <p:ext uri="{BB962C8B-B14F-4D97-AF65-F5344CB8AC3E}">
        <p14:creationId xmlns:p14="http://schemas.microsoft.com/office/powerpoint/2010/main" val="219623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「すべての生徒が１００点を」２</a:t>
            </a:r>
          </a:p>
        </p:txBody>
      </p:sp>
      <p:sp>
        <p:nvSpPr>
          <p:cNvPr id="3" name="コンテンツ プレースホルダ 2"/>
          <p:cNvSpPr>
            <a:spLocks noGrp="1"/>
          </p:cNvSpPr>
          <p:nvPr>
            <p:ph idx="1"/>
          </p:nvPr>
        </p:nvSpPr>
        <p:spPr/>
        <p:txBody>
          <a:bodyPr/>
          <a:lstStyle/>
          <a:p>
            <a:r>
              <a:rPr lang="ja-JP" altLang="en-US" dirty="0"/>
              <a:t>当時と現在の社会的状況の相違</a:t>
            </a:r>
          </a:p>
          <a:p>
            <a:pPr lvl="1"/>
            <a:r>
              <a:rPr lang="ja-JP" altLang="en-US" dirty="0"/>
              <a:t>定員の関係で、高校に行けない生徒がいた</a:t>
            </a:r>
          </a:p>
          <a:p>
            <a:pPr lvl="1"/>
            <a:r>
              <a:rPr lang="ja-JP" altLang="en-US" dirty="0"/>
              <a:t>塾に通う生徒は少なかった</a:t>
            </a:r>
          </a:p>
          <a:p>
            <a:pPr lvl="1"/>
            <a:r>
              <a:rPr lang="ja-JP" altLang="en-US" dirty="0"/>
              <a:t>個人情報の扱いは緩やかだった</a:t>
            </a:r>
          </a:p>
          <a:p>
            <a:r>
              <a:rPr lang="ja-JP" altLang="en-US" dirty="0"/>
              <a:t>１００点をとることの賛否</a:t>
            </a:r>
          </a:p>
          <a:p>
            <a:r>
              <a:rPr lang="ja-JP" altLang="en-US" dirty="0"/>
              <a:t>この実践が提起したこと</a:t>
            </a:r>
          </a:p>
          <a:p>
            <a:pPr lvl="1"/>
            <a:r>
              <a:rPr lang="ja-JP" altLang="en-US" dirty="0"/>
              <a:t>理解と記憶と暗記の関係</a:t>
            </a:r>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163360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a:t>全生研とスクールカースト</a:t>
            </a:r>
          </a:p>
        </p:txBody>
      </p:sp>
      <p:sp>
        <p:nvSpPr>
          <p:cNvPr id="8195" name="コンテンツ プレースホルダ 2"/>
          <p:cNvSpPr>
            <a:spLocks noGrp="1"/>
          </p:cNvSpPr>
          <p:nvPr>
            <p:ph idx="1"/>
          </p:nvPr>
        </p:nvSpPr>
        <p:spPr/>
        <p:txBody>
          <a:bodyPr/>
          <a:lstStyle/>
          <a:p>
            <a:r>
              <a:rPr lang="ja-JP" altLang="en-US"/>
              <a:t>　　　　　　全生研　　　　　　スクールカースト</a:t>
            </a:r>
          </a:p>
          <a:p>
            <a:r>
              <a:rPr lang="ja-JP" altLang="en-US"/>
              <a:t>階層　班長会と班（改組）上・中・下（固定的）</a:t>
            </a:r>
          </a:p>
          <a:p>
            <a:r>
              <a:rPr lang="ja-JP" altLang="en-US"/>
              <a:t>対　　　　班競争　　　　　　支配と服従</a:t>
            </a:r>
          </a:p>
          <a:p>
            <a:r>
              <a:rPr lang="ja-JP" altLang="en-US"/>
              <a:t>内部　　相互援助　　　　　内部での交流</a:t>
            </a:r>
          </a:p>
          <a:p>
            <a:endParaRPr lang="ja-JP" altLang="en-US"/>
          </a:p>
          <a:p>
            <a:endParaRPr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318</TotalTime>
  <Words>468</Words>
  <Application>Microsoft Office PowerPoint</Application>
  <PresentationFormat>画面に合わせる (4:3)</PresentationFormat>
  <Paragraphs>56</Paragraphs>
  <Slides>10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10</vt:i4>
      </vt:variant>
    </vt:vector>
  </HeadingPairs>
  <TitlesOfParts>
    <vt:vector size="13" baseType="lpstr">
      <vt:lpstr>ＭＳ Ｐゴシック</vt:lpstr>
      <vt:lpstr>Arial</vt:lpstr>
      <vt:lpstr>標準デザイン</vt:lpstr>
      <vt:lpstr>生活指導の理論</vt:lpstr>
      <vt:lpstr>PowerPoint プレゼンテーション</vt:lpstr>
      <vt:lpstr>３つの方法</vt:lpstr>
      <vt:lpstr>集団主義の生活指導論－以前 （全国生活指導研究協議会）</vt:lpstr>
      <vt:lpstr>集団主義生活指導論の論点</vt:lpstr>
      <vt:lpstr>ブリキの勲章</vt:lpstr>
      <vt:lpstr>「すべての生徒が１００点を」１</vt:lpstr>
      <vt:lpstr>「すべての生徒が１００点を」２</vt:lpstr>
      <vt:lpstr>全生研とスクールカースト</vt:lpstr>
      <vt:lpstr>ブリキの勲章が示すもの</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ota wakei</cp:lastModifiedBy>
  <cp:revision>29</cp:revision>
  <dcterms:created xsi:type="dcterms:W3CDTF">2007-04-24T01:26:21Z</dcterms:created>
  <dcterms:modified xsi:type="dcterms:W3CDTF">2018-05-16T10:48:02Z</dcterms:modified>
</cp:coreProperties>
</file>