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9" r:id="rId3"/>
    <p:sldId id="275" r:id="rId4"/>
    <p:sldId id="276" r:id="rId5"/>
    <p:sldId id="271" r:id="rId6"/>
    <p:sldId id="273" r:id="rId7"/>
    <p:sldId id="274" r:id="rId8"/>
    <p:sldId id="278" r:id="rId9"/>
    <p:sldId id="279" r:id="rId10"/>
    <p:sldId id="277" r:id="rId11"/>
    <p:sldId id="261"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B32ED-A56A-4EE8-BBA1-6B8928C496DF}" type="datetimeFigureOut">
              <a:rPr kumimoji="1" lang="ja-JP" altLang="en-US" smtClean="0"/>
              <a:t>2018/4/24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74DE3-71E5-47AA-98B9-13A8D44E5D1D}" type="slidenum">
              <a:rPr kumimoji="1" lang="ja-JP" altLang="en-US" smtClean="0"/>
              <a:t>‹#›</a:t>
            </a:fld>
            <a:endParaRPr kumimoji="1" lang="ja-JP" altLang="en-US"/>
          </a:p>
        </p:txBody>
      </p:sp>
    </p:spTree>
    <p:extLst>
      <p:ext uri="{BB962C8B-B14F-4D97-AF65-F5344CB8AC3E}">
        <p14:creationId xmlns:p14="http://schemas.microsoft.com/office/powerpoint/2010/main" val="3262907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0A9E2E-0A41-4FDC-851C-76473CD4995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8D0124-C458-4AFC-A95B-70FEBBBF5BD2}"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F149348-E772-4D2E-9A59-C7C194FA8118}"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BD9F77-7981-4ABA-9EFA-0237086F599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2ABB0BB-1D84-4E2C-88F7-B344AB3E418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2A5F31-F1F5-4C27-9A7C-9FD7742435C9}"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B1D0ADE-AD2F-43D2-B141-DD9E1F6A3057}"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4539E89-58E5-41DA-A10A-16ACE8A6CF1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15944EC-FB7E-4076-924F-CD0DDD2A84D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15809BA-824C-48C1-9739-BA3A8CC5F8F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F44A20-72D8-4134-9348-5BB43A6DB50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DC758AB6-6E49-4715-8038-AE118264A9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学級崩壊を考える</a:t>
            </a:r>
          </a:p>
        </p:txBody>
      </p:sp>
      <p:sp>
        <p:nvSpPr>
          <p:cNvPr id="2051" name="Rectangle 3"/>
          <p:cNvSpPr>
            <a:spLocks noGrp="1" noChangeArrowheads="1"/>
          </p:cNvSpPr>
          <p:nvPr>
            <p:ph type="subTitle" idx="1"/>
          </p:nvPr>
        </p:nvSpPr>
        <p:spPr/>
        <p:txBody>
          <a:bodyPr/>
          <a:lstStyle/>
          <a:p>
            <a:pPr eaLnBrk="1" hangingPunct="1"/>
            <a:r>
              <a:rPr lang="ja-JP" altLang="en-US"/>
              <a:t>学級の様子は変わったのか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257" y="1"/>
            <a:ext cx="8497486" cy="3501007"/>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652" y="3573016"/>
            <a:ext cx="8392696" cy="3284984"/>
          </a:xfrm>
          <a:prstGeom prst="rect">
            <a:avLst/>
          </a:prstGeom>
        </p:spPr>
      </p:pic>
    </p:spTree>
    <p:extLst>
      <p:ext uri="{BB962C8B-B14F-4D97-AF65-F5344CB8AC3E}">
        <p14:creationId xmlns:p14="http://schemas.microsoft.com/office/powerpoint/2010/main" val="3901637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a:t>原因は何か（多面的に考える）</a:t>
            </a:r>
          </a:p>
        </p:txBody>
      </p:sp>
      <p:sp>
        <p:nvSpPr>
          <p:cNvPr id="11267" name="Rectangle 3"/>
          <p:cNvSpPr>
            <a:spLocks noGrp="1" noChangeArrowheads="1"/>
          </p:cNvSpPr>
          <p:nvPr>
            <p:ph type="body" idx="1"/>
          </p:nvPr>
        </p:nvSpPr>
        <p:spPr/>
        <p:txBody>
          <a:bodyPr/>
          <a:lstStyle/>
          <a:p>
            <a:pPr eaLnBrk="1" hangingPunct="1"/>
            <a:r>
              <a:rPr lang="ja-JP" altLang="en-US" dirty="0"/>
              <a:t>子ども（しつけ・塾・ストレス・発達障害）</a:t>
            </a:r>
          </a:p>
          <a:p>
            <a:pPr eaLnBrk="1" hangingPunct="1"/>
            <a:r>
              <a:rPr lang="ja-JP" altLang="en-US" dirty="0"/>
              <a:t>幼稚園教育（自由保育）</a:t>
            </a:r>
          </a:p>
          <a:p>
            <a:pPr eaLnBrk="1" hangingPunct="1"/>
            <a:r>
              <a:rPr lang="ja-JP" altLang="en-US" dirty="0"/>
              <a:t>親（わが子本位・しつけ・ストレス）</a:t>
            </a:r>
          </a:p>
          <a:p>
            <a:pPr eaLnBrk="1" hangingPunct="1"/>
            <a:r>
              <a:rPr lang="ja-JP" altLang="en-US" dirty="0"/>
              <a:t>教師（課題の増大・成長機会・いそがしさ）</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a:t>学級とは</a:t>
            </a:r>
          </a:p>
        </p:txBody>
      </p:sp>
      <p:sp>
        <p:nvSpPr>
          <p:cNvPr id="4099" name="コンテンツ プレースホルダ 2"/>
          <p:cNvSpPr>
            <a:spLocks noGrp="1"/>
          </p:cNvSpPr>
          <p:nvPr>
            <p:ph idx="1"/>
          </p:nvPr>
        </p:nvSpPr>
        <p:spPr/>
        <p:txBody>
          <a:bodyPr/>
          <a:lstStyle/>
          <a:p>
            <a:r>
              <a:rPr lang="ja-JP" altLang="en-US" dirty="0"/>
              <a:t>近代以前の教育は個別指導</a:t>
            </a:r>
          </a:p>
          <a:p>
            <a:r>
              <a:rPr lang="ja-JP" altLang="en-US" dirty="0"/>
              <a:t>産業革命で生徒増大モニトリアル・システム</a:t>
            </a:r>
          </a:p>
          <a:p>
            <a:r>
              <a:rPr lang="ja-JP" altLang="en-US" dirty="0"/>
              <a:t>年齢別学級の形成（義務教育により設置）</a:t>
            </a:r>
          </a:p>
          <a:p>
            <a:pPr lvl="1"/>
            <a:r>
              <a:rPr lang="ja-JP" altLang="en-US" dirty="0"/>
              <a:t>集団への多様な考え（個人主義・集団主義）</a:t>
            </a:r>
          </a:p>
          <a:p>
            <a:pPr lvl="1"/>
            <a:endParaRPr lang="ja-JP" altLang="en-US" dirty="0"/>
          </a:p>
          <a:p>
            <a:r>
              <a:rPr lang="ja-JP" altLang="en-US" dirty="0"/>
              <a:t>学級には、教育的価値があるのか、学級づくりは教育実践の目的のひとつか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95917"/>
            <a:ext cx="7632847" cy="6386668"/>
          </a:xfrm>
          <a:prstGeom prst="rect">
            <a:avLst/>
          </a:prstGeom>
        </p:spPr>
      </p:pic>
    </p:spTree>
    <p:extLst>
      <p:ext uri="{BB962C8B-B14F-4D97-AF65-F5344CB8AC3E}">
        <p14:creationId xmlns:p14="http://schemas.microsoft.com/office/powerpoint/2010/main" val="413062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400" y="1124744"/>
            <a:ext cx="8570728" cy="4464495"/>
          </a:xfrm>
          <a:prstGeom prst="rect">
            <a:avLst/>
          </a:prstGeom>
        </p:spPr>
      </p:pic>
    </p:spTree>
    <p:extLst>
      <p:ext uri="{BB962C8B-B14F-4D97-AF65-F5344CB8AC3E}">
        <p14:creationId xmlns:p14="http://schemas.microsoft.com/office/powerpoint/2010/main" val="15197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dirty="0"/>
              <a:t>学級の日欧の比較</a:t>
            </a:r>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3550833932"/>
              </p:ext>
            </p:extLst>
          </p:nvPr>
        </p:nvGraphicFramePr>
        <p:xfrm>
          <a:off x="457200" y="1600200"/>
          <a:ext cx="8229600" cy="4216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kumimoji="1" lang="ja-JP" altLang="en-US" dirty="0"/>
                    </a:p>
                  </a:txBody>
                  <a:tcPr/>
                </a:tc>
                <a:tc>
                  <a:txBody>
                    <a:bodyPr/>
                    <a:lstStyle/>
                    <a:p>
                      <a:r>
                        <a:rPr kumimoji="1" lang="ja-JP" altLang="en-US" dirty="0"/>
                        <a:t>日本</a:t>
                      </a:r>
                    </a:p>
                  </a:txBody>
                  <a:tcPr/>
                </a:tc>
                <a:tc>
                  <a:txBody>
                    <a:bodyPr/>
                    <a:lstStyle/>
                    <a:p>
                      <a:r>
                        <a:rPr kumimoji="1" lang="ja-JP" altLang="en-US" dirty="0"/>
                        <a:t>ヨーロッパ</a:t>
                      </a:r>
                    </a:p>
                  </a:txBody>
                  <a:tcPr/>
                </a:tc>
                <a:extLst>
                  <a:ext uri="{0D108BD9-81ED-4DB2-BD59-A6C34878D82A}">
                    <a16:rowId xmlns:a16="http://schemas.microsoft.com/office/drawing/2014/main" val="10000"/>
                  </a:ext>
                </a:extLst>
              </a:tr>
              <a:tr h="370840">
                <a:tc>
                  <a:txBody>
                    <a:bodyPr/>
                    <a:lstStyle/>
                    <a:p>
                      <a:r>
                        <a:rPr kumimoji="1" lang="ja-JP" altLang="en-US" dirty="0"/>
                        <a:t>主な授業形態</a:t>
                      </a:r>
                    </a:p>
                  </a:txBody>
                  <a:tcPr/>
                </a:tc>
                <a:tc>
                  <a:txBody>
                    <a:bodyPr/>
                    <a:lstStyle/>
                    <a:p>
                      <a:r>
                        <a:rPr kumimoji="1" lang="ja-JP" altLang="en-US" dirty="0"/>
                        <a:t>一斉授業</a:t>
                      </a:r>
                    </a:p>
                    <a:p>
                      <a:r>
                        <a:rPr kumimoji="1" lang="ja-JP" altLang="en-US" dirty="0"/>
                        <a:t>　班学習を多く取り入れるが、一斉授業の補完的役割が多い</a:t>
                      </a:r>
                    </a:p>
                  </a:txBody>
                  <a:tcPr/>
                </a:tc>
                <a:tc>
                  <a:txBody>
                    <a:bodyPr/>
                    <a:lstStyle/>
                    <a:p>
                      <a:r>
                        <a:rPr kumimoji="1" lang="ja-JP" altLang="en-US" dirty="0"/>
                        <a:t>個別授業</a:t>
                      </a:r>
                    </a:p>
                    <a:p>
                      <a:r>
                        <a:rPr kumimoji="1" lang="ja-JP" altLang="en-US" dirty="0"/>
                        <a:t>　一斉授業も少なくないが、学習課題を個人別にたてて、個人・グループ学習の形態を取り入れることも多い。Ｃｆ　イェーナプラン学校（３つの年齢を一学級）</a:t>
                      </a:r>
                    </a:p>
                  </a:txBody>
                  <a:tcPr/>
                </a:tc>
                <a:extLst>
                  <a:ext uri="{0D108BD9-81ED-4DB2-BD59-A6C34878D82A}">
                    <a16:rowId xmlns:a16="http://schemas.microsoft.com/office/drawing/2014/main" val="10001"/>
                  </a:ext>
                </a:extLst>
              </a:tr>
              <a:tr h="370840">
                <a:tc>
                  <a:txBody>
                    <a:bodyPr/>
                    <a:lstStyle/>
                    <a:p>
                      <a:r>
                        <a:rPr kumimoji="1" lang="ja-JP" altLang="en-US" dirty="0"/>
                        <a:t>学級集団の価値</a:t>
                      </a:r>
                    </a:p>
                  </a:txBody>
                  <a:tcPr/>
                </a:tc>
                <a:tc>
                  <a:txBody>
                    <a:bodyPr/>
                    <a:lstStyle/>
                    <a:p>
                      <a:r>
                        <a:rPr kumimoji="1" lang="ja-JP" altLang="en-US" dirty="0"/>
                        <a:t>価値的（学級づくり）</a:t>
                      </a:r>
                    </a:p>
                    <a:p>
                      <a:r>
                        <a:rPr kumimoji="1" lang="ja-JP" altLang="en-US" dirty="0"/>
                        <a:t>学級としてのまとまりを重視し、学級対抗で運動会・合唱祭などを実施</a:t>
                      </a:r>
                    </a:p>
                  </a:txBody>
                  <a:tcPr/>
                </a:tc>
                <a:tc>
                  <a:txBody>
                    <a:bodyPr/>
                    <a:lstStyle/>
                    <a:p>
                      <a:r>
                        <a:rPr kumimoji="1" lang="ja-JP" altLang="en-US" dirty="0"/>
                        <a:t>特別価値的と考えない</a:t>
                      </a:r>
                    </a:p>
                    <a:p>
                      <a:r>
                        <a:rPr kumimoji="1" lang="ja-JP" altLang="en-US" dirty="0"/>
                        <a:t>行事が競争的な学級対抗で行なわれることは稀</a:t>
                      </a:r>
                    </a:p>
                    <a:p>
                      <a:r>
                        <a:rPr kumimoji="1" lang="ja-JP" altLang="en-US" dirty="0"/>
                        <a:t>（ヨーロッパの小学校は単級学校が多い）</a:t>
                      </a:r>
                    </a:p>
                  </a:txBody>
                  <a:tcPr/>
                </a:tc>
                <a:extLst>
                  <a:ext uri="{0D108BD9-81ED-4DB2-BD59-A6C34878D82A}">
                    <a16:rowId xmlns:a16="http://schemas.microsoft.com/office/drawing/2014/main" val="10002"/>
                  </a:ext>
                </a:extLst>
              </a:tr>
              <a:tr h="370840">
                <a:tc>
                  <a:txBody>
                    <a:bodyPr/>
                    <a:lstStyle/>
                    <a:p>
                      <a:r>
                        <a:rPr kumimoji="1" lang="ja-JP" altLang="en-US" dirty="0"/>
                        <a:t>集団特性</a:t>
                      </a:r>
                    </a:p>
                  </a:txBody>
                  <a:tcPr/>
                </a:tc>
                <a:tc>
                  <a:txBody>
                    <a:bodyPr/>
                    <a:lstStyle/>
                    <a:p>
                      <a:r>
                        <a:rPr kumimoji="1" lang="ja-JP" altLang="en-US" dirty="0"/>
                        <a:t>ゲマインシャフト志向</a:t>
                      </a:r>
                    </a:p>
                  </a:txBody>
                  <a:tcPr/>
                </a:tc>
                <a:tc>
                  <a:txBody>
                    <a:bodyPr/>
                    <a:lstStyle/>
                    <a:p>
                      <a:r>
                        <a:rPr kumimoji="1" lang="ja-JP" altLang="en-US" dirty="0"/>
                        <a:t>ゲゼルシャフト</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日本の学級の通例</a:t>
            </a:r>
          </a:p>
        </p:txBody>
      </p:sp>
      <p:sp>
        <p:nvSpPr>
          <p:cNvPr id="3" name="コンテンツ プレースホルダ 2"/>
          <p:cNvSpPr>
            <a:spLocks noGrp="1"/>
          </p:cNvSpPr>
          <p:nvPr>
            <p:ph idx="1"/>
          </p:nvPr>
        </p:nvSpPr>
        <p:spPr/>
        <p:txBody>
          <a:bodyPr/>
          <a:lstStyle/>
          <a:p>
            <a:r>
              <a:rPr kumimoji="1" lang="ja-JP" altLang="en-US" dirty="0"/>
              <a:t>クラスのまとまりを重視</a:t>
            </a:r>
          </a:p>
          <a:p>
            <a:pPr lvl="1"/>
            <a:r>
              <a:rPr lang="ja-JP" altLang="en-US" dirty="0"/>
              <a:t>役割を与える</a:t>
            </a:r>
          </a:p>
          <a:p>
            <a:pPr lvl="1"/>
            <a:r>
              <a:rPr kumimoji="1" lang="ja-JP" altLang="en-US" dirty="0"/>
              <a:t>行事などでクラスの競争</a:t>
            </a:r>
            <a:r>
              <a:rPr kumimoji="1" lang="ja-JP" altLang="en-US"/>
              <a:t>をはかる（運動会・合唱）</a:t>
            </a:r>
            <a:endParaRPr kumimoji="1" lang="ja-JP" altLang="en-US" dirty="0"/>
          </a:p>
          <a:p>
            <a:pPr lvl="1"/>
            <a:r>
              <a:rPr lang="ja-JP" altLang="en-US" dirty="0"/>
              <a:t>学級通信や学級会でのコミュニケーション</a:t>
            </a:r>
          </a:p>
          <a:p>
            <a:r>
              <a:rPr kumimoji="1" lang="ja-JP" altLang="en-US" dirty="0"/>
              <a:t>学級王国論</a:t>
            </a:r>
          </a:p>
          <a:p>
            <a:pPr lvl="1"/>
            <a:r>
              <a:rPr lang="ja-JP" altLang="en-US" dirty="0"/>
              <a:t>自由な運営を許容（手塚岸衛）</a:t>
            </a:r>
          </a:p>
          <a:p>
            <a:pPr lvl="1"/>
            <a:r>
              <a:rPr kumimoji="1" lang="ja-JP" altLang="en-US" dirty="0"/>
              <a:t>１０坪主義（閉鎖的空間）　教師と子どものみ</a:t>
            </a:r>
          </a:p>
          <a:p>
            <a:r>
              <a:rPr lang="ja-JP" altLang="en-US" dirty="0"/>
              <a:t>世界中で、１９７０年代までは閉鎖的だった</a:t>
            </a:r>
          </a:p>
          <a:p>
            <a:pPr lvl="1"/>
            <a:r>
              <a:rPr kumimoji="1" lang="ja-JP" altLang="en-US" dirty="0"/>
              <a:t>ヨーロッパでは移民の増加が閉鎖性を打破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ポストモダンの学級論</a:t>
            </a:r>
          </a:p>
        </p:txBody>
      </p:sp>
      <p:sp>
        <p:nvSpPr>
          <p:cNvPr id="3" name="コンテンツ プレースホルダ 2"/>
          <p:cNvSpPr>
            <a:spLocks noGrp="1"/>
          </p:cNvSpPr>
          <p:nvPr>
            <p:ph idx="1"/>
          </p:nvPr>
        </p:nvSpPr>
        <p:spPr/>
        <p:txBody>
          <a:bodyPr/>
          <a:lstStyle/>
          <a:p>
            <a:r>
              <a:rPr lang="ja-JP" altLang="en-US" dirty="0"/>
              <a:t>ポストモダンに学級秩序は可能かという問題</a:t>
            </a:r>
          </a:p>
          <a:p>
            <a:pPr lvl="1"/>
            <a:r>
              <a:rPr lang="ja-JP" altLang="en-US" dirty="0"/>
              <a:t>工業的規律（モダン）→創造性（ポストモダン）</a:t>
            </a:r>
          </a:p>
          <a:p>
            <a:pPr lvl="1"/>
            <a:r>
              <a:rPr kumimoji="1" lang="ja-JP" altLang="en-US" dirty="0"/>
              <a:t>集団の一員→自立した考える個人</a:t>
            </a:r>
          </a:p>
          <a:p>
            <a:pPr lvl="1"/>
            <a:r>
              <a:rPr lang="ja-JP" altLang="en-US" dirty="0"/>
              <a:t>権威ある大人→利己的な大人</a:t>
            </a:r>
          </a:p>
          <a:p>
            <a:r>
              <a:rPr kumimoji="1" lang="ja-JP" altLang="en-US" dirty="0"/>
              <a:t>ふたつの立場</a:t>
            </a:r>
          </a:p>
          <a:p>
            <a:r>
              <a:rPr lang="ja-JP" altLang="en-US" dirty="0"/>
              <a:t>あらたな公共性の構築</a:t>
            </a:r>
          </a:p>
          <a:p>
            <a:r>
              <a:rPr kumimoji="1" lang="ja-JP" altLang="en-US" dirty="0"/>
              <a:t>自立性を軸にした流動的集団</a:t>
            </a:r>
          </a:p>
          <a:p>
            <a:r>
              <a:rPr kumimoji="1" lang="ja-JP" altLang="en-US" dirty="0"/>
              <a:t>　　ｃｆ　スクールカースト</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学級崩壊の文科省定義</a:t>
            </a:r>
          </a:p>
        </p:txBody>
      </p:sp>
      <p:sp>
        <p:nvSpPr>
          <p:cNvPr id="3" name="コンテンツ プレースホルダー 2"/>
          <p:cNvSpPr>
            <a:spLocks noGrp="1"/>
          </p:cNvSpPr>
          <p:nvPr>
            <p:ph idx="1"/>
          </p:nvPr>
        </p:nvSpPr>
        <p:spPr/>
        <p:txBody>
          <a:bodyPr/>
          <a:lstStyle/>
          <a:p>
            <a:r>
              <a:rPr lang="ja-JP" altLang="en-US" dirty="0"/>
              <a:t>子どもたちが教室内で勝手な行動をして教師の指導に従わず、授業が成立しないなど、集団教育という学校の機能が成立しない学級の状態が一定期間継続し、学級担任による通常の手法では問題解決ができない状態に立至っている場合</a:t>
            </a:r>
            <a:endParaRPr kumimoji="1" lang="ja-JP" altLang="en-US" dirty="0"/>
          </a:p>
        </p:txBody>
      </p:sp>
    </p:spTree>
    <p:extLst>
      <p:ext uri="{BB962C8B-B14F-4D97-AF65-F5344CB8AC3E}">
        <p14:creationId xmlns:p14="http://schemas.microsoft.com/office/powerpoint/2010/main" val="76742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4EC8D2-9E1B-4AB4-96B2-EB1248870C89}"/>
              </a:ext>
            </a:extLst>
          </p:cNvPr>
          <p:cNvSpPr>
            <a:spLocks noGrp="1"/>
          </p:cNvSpPr>
          <p:nvPr>
            <p:ph type="title"/>
          </p:nvPr>
        </p:nvSpPr>
        <p:spPr/>
        <p:txBody>
          <a:bodyPr/>
          <a:lstStyle/>
          <a:p>
            <a:r>
              <a:rPr kumimoji="1" lang="ja-JP" altLang="en-US" dirty="0"/>
              <a:t>学級崩壊は日本だけではない</a:t>
            </a:r>
          </a:p>
        </p:txBody>
      </p:sp>
      <p:sp>
        <p:nvSpPr>
          <p:cNvPr id="3" name="コンテンツ プレースホルダー 2">
            <a:extLst>
              <a:ext uri="{FF2B5EF4-FFF2-40B4-BE49-F238E27FC236}">
                <a16:creationId xmlns:a16="http://schemas.microsoft.com/office/drawing/2014/main" id="{CC36791A-9F59-4ACC-8AC3-5D769AEB3D94}"/>
              </a:ext>
            </a:extLst>
          </p:cNvPr>
          <p:cNvSpPr>
            <a:spLocks noGrp="1"/>
          </p:cNvSpPr>
          <p:nvPr>
            <p:ph idx="1"/>
          </p:nvPr>
        </p:nvSpPr>
        <p:spPr/>
        <p:txBody>
          <a:bodyPr/>
          <a:lstStyle/>
          <a:p>
            <a:r>
              <a:rPr kumimoji="1" lang="ja-JP" altLang="en-US" dirty="0"/>
              <a:t>欧米は地域と経済力がほぼ対応→スラム街での学校の状況は日本より困難。日本は混住</a:t>
            </a:r>
          </a:p>
          <a:p>
            <a:r>
              <a:rPr kumimoji="1" lang="ja-JP" altLang="en-US" dirty="0"/>
              <a:t>欧米では公立義務教育でも、退学・停学があることが多い。日本は不可能。</a:t>
            </a:r>
          </a:p>
          <a:p>
            <a:r>
              <a:rPr kumimoji="1" lang="ja-JP" altLang="en-US" dirty="0"/>
              <a:t>欧米の学級崩壊的教育困難は、移民の増加と関連することが多い。</a:t>
            </a:r>
          </a:p>
        </p:txBody>
      </p:sp>
    </p:spTree>
    <p:extLst>
      <p:ext uri="{BB962C8B-B14F-4D97-AF65-F5344CB8AC3E}">
        <p14:creationId xmlns:p14="http://schemas.microsoft.com/office/powerpoint/2010/main" val="229710432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434</Words>
  <Application>Microsoft Office PowerPoint</Application>
  <PresentationFormat>画面に合わせる (4:3)</PresentationFormat>
  <Paragraphs>56</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ＭＳ Ｐゴシック</vt:lpstr>
      <vt:lpstr>Arial</vt:lpstr>
      <vt:lpstr>Calibri</vt:lpstr>
      <vt:lpstr>標準デザイン</vt:lpstr>
      <vt:lpstr>学級崩壊を考える</vt:lpstr>
      <vt:lpstr>学級とは</vt:lpstr>
      <vt:lpstr>PowerPoint プレゼンテーション</vt:lpstr>
      <vt:lpstr>PowerPoint プレゼンテーション</vt:lpstr>
      <vt:lpstr>学級の日欧の比較</vt:lpstr>
      <vt:lpstr>日本の学級の通例</vt:lpstr>
      <vt:lpstr>ポストモダンの学級論</vt:lpstr>
      <vt:lpstr>学級崩壊の文科省定義</vt:lpstr>
      <vt:lpstr>学級崩壊は日本だけではない</vt:lpstr>
      <vt:lpstr>PowerPoint プレゼンテーション</vt:lpstr>
      <vt:lpstr>原因は何か（多面的に考える）</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学級崩壊を考える</dc:title>
  <dc:creator>wakei</dc:creator>
  <cp:lastModifiedBy>ota wakei</cp:lastModifiedBy>
  <cp:revision>32</cp:revision>
  <dcterms:created xsi:type="dcterms:W3CDTF">2006-04-18T12:08:50Z</dcterms:created>
  <dcterms:modified xsi:type="dcterms:W3CDTF">2018-04-23T22:03:41Z</dcterms:modified>
</cp:coreProperties>
</file>