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81" r:id="rId4"/>
    <p:sldId id="282" r:id="rId5"/>
    <p:sldId id="283" r:id="rId6"/>
    <p:sldId id="284" r:id="rId7"/>
    <p:sldId id="261" r:id="rId8"/>
    <p:sldId id="273" r:id="rId9"/>
    <p:sldId id="274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>
        <p:scale>
          <a:sx n="88" d="100"/>
          <a:sy n="88" d="100"/>
        </p:scale>
        <p:origin x="133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AAF63-2907-419F-A0BC-10696800F3A0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13DEB-3767-418C-A995-91981D3B2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93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370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89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8BBDA-F85F-448F-A2B2-F5A08A9D8D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701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1DEE6-296E-4274-B530-23E13EB973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440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E3F46-E0C7-492B-8A66-ED556F634A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968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F774-4B32-45BF-B50D-CC2AB90F1A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698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7AAAB-20FC-46A2-9226-545C80F0F7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589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3717A-60C0-4D32-856D-C00C385670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527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C7A6E-38C4-472F-9C88-24F1F89990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292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67246-3D26-4D37-9154-19AEE647C2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708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0F9CC-3D85-421D-B850-0E21C1E326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210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39FBD-D35D-47F8-A857-19B70F729F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799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48D19-DF85-497F-8F9E-52142CFEBE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841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28BFC8-A1E9-4CF3-B5E0-BDEAF9824A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臨床教育学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授業に関する説明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成績評価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授業後の掲示板への書き込み、あるいは、「レポート」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標準設定ワードで４枚以上</a:t>
            </a:r>
            <a:r>
              <a:rPr lang="en-US" altLang="ja-JP" sz="2800" dirty="0" smtClean="0"/>
              <a:t>)</a:t>
            </a:r>
            <a:endParaRPr lang="ja-JP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テキストおよび掲示板は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 smtClean="0">
                <a:hlinkClick r:id="rId2"/>
              </a:rPr>
              <a:t>http://www.asahi-net.or.jp/~fl5k-oot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にある。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「臨床教育学」</a:t>
            </a:r>
            <a:r>
              <a:rPr lang="en-US" altLang="ja-JP" sz="28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・ 掲示板は、番号は </a:t>
            </a:r>
            <a:r>
              <a:rPr lang="en-US" altLang="ja-JP" sz="2800" dirty="0" smtClean="0"/>
              <a:t>ph1</a:t>
            </a:r>
            <a:r>
              <a:rPr lang="ja-JP" altLang="en-US" sz="2800" dirty="0" smtClean="0"/>
              <a:t>７のあとに学籍番号</a:t>
            </a:r>
            <a:endParaRPr lang="en-US" altLang="ja-JP" sz="28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・ 投稿パスワードは </a:t>
            </a:r>
            <a:r>
              <a:rPr lang="en-US" altLang="ja-JP" sz="2400" dirty="0" smtClean="0"/>
              <a:t>Edu-630</a:t>
            </a:r>
            <a:r>
              <a:rPr lang="ja-JP" altLang="en-US" sz="2400" dirty="0" smtClean="0"/>
              <a:t>  </a:t>
            </a:r>
            <a:endParaRPr lang="en-US" altLang="ja-JP" sz="2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     必ず英数半角で、正しく書く。</a:t>
            </a:r>
            <a:endParaRPr lang="en-US" altLang="ja-JP" sz="2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・文章はパソコンに保存してから、掲示板にアップ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岩手矢巾でのいじめ自殺事件</a:t>
            </a:r>
            <a:br>
              <a:rPr kumimoji="1" lang="ja-JP" altLang="en-US" dirty="0" smtClean="0"/>
            </a:br>
            <a:r>
              <a:rPr kumimoji="1" lang="ja-JP" altLang="en-US" sz="3200" dirty="0" smtClean="0"/>
              <a:t>具体例から臨床教育学を考える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月いじめを苦に鉄道自殺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中学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いじめは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年から、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年で担任交代</a:t>
            </a:r>
          </a:p>
          <a:p>
            <a:pPr lvl="1"/>
            <a:r>
              <a:rPr kumimoji="1" lang="ja-JP" altLang="en-US" dirty="0" smtClean="0"/>
              <a:t>生活ノートで連日連絡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自殺も仄めかした）</a:t>
            </a:r>
          </a:p>
          <a:p>
            <a:pPr lvl="1"/>
            <a:r>
              <a:rPr kumimoji="1" lang="ja-JP" altLang="en-US" dirty="0" smtClean="0"/>
              <a:t>担任の書き込みに批判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自殺時家庭に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校長等が「認識していなかった」と発言</a:t>
            </a:r>
          </a:p>
          <a:p>
            <a:pPr lvl="1"/>
            <a:r>
              <a:rPr kumimoji="1" lang="ja-JP" altLang="en-US" dirty="0" smtClean="0"/>
              <a:t>数年間いじめ認知件数が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だった。</a:t>
            </a:r>
          </a:p>
          <a:p>
            <a:pPr lvl="1"/>
            <a:r>
              <a:rPr kumimoji="1" lang="ja-JP" altLang="en-US" dirty="0" smtClean="0"/>
              <a:t>事件後記者に話した生徒に学校が口止め</a:t>
            </a:r>
          </a:p>
          <a:p>
            <a:pPr lvl="1"/>
            <a:r>
              <a:rPr kumimoji="1" lang="ja-JP" altLang="en-US" dirty="0" smtClean="0"/>
              <a:t>生徒の親は、数年前に離婚して、母は東京に。父親と生活。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083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矢巾事件、考える要点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担任はどうすべきだったか。</a:t>
            </a:r>
          </a:p>
          <a:p>
            <a:r>
              <a:rPr kumimoji="1" lang="ja-JP" altLang="en-US" dirty="0" smtClean="0"/>
              <a:t>学年主任、校長の責任は。</a:t>
            </a:r>
          </a:p>
          <a:p>
            <a:r>
              <a:rPr kumimoji="1" lang="ja-JP" altLang="en-US" dirty="0" smtClean="0"/>
              <a:t>父親と母親は</a:t>
            </a:r>
            <a:r>
              <a:rPr kumimoji="1" lang="en-US" altLang="ja-JP" dirty="0" smtClean="0"/>
              <a:t>?</a:t>
            </a:r>
            <a:endParaRPr kumimoji="1" lang="ja-JP" altLang="en-US" dirty="0" smtClean="0"/>
          </a:p>
          <a:p>
            <a:r>
              <a:rPr kumimoji="1" lang="ja-JP" altLang="en-US" dirty="0" smtClean="0"/>
              <a:t>いじめ認知件数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をどう考えるか</a:t>
            </a:r>
          </a:p>
          <a:p>
            <a:r>
              <a:rPr kumimoji="1" lang="ja-JP" altLang="en-US" dirty="0" smtClean="0"/>
              <a:t>スクールカウンセラーは</a:t>
            </a:r>
            <a:r>
              <a:rPr kumimoji="1" lang="en-US" altLang="ja-JP" dirty="0" smtClean="0"/>
              <a:t>?</a:t>
            </a:r>
            <a:endParaRPr kumimoji="1" lang="ja-JP" altLang="en-US" dirty="0" smtClean="0"/>
          </a:p>
          <a:p>
            <a:r>
              <a:rPr kumimoji="1" lang="ja-JP" altLang="en-US" dirty="0" smtClean="0"/>
              <a:t>生活連絡ノートはどのように扱われるべきだったのか。</a:t>
            </a:r>
          </a:p>
          <a:p>
            <a:r>
              <a:rPr kumimoji="1" lang="en-US" altLang="ja-JP" dirty="0" err="1" smtClean="0"/>
              <a:t>Cf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新築校舎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302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考察に必要な側面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心理臨床で解決できるものではない。</a:t>
            </a:r>
          </a:p>
          <a:p>
            <a:r>
              <a:rPr kumimoji="1" lang="ja-JP" altLang="en-US" dirty="0" smtClean="0"/>
              <a:t>教育制度的側面</a:t>
            </a:r>
          </a:p>
          <a:p>
            <a:pPr lvl="1"/>
            <a:r>
              <a:rPr kumimoji="1" lang="ja-JP" altLang="en-US" dirty="0" smtClean="0"/>
              <a:t>行政的管理 アンケート、報告</a:t>
            </a:r>
          </a:p>
          <a:p>
            <a:pPr lvl="1"/>
            <a:r>
              <a:rPr kumimoji="1" lang="ja-JP" altLang="en-US" dirty="0" smtClean="0"/>
              <a:t>学校や教師の評価 認知件数</a:t>
            </a:r>
            <a:r>
              <a:rPr kumimoji="1" lang="en-US" altLang="ja-JP" dirty="0" smtClean="0"/>
              <a:t>0</a:t>
            </a:r>
            <a:endParaRPr kumimoji="1" lang="ja-JP" altLang="en-US" dirty="0" smtClean="0"/>
          </a:p>
          <a:p>
            <a:r>
              <a:rPr kumimoji="1" lang="ja-JP" altLang="en-US" dirty="0" smtClean="0"/>
              <a:t>学校内の協同の取り組み</a:t>
            </a:r>
          </a:p>
          <a:p>
            <a:pPr lvl="1"/>
            <a:r>
              <a:rPr kumimoji="1" lang="ja-JP" altLang="en-US" dirty="0" smtClean="0"/>
              <a:t>情報共有とプライバシー</a:t>
            </a:r>
          </a:p>
          <a:p>
            <a:pPr lvl="1"/>
            <a:r>
              <a:rPr kumimoji="1" lang="ja-JP" altLang="en-US" dirty="0" smtClean="0"/>
              <a:t>教職員以外との協力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家庭・カウンセラー・福祉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kumimoji="1" lang="ja-JP" altLang="en-US" dirty="0" smtClean="0"/>
              <a:t>日常的な教師の実践・子どもとの人間関係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005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臨床教育学への流れ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戦後の生活指導の実践と研究</a:t>
            </a:r>
          </a:p>
          <a:p>
            <a:pPr lvl="1"/>
            <a:r>
              <a:rPr kumimoji="1" lang="ja-JP" altLang="en-US" dirty="0" smtClean="0"/>
              <a:t>全国生活指導研究協議会・日本生活教育連盟</a:t>
            </a:r>
          </a:p>
          <a:p>
            <a:r>
              <a:rPr kumimoji="1" lang="ja-JP" altLang="en-US" dirty="0" smtClean="0"/>
              <a:t>教師が心理臨床を学び、カウンセラーに</a:t>
            </a:r>
          </a:p>
          <a:p>
            <a:pPr lvl="1"/>
            <a:r>
              <a:rPr kumimoji="1" lang="ja-JP" altLang="en-US" dirty="0" smtClean="0"/>
              <a:t>成果が上がらなかった→臨床の専門家の必要性</a:t>
            </a:r>
          </a:p>
          <a:p>
            <a:r>
              <a:rPr kumimoji="1" lang="ja-JP" altLang="en-US" dirty="0" smtClean="0"/>
              <a:t>臨床心理士資格の成立 </a:t>
            </a:r>
            <a:r>
              <a:rPr kumimoji="1" lang="en-US" altLang="ja-JP" dirty="0" smtClean="0"/>
              <a:t>1988</a:t>
            </a:r>
            <a:r>
              <a:rPr kumimoji="1" lang="ja-JP" altLang="en-US" dirty="0" smtClean="0"/>
              <a:t>年</a:t>
            </a:r>
          </a:p>
          <a:p>
            <a:r>
              <a:rPr kumimoji="1" lang="ja-JP" altLang="en-US" dirty="0" smtClean="0"/>
              <a:t>大河内清輝君事件で、スクールカウンセラー設置の政策 </a:t>
            </a:r>
            <a:r>
              <a:rPr kumimoji="1" lang="en-US" altLang="ja-JP" dirty="0" smtClean="0"/>
              <a:t>1994</a:t>
            </a:r>
            <a:r>
              <a:rPr kumimoji="1" lang="ja-JP" altLang="en-US" dirty="0" smtClean="0"/>
              <a:t>年</a:t>
            </a:r>
          </a:p>
          <a:p>
            <a:r>
              <a:rPr kumimoji="1" lang="ja-JP" altLang="en-US" dirty="0" smtClean="0"/>
              <a:t>国立大学教育学部の事情で臨床教育学講座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459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臨床</a:t>
            </a:r>
            <a:r>
              <a:rPr lang="ja-JP" altLang="en-US" dirty="0"/>
              <a:t>心</a:t>
            </a:r>
            <a:r>
              <a:rPr lang="ja-JP" altLang="en-US" dirty="0" smtClean="0"/>
              <a:t>理学と教育</a:t>
            </a:r>
            <a:r>
              <a:rPr lang="ja-JP" altLang="en-US" dirty="0"/>
              <a:t>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共通性</a:t>
            </a:r>
          </a:p>
          <a:p>
            <a:pPr lvl="1"/>
            <a:r>
              <a:rPr lang="ja-JP" altLang="en-US" dirty="0" smtClean="0"/>
              <a:t>人が</a:t>
            </a:r>
            <a:r>
              <a:rPr lang="ja-JP" altLang="en-US" dirty="0"/>
              <a:t>人</a:t>
            </a:r>
            <a:r>
              <a:rPr lang="ja-JP" altLang="en-US" dirty="0" smtClean="0"/>
              <a:t>に目的的に働きかける行為</a:t>
            </a:r>
          </a:p>
          <a:p>
            <a:pPr lvl="1"/>
            <a:r>
              <a:rPr kumimoji="1" lang="ja-JP" altLang="en-US" dirty="0" smtClean="0"/>
              <a:t>文明の発達とともに古い。しかし、形態は変化</a:t>
            </a:r>
          </a:p>
          <a:p>
            <a:pPr lvl="1"/>
            <a:r>
              <a:rPr lang="ja-JP" altLang="en-US" dirty="0"/>
              <a:t>「</a:t>
            </a:r>
            <a:r>
              <a:rPr lang="ja-JP" altLang="en-US" dirty="0" smtClean="0"/>
              <a:t>科学</a:t>
            </a:r>
            <a:r>
              <a:rPr lang="ja-JP" altLang="en-US" dirty="0"/>
              <a:t>」というより</a:t>
            </a:r>
            <a:r>
              <a:rPr lang="ja-JP" altLang="en-US" dirty="0" smtClean="0"/>
              <a:t>は</a:t>
            </a:r>
            <a:r>
              <a:rPr lang="ja-JP" altLang="en-US" dirty="0"/>
              <a:t>「</a:t>
            </a:r>
            <a:r>
              <a:rPr lang="ja-JP" altLang="en-US" dirty="0" smtClean="0"/>
              <a:t>実践的学問</a:t>
            </a:r>
            <a:r>
              <a:rPr lang="ja-JP" altLang="en-US" dirty="0"/>
              <a:t>」</a:t>
            </a:r>
            <a:endParaRPr kumimoji="1" lang="ja-JP" altLang="en-US" dirty="0" smtClean="0"/>
          </a:p>
          <a:p>
            <a:r>
              <a:rPr lang="ja-JP" altLang="en-US" dirty="0" smtClean="0"/>
              <a:t>相違</a:t>
            </a:r>
          </a:p>
          <a:p>
            <a:pPr lvl="1"/>
            <a:r>
              <a:rPr kumimoji="1" lang="ja-JP" altLang="en-US" dirty="0" smtClean="0"/>
              <a:t>価値観的立場と</a:t>
            </a:r>
            <a:r>
              <a:rPr kumimoji="1" lang="ja-JP" altLang="en-US" dirty="0"/>
              <a:t>価値相対</a:t>
            </a:r>
            <a:r>
              <a:rPr kumimoji="1" lang="ja-JP" altLang="en-US" dirty="0" smtClean="0"/>
              <a:t>主義（いじめで考える）</a:t>
            </a:r>
          </a:p>
          <a:p>
            <a:pPr lvl="1"/>
            <a:r>
              <a:rPr kumimoji="1" lang="ja-JP" altLang="en-US" dirty="0" smtClean="0"/>
              <a:t>すべての人が対象と問題を抱えた人が対象</a:t>
            </a:r>
          </a:p>
          <a:p>
            <a:pPr marL="0" indent="0">
              <a:buNone/>
            </a:pPr>
            <a:r>
              <a:rPr kumimoji="1" lang="ja-JP" altLang="en-US" dirty="0" smtClean="0"/>
              <a:t>＊ジャクリーヌ・デュ・プレをめぐって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1066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アレントの理論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「人間の条件」　労働・仕事・活動</a:t>
            </a:r>
          </a:p>
          <a:p>
            <a:r>
              <a:rPr kumimoji="1" lang="ja-JP" altLang="en-US" dirty="0"/>
              <a:t>公的生活が成立することが人間の条件　</a:t>
            </a:r>
          </a:p>
          <a:p>
            <a:pPr lvl="1"/>
            <a:r>
              <a:rPr kumimoji="1" lang="ja-JP" altLang="en-US" dirty="0"/>
              <a:t>自由な</a:t>
            </a:r>
            <a:r>
              <a:rPr kumimoji="1" lang="ja-JP" altLang="en-US" dirty="0" smtClean="0"/>
              <a:t>討論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公開制 オープンであることが大切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多様性の承認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平等</a:t>
            </a:r>
          </a:p>
          <a:p>
            <a:r>
              <a:rPr lang="ja-JP" altLang="en-US" dirty="0"/>
              <a:t>私的生活は奪われること</a:t>
            </a:r>
          </a:p>
          <a:p>
            <a:pPr lvl="1"/>
            <a:r>
              <a:rPr lang="ja-JP" altLang="en-US" sz="3200" dirty="0">
                <a:latin typeface="ＭＳ Ｐゴシック"/>
                <a:ea typeface="ＭＳ Ｐゴシック"/>
              </a:rPr>
              <a:t>コミュニケーションによって、相互に情報の共有</a:t>
            </a:r>
          </a:p>
          <a:p>
            <a:pPr lvl="1"/>
            <a:r>
              <a:rPr kumimoji="1" lang="ja-JP" altLang="en-US" sz="3200" dirty="0">
                <a:latin typeface="ＭＳ Ｐゴシック"/>
                <a:ea typeface="ＭＳ Ｐゴシック"/>
              </a:rPr>
              <a:t>差異性を認めた上で、自由に議論</a:t>
            </a:r>
          </a:p>
        </p:txBody>
      </p:sp>
    </p:spTree>
    <p:extLst>
      <p:ext uri="{BB962C8B-B14F-4D97-AF65-F5344CB8AC3E}">
        <p14:creationId xmlns:p14="http://schemas.microsoft.com/office/powerpoint/2010/main" val="174030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アレント理論の応用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ＭＳ Ｐゴシック"/>
                <a:ea typeface="ＭＳ Ｐゴシック"/>
              </a:rPr>
              <a:t>徹底的に差異を容認する。しかし、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日本的同心円的構造→同調性の強制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規範→守ることを強制</a:t>
            </a:r>
          </a:p>
          <a:p>
            <a:r>
              <a:rPr lang="ja-JP" altLang="en-US">
                <a:latin typeface="ＭＳ Ｐゴシック"/>
                <a:ea typeface="ＭＳ Ｐゴシック"/>
              </a:rPr>
              <a:t>コミュニケーションをはかる。しかし、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プライバシーの壁（ｃｆ　作文等）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聞く力・話す力</a:t>
            </a:r>
          </a:p>
        </p:txBody>
      </p:sp>
    </p:spTree>
    <p:extLst>
      <p:ext uri="{BB962C8B-B14F-4D97-AF65-F5344CB8AC3E}">
        <p14:creationId xmlns:p14="http://schemas.microsoft.com/office/powerpoint/2010/main" val="3954324160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489</Words>
  <Application>Microsoft Office PowerPoint</Application>
  <PresentationFormat>画面に合わせる (4:3)</PresentationFormat>
  <Paragraphs>72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標準デザイン</vt:lpstr>
      <vt:lpstr>臨床教育学</vt:lpstr>
      <vt:lpstr>成績評価</vt:lpstr>
      <vt:lpstr>岩手矢巾でのいじめ自殺事件 具体例から臨床教育学を考える</vt:lpstr>
      <vt:lpstr>矢巾事件、考える要点</vt:lpstr>
      <vt:lpstr>考察に必要な側面</vt:lpstr>
      <vt:lpstr>臨床教育学への流れ</vt:lpstr>
      <vt:lpstr>臨床心理学と教育学</vt:lpstr>
      <vt:lpstr>アレントの理論</vt:lpstr>
      <vt:lpstr>アレント理論の応用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教育哲学（臨床教育学）</dc:title>
  <dc:creator>wakei</dc:creator>
  <cp:lastModifiedBy>wakei ota</cp:lastModifiedBy>
  <cp:revision>51</cp:revision>
  <dcterms:created xsi:type="dcterms:W3CDTF">2008-04-02T13:38:04Z</dcterms:created>
  <dcterms:modified xsi:type="dcterms:W3CDTF">2018-04-08T12:40:35Z</dcterms:modified>
</cp:coreProperties>
</file>