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6" r:id="rId3"/>
    <p:sldId id="287" r:id="rId4"/>
    <p:sldId id="280" r:id="rId5"/>
    <p:sldId id="257" r:id="rId6"/>
    <p:sldId id="281" r:id="rId7"/>
    <p:sldId id="258" r:id="rId8"/>
    <p:sldId id="259" r:id="rId9"/>
    <p:sldId id="278" r:id="rId10"/>
    <p:sldId id="299" r:id="rId11"/>
    <p:sldId id="301" r:id="rId12"/>
    <p:sldId id="288" r:id="rId13"/>
    <p:sldId id="289" r:id="rId14"/>
    <p:sldId id="282" r:id="rId15"/>
    <p:sldId id="283" r:id="rId16"/>
    <p:sldId id="290" r:id="rId17"/>
    <p:sldId id="291" r:id="rId18"/>
    <p:sldId id="292" r:id="rId19"/>
    <p:sldId id="293" r:id="rId20"/>
    <p:sldId id="296" r:id="rId21"/>
    <p:sldId id="297" r:id="rId22"/>
    <p:sldId id="298" r:id="rId23"/>
    <p:sldId id="300" r:id="rId24"/>
    <p:sldId id="302" r:id="rId25"/>
    <p:sldId id="303" r:id="rId26"/>
    <p:sldId id="304"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47A69-CE3C-4B97-A517-8229A287B8CF}" type="datetimeFigureOut">
              <a:rPr kumimoji="1" lang="ja-JP" altLang="en-US" smtClean="0"/>
              <a:pPr/>
              <a:t>2017/7/19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D73F9-D48E-4368-89EC-A8B8ECA368B3}" type="slidenum">
              <a:rPr kumimoji="1" lang="ja-JP" altLang="en-US" smtClean="0"/>
              <a:pPr/>
              <a:t>‹#›</a:t>
            </a:fld>
            <a:endParaRPr kumimoji="1" lang="ja-JP" altLang="en-US"/>
          </a:p>
        </p:txBody>
      </p:sp>
    </p:spTree>
    <p:extLst>
      <p:ext uri="{BB962C8B-B14F-4D97-AF65-F5344CB8AC3E}">
        <p14:creationId xmlns:p14="http://schemas.microsoft.com/office/powerpoint/2010/main" val="4847697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ウィキペディアより</a:t>
            </a:r>
          </a:p>
          <a:p>
            <a:endParaRPr kumimoji="1" lang="ja-JP" altLang="en-US" dirty="0"/>
          </a:p>
        </p:txBody>
      </p:sp>
      <p:sp>
        <p:nvSpPr>
          <p:cNvPr id="4" name="スライド番号プレースホルダ 3"/>
          <p:cNvSpPr>
            <a:spLocks noGrp="1"/>
          </p:cNvSpPr>
          <p:nvPr>
            <p:ph type="sldNum" sz="quarter" idx="10"/>
          </p:nvPr>
        </p:nvSpPr>
        <p:spPr/>
        <p:txBody>
          <a:bodyPr/>
          <a:lstStyle/>
          <a:p>
            <a:fld id="{E16D73F9-D48E-4368-89EC-A8B8ECA368B3}" type="slidenum">
              <a:rPr kumimoji="1" lang="ja-JP" altLang="en-US" smtClean="0"/>
              <a:pPr/>
              <a:t>4</a:t>
            </a:fld>
            <a:endParaRPr kumimoji="1" lang="ja-JP" altLang="en-US"/>
          </a:p>
        </p:txBody>
      </p:sp>
    </p:spTree>
    <p:extLst>
      <p:ext uri="{BB962C8B-B14F-4D97-AF65-F5344CB8AC3E}">
        <p14:creationId xmlns:p14="http://schemas.microsoft.com/office/powerpoint/2010/main" val="3874789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34116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2763127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1973797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EEDE0A-5FEE-499B-AD9C-8A435DEEEDF7}" type="slidenum">
              <a:rPr lang="en-US"/>
              <a:pPr/>
              <a:t>17</a:t>
            </a:fld>
            <a:endParaRPr lang="en-US"/>
          </a:p>
        </p:txBody>
      </p:sp>
      <p:sp>
        <p:nvSpPr>
          <p:cNvPr id="2150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1371714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0734B7-9399-4C9F-BF8B-832B741727C2}" type="slidenum">
              <a:rPr lang="en-US"/>
              <a:pPr/>
              <a:t>19</a:t>
            </a:fld>
            <a:endParaRPr lang="en-US"/>
          </a:p>
        </p:txBody>
      </p:sp>
      <p:sp>
        <p:nvSpPr>
          <p:cNvPr id="2252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311195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2017/7/19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37E7-951E-4194-B403-0B6F8AF354E1}" type="datetimeFigureOut">
              <a:rPr kumimoji="1" lang="ja-JP" altLang="en-US" smtClean="0"/>
              <a:pPr/>
              <a:t>2017/7/19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4261-DAD5-4949-83A4-E3FD710EA03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d/d7/Venezuela_(orthographic_projection).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エル・システマ</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オーケストラは子どもを</a:t>
            </a:r>
          </a:p>
          <a:p>
            <a:r>
              <a:rPr kumimoji="1" lang="ja-JP" altLang="en-US" dirty="0" smtClean="0"/>
              <a:t>犯罪から守るか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新自由主義政治下の貧困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乳児の</a:t>
            </a:r>
            <a:r>
              <a:rPr lang="en-US" altLang="ja-JP" dirty="0" smtClean="0"/>
              <a:t>4</a:t>
            </a:r>
            <a:r>
              <a:rPr lang="ja-JP" altLang="en-US" dirty="0" smtClean="0"/>
              <a:t>割近くが栄養不足で、乳児死亡率は</a:t>
            </a:r>
            <a:r>
              <a:rPr lang="en-US" altLang="ja-JP" dirty="0" smtClean="0"/>
              <a:t>1000</a:t>
            </a:r>
            <a:r>
              <a:rPr lang="ja-JP" altLang="en-US" dirty="0" smtClean="0"/>
              <a:t>人に付き</a:t>
            </a:r>
            <a:r>
              <a:rPr lang="en-US" altLang="ja-JP" dirty="0" smtClean="0"/>
              <a:t>21</a:t>
            </a:r>
            <a:r>
              <a:rPr lang="ja-JP" altLang="en-US" dirty="0" smtClean="0"/>
              <a:t>人。</a:t>
            </a:r>
          </a:p>
          <a:p>
            <a:r>
              <a:rPr lang="ja-JP" altLang="en-US" dirty="0" smtClean="0"/>
              <a:t>国民の</a:t>
            </a:r>
            <a:r>
              <a:rPr lang="en-US" altLang="ja-JP" dirty="0" smtClean="0"/>
              <a:t>8</a:t>
            </a:r>
            <a:r>
              <a:rPr lang="ja-JP" altLang="en-US" dirty="0" smtClean="0"/>
              <a:t>割が貧困、失業率は</a:t>
            </a:r>
            <a:r>
              <a:rPr lang="en-US" altLang="ja-JP" dirty="0" smtClean="0"/>
              <a:t>15</a:t>
            </a:r>
            <a:r>
              <a:rPr lang="ja-JP" altLang="en-US" dirty="0" smtClean="0"/>
              <a:t>％、</a:t>
            </a:r>
            <a:r>
              <a:rPr lang="en-US" altLang="ja-JP" dirty="0" smtClean="0"/>
              <a:t>150</a:t>
            </a:r>
            <a:r>
              <a:rPr lang="ja-JP" altLang="en-US" dirty="0" smtClean="0"/>
              <a:t>万人が文盲。</a:t>
            </a:r>
          </a:p>
          <a:p>
            <a:pPr>
              <a:buNone/>
            </a:pPr>
            <a:r>
              <a:rPr kumimoji="1" lang="ja-JP" altLang="en-US" dirty="0" smtClean="0"/>
              <a:t>                  ⇩</a:t>
            </a:r>
          </a:p>
          <a:p>
            <a:r>
              <a:rPr kumimoji="1" lang="ja-JP" altLang="en-US" dirty="0" smtClean="0"/>
              <a:t>チャベスが支持される要因</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098"/>
            <a:ext cx="8931816" cy="5922182"/>
          </a:xfrm>
          <a:prstGeom prst="rect">
            <a:avLst/>
          </a:prstGeom>
        </p:spPr>
      </p:pic>
    </p:spTree>
    <p:extLst>
      <p:ext uri="{BB962C8B-B14F-4D97-AF65-F5344CB8AC3E}">
        <p14:creationId xmlns:p14="http://schemas.microsoft.com/office/powerpoint/2010/main" val="263280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地域に音楽教室　放課後活動・誰でも入れる（親の協力が必要）・楽器は無償で貸与</a:t>
            </a:r>
          </a:p>
          <a:p>
            <a:r>
              <a:rPr kumimoji="1" lang="ja-JP" altLang="en-US" dirty="0" smtClean="0"/>
              <a:t>最初はソルフェージュから、合唱、紙楽器を経て、楽器をもつ。</a:t>
            </a:r>
          </a:p>
          <a:p>
            <a:r>
              <a:rPr lang="ja-JP" altLang="en-US" dirty="0" smtClean="0"/>
              <a:t>一番初心者のオーケストラ</a:t>
            </a:r>
            <a:r>
              <a:rPr lang="ja-JP" altLang="en-US" dirty="0"/>
              <a:t>から</a:t>
            </a:r>
            <a:r>
              <a:rPr lang="ja-JP" altLang="en-US" dirty="0" smtClean="0"/>
              <a:t>、次第に上級のオケへと希望と技術的向上に応じて</a:t>
            </a:r>
            <a:r>
              <a:rPr lang="ja-JP" altLang="en-US" dirty="0"/>
              <a:t>移っていく</a:t>
            </a:r>
            <a:r>
              <a:rPr lang="ja-JP" altLang="en-US" dirty="0" smtClean="0"/>
              <a:t>。最上級にシモン・ボリバル・</a:t>
            </a:r>
            <a:r>
              <a:rPr lang="en-US" altLang="ja-JP" dirty="0" smtClean="0"/>
              <a:t>(</a:t>
            </a:r>
            <a:r>
              <a:rPr lang="ja-JP" altLang="en-US" dirty="0" smtClean="0"/>
              <a:t>ユース</a:t>
            </a:r>
            <a:r>
              <a:rPr lang="en-US" altLang="ja-JP" dirty="0" smtClean="0"/>
              <a:t>)</a:t>
            </a:r>
            <a:r>
              <a:rPr lang="ja-JP" altLang="en-US" dirty="0" smtClean="0"/>
              <a:t>・オーケストラがあり、事実上のプロ</a:t>
            </a:r>
          </a:p>
          <a:p>
            <a:pPr>
              <a:buNone/>
            </a:pP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上級オケに参加するための交通費などの援助もある。</a:t>
            </a:r>
          </a:p>
          <a:p>
            <a:r>
              <a:rPr lang="ja-JP" altLang="en-US" dirty="0" smtClean="0"/>
              <a:t>意図的に貧困地域に音楽教室を設置（以前は、断られることが多かったが、現在は要請が多数あ</a:t>
            </a:r>
            <a:r>
              <a:rPr lang="ja-JP" altLang="en-US" dirty="0"/>
              <a:t>る。</a:t>
            </a:r>
            <a:r>
              <a:rPr lang="ja-JP" altLang="en-US" dirty="0" smtClean="0"/>
              <a:t>）</a:t>
            </a:r>
          </a:p>
          <a:p>
            <a:r>
              <a:rPr kumimoji="1" lang="ja-JP" altLang="en-US" dirty="0" smtClean="0"/>
              <a:t>プロオケの</a:t>
            </a:r>
            <a:r>
              <a:rPr kumimoji="1" lang="ja-JP" altLang="en-US" dirty="0"/>
              <a:t>メンバー</a:t>
            </a:r>
            <a:r>
              <a:rPr kumimoji="1" lang="ja-JP" altLang="en-US" dirty="0" smtClean="0"/>
              <a:t>、エル・システマの指導者、一般的職業人へと進路は多様</a:t>
            </a:r>
          </a:p>
          <a:p>
            <a:r>
              <a:rPr lang="ja-JP" altLang="en-US" smtClean="0"/>
              <a:t>障害者や刑務所等での活動も</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１９７５　経済学者・音楽家・政治家のアントニオ・アブレウによって提唱</a:t>
            </a:r>
          </a:p>
          <a:p>
            <a:r>
              <a:rPr lang="ja-JP" altLang="en-US" dirty="0"/>
              <a:t>１９７７　</a:t>
            </a:r>
            <a:r>
              <a:rPr lang="ja-JP" altLang="en-US" dirty="0" smtClean="0"/>
              <a:t>政府が財政的援助（スコットランドで開催された音楽コンクールがきっかけ）福祉省の管轄</a:t>
            </a:r>
          </a:p>
          <a:p>
            <a:r>
              <a:rPr kumimoji="1" lang="ja-JP" altLang="en-US" dirty="0"/>
              <a:t>１９７９　</a:t>
            </a:r>
            <a:r>
              <a:rPr kumimoji="1" lang="ja-JP" altLang="en-US" dirty="0" smtClean="0"/>
              <a:t>アブレウ、国際青少年オケの特別大使に</a:t>
            </a:r>
          </a:p>
          <a:p>
            <a:r>
              <a:rPr lang="ja-JP" altLang="en-US" dirty="0" smtClean="0"/>
              <a:t>その後オケが</a:t>
            </a:r>
            <a:r>
              <a:rPr lang="ja-JP" altLang="en-US" dirty="0"/>
              <a:t>増加</a:t>
            </a:r>
            <a:r>
              <a:rPr lang="ja-JP" altLang="en-US" dirty="0" smtClean="0"/>
              <a:t>、多数の青少年が参加</a:t>
            </a:r>
          </a:p>
          <a:p>
            <a:pPr>
              <a:buNone/>
            </a:pP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シモン・ボリバル・ユース・オーケストラが世界各地で演奏会、メディアが取り上げる。（日本でも演奏会）</a:t>
            </a:r>
          </a:p>
          <a:p>
            <a:r>
              <a:rPr lang="ja-JP" altLang="en-US" dirty="0" smtClean="0"/>
              <a:t>指揮者のドゥダメルがマーラー国際指揮者コンクールで優勝</a:t>
            </a:r>
          </a:p>
          <a:p>
            <a:r>
              <a:rPr kumimoji="1" lang="ja-JP" altLang="en-US" dirty="0" smtClean="0"/>
              <a:t>チャベスが支援を拡大</a:t>
            </a:r>
          </a:p>
          <a:p>
            <a:r>
              <a:rPr lang="ja-JP" altLang="en-US" dirty="0"/>
              <a:t>世界</a:t>
            </a:r>
            <a:r>
              <a:rPr lang="ja-JP" altLang="en-US" dirty="0" smtClean="0"/>
              <a:t>各地</a:t>
            </a:r>
            <a:r>
              <a:rPr lang="ja-JP" altLang="en-US" dirty="0"/>
              <a:t>から</a:t>
            </a:r>
            <a:r>
              <a:rPr lang="ja-JP" altLang="en-US" dirty="0" smtClean="0"/>
              <a:t>の援助</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アブレウ博士</a:t>
            </a:r>
            <a:endParaRPr kumimoji="1" lang="ja-JP" alt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483768" y="1700808"/>
            <a:ext cx="3811925" cy="4772538"/>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38999" y="381374"/>
            <a:ext cx="8297250" cy="6286780"/>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000000"/>
                </a:solidFill>
                <a:latin typeface="HGP創英角ﾎﾟｯﾌﾟ体" pitchFamily="48" charset="0"/>
              </a:rPr>
              <a:t>○</a:t>
            </a:r>
            <a:r>
              <a:rPr lang="ja-JP" sz="2800" dirty="0">
                <a:solidFill>
                  <a:srgbClr val="000000"/>
                </a:solidFill>
                <a:latin typeface="HGP創英角ﾎﾟｯﾌﾟ体" pitchFamily="48" charset="0"/>
              </a:rPr>
              <a:t>アントニオ・アブレウについて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・母方の祖父母も含めて、家族みんなが音楽好きな一家</a:t>
            </a:r>
            <a:r>
              <a:rPr lang="ja-JP" sz="2800" dirty="0" smtClean="0">
                <a:solidFill>
                  <a:srgbClr val="000000"/>
                </a:solidFill>
                <a:latin typeface="HGP創英角ﾎﾟｯﾌﾟ体" pitchFamily="48" charset="0"/>
              </a:rPr>
              <a:t>であり</a:t>
            </a:r>
            <a:r>
              <a:rPr lang="ja-JP" sz="2800" dirty="0">
                <a:solidFill>
                  <a:srgbClr val="000000"/>
                </a:solidFill>
                <a:latin typeface="HGP創英角ﾎﾟｯﾌﾟ体" pitchFamily="48" charset="0"/>
              </a:rPr>
              <a:t>、彼自信は教会の聖歌やオルガンに興味を持つ。</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a:t>
            </a:r>
            <a:r>
              <a:rPr lang="en-US" sz="2800" dirty="0">
                <a:solidFill>
                  <a:srgbClr val="000000"/>
                </a:solidFill>
                <a:latin typeface="HGP創英角ﾎﾟｯﾌﾟ体" pitchFamily="48" charset="0"/>
              </a:rPr>
              <a:t>9</a:t>
            </a:r>
            <a:r>
              <a:rPr lang="ja-JP" sz="2800" dirty="0">
                <a:solidFill>
                  <a:srgbClr val="000000"/>
                </a:solidFill>
                <a:latin typeface="HGP創英角ﾎﾟｯﾌﾟ体" pitchFamily="48" charset="0"/>
              </a:rPr>
              <a:t>歳の時にララ音楽アカデミーで学ぶ決意をし、</a:t>
            </a:r>
            <a:r>
              <a:rPr lang="en-US" sz="2800" dirty="0">
                <a:solidFill>
                  <a:srgbClr val="000000"/>
                </a:solidFill>
                <a:latin typeface="HGP創英角ﾎﾟｯﾌﾟ体" pitchFamily="48" charset="0"/>
              </a:rPr>
              <a:t>12</a:t>
            </a:r>
            <a:r>
              <a:rPr lang="ja-JP" sz="2800" dirty="0">
                <a:solidFill>
                  <a:srgbClr val="000000"/>
                </a:solidFill>
                <a:latin typeface="HGP創英角ﾎﾟｯﾌﾟ体" pitchFamily="48" charset="0"/>
              </a:rPr>
              <a:t>歳の時にはヴァイオリニストとしてオーケストラに参加した。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smtClean="0">
                <a:solidFill>
                  <a:srgbClr val="000000"/>
                </a:solidFill>
                <a:latin typeface="HGP創英角ﾎﾟｯﾌﾟ体" pitchFamily="48" charset="0"/>
              </a:rPr>
              <a:t>・</a:t>
            </a:r>
            <a:r>
              <a:rPr lang="ja-JP" sz="2800" dirty="0">
                <a:solidFill>
                  <a:srgbClr val="000000"/>
                </a:solidFill>
                <a:latin typeface="HGP創英角ﾎﾟｯﾌﾟ体" pitchFamily="48" charset="0"/>
              </a:rPr>
              <a:t>だんだんとオーケストラ活動に</a:t>
            </a:r>
            <a:r>
              <a:rPr lang="ja-JP" sz="2800" dirty="0" smtClean="0">
                <a:solidFill>
                  <a:srgbClr val="000000"/>
                </a:solidFill>
                <a:latin typeface="HGP創英角ﾎﾟｯﾌﾟ体" pitchFamily="48" charset="0"/>
              </a:rPr>
              <a:t>加わったり</a:t>
            </a:r>
            <a:r>
              <a:rPr lang="ja-JP" sz="2800" dirty="0">
                <a:solidFill>
                  <a:srgbClr val="000000"/>
                </a:solidFill>
                <a:latin typeface="HGP創英角ﾎﾟｯﾌﾟ体" pitchFamily="48" charset="0"/>
              </a:rPr>
              <a:t>、プロの演奏や演奏家に接する機会</a:t>
            </a:r>
            <a:r>
              <a:rPr lang="ja-JP" sz="2800" dirty="0" smtClean="0">
                <a:solidFill>
                  <a:srgbClr val="000000"/>
                </a:solidFill>
                <a:latin typeface="HGP創英角ﾎﾟｯﾌﾟ体" pitchFamily="48" charset="0"/>
              </a:rPr>
              <a:t>が増え</a:t>
            </a:r>
            <a:r>
              <a:rPr lang="ja-JP" sz="2800" dirty="0">
                <a:solidFill>
                  <a:srgbClr val="000000"/>
                </a:solidFill>
                <a:latin typeface="HGP創英角ﾎﾟｯﾌﾟ体" pitchFamily="48" charset="0"/>
              </a:rPr>
              <a:t>、ホセ・アントニオは「音楽家に</a:t>
            </a:r>
            <a:r>
              <a:rPr lang="ja-JP" sz="2800" dirty="0" smtClean="0">
                <a:solidFill>
                  <a:srgbClr val="000000"/>
                </a:solidFill>
                <a:latin typeface="HGP創英角ﾎﾟｯﾌﾟ体" pitchFamily="48" charset="0"/>
              </a:rPr>
              <a:t>なると</a:t>
            </a:r>
            <a:r>
              <a:rPr lang="ja-JP" sz="2800" dirty="0">
                <a:solidFill>
                  <a:srgbClr val="000000"/>
                </a:solidFill>
                <a:latin typeface="HGP創英角ﾎﾟｯﾌﾟ体" pitchFamily="48" charset="0"/>
              </a:rPr>
              <a:t>いうことは、オーケストラ団員と</a:t>
            </a:r>
            <a:r>
              <a:rPr lang="ja-JP" sz="2800" dirty="0" smtClean="0">
                <a:solidFill>
                  <a:srgbClr val="000000"/>
                </a:solidFill>
                <a:latin typeface="HGP創英角ﾎﾟｯﾌﾟ体" pitchFamily="48" charset="0"/>
              </a:rPr>
              <a:t>なる</a:t>
            </a:r>
            <a:r>
              <a:rPr lang="ja-JP" sz="2800" dirty="0">
                <a:solidFill>
                  <a:srgbClr val="000000"/>
                </a:solidFill>
                <a:latin typeface="HGP創英角ﾎﾟｯﾌﾟ体" pitchFamily="48" charset="0"/>
              </a:rPr>
              <a:t>　ことだ」と思うようになる。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ドゥダメル</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2771800" y="1570826"/>
            <a:ext cx="2952328" cy="4528582"/>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07751" y="571220"/>
            <a:ext cx="8297250" cy="6095253"/>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latin typeface="HGP創英角ﾎﾟｯﾌﾟ体" pitchFamily="48" charset="0"/>
              </a:rPr>
              <a:t>○</a:t>
            </a:r>
            <a:r>
              <a:rPr lang="ja-JP" sz="2800">
                <a:solidFill>
                  <a:srgbClr val="000000"/>
                </a:solidFill>
                <a:latin typeface="HGP創英角ﾎﾟｯﾌﾟ体" pitchFamily="48" charset="0"/>
              </a:rPr>
              <a:t>グスタボ・ドゥダメルについて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・音楽好きの家系だが、演奏していたのは</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ダンスの伴奏音楽サルサだった。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・幼いグスターボも楽器に興味をもったが、</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最初はリコーダーを吹い　たりと特にこれと</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いった楽器を幼児期に始めたわけではなかった。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・本格的に楽器を習ったのはヴァイオリンで</a:t>
            </a:r>
            <a:r>
              <a:rPr lang="en-US" sz="2400">
                <a:solidFill>
                  <a:srgbClr val="000000"/>
                </a:solidFill>
                <a:latin typeface="HGP創英角ﾎﾟｯﾌﾟ体" pitchFamily="48" charset="0"/>
              </a:rPr>
              <a:t>7</a:t>
            </a:r>
            <a:r>
              <a:rPr lang="ja-JP" sz="2400">
                <a:solidFill>
                  <a:srgbClr val="000000"/>
                </a:solidFill>
                <a:latin typeface="HGP創英角ﾎﾟｯﾌﾟ体" pitchFamily="48" charset="0"/>
              </a:rPr>
              <a:t>歳のときだった。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・１０歳の時ハシント・ララ音楽院に通い始めた。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17</a:t>
            </a:r>
            <a:r>
              <a:rPr lang="ja-JP" sz="2400">
                <a:solidFill>
                  <a:srgbClr val="000000"/>
                </a:solidFill>
                <a:latin typeface="HGP創英角ﾎﾟｯﾌﾟ体" pitchFamily="48" charset="0"/>
              </a:rPr>
              <a:t>歳のときにはシモン・ボリバル交響楽団のリハーサルも指揮する　機会をグスターボに与えてみた。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2002</a:t>
            </a:r>
            <a:r>
              <a:rPr lang="ja-JP" sz="2400">
                <a:solidFill>
                  <a:srgbClr val="000000"/>
                </a:solidFill>
                <a:latin typeface="HGP創英角ﾎﾟｯﾌﾟ体" pitchFamily="48" charset="0"/>
              </a:rPr>
              <a:t>年彼は新設されたマゼール・ヴィラール指揮者コンクールに　　エントリー</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2004</a:t>
            </a:r>
            <a:r>
              <a:rPr lang="ja-JP" sz="2400">
                <a:solidFill>
                  <a:srgbClr val="000000"/>
                </a:solidFill>
                <a:latin typeface="HGP創英角ﾎﾟｯﾌﾟ体" pitchFamily="48" charset="0"/>
              </a:rPr>
              <a:t>年第一回「グスタフ・マーラー国際指揮者コンクール」</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2009</a:t>
            </a:r>
            <a:r>
              <a:rPr lang="ja-JP" sz="2400">
                <a:solidFill>
                  <a:srgbClr val="000000"/>
                </a:solidFill>
                <a:latin typeface="HGP創英角ﾎﾟｯﾌﾟ体" pitchFamily="48" charset="0"/>
              </a:rPr>
              <a:t>年秋からドゥダメルはエーテボリ交響楽団の首席指揮者に加　えて、ロサンジェルス・フィルハーモニー管弦楽団の音楽監督を始　　めることとなる。</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文化は人を守るか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「ブリキの勲章」　ブリキの勲章ではなく、本物の勲章が必要だ。それは質の高い文化。</a:t>
            </a:r>
          </a:p>
          <a:p>
            <a:r>
              <a:rPr lang="ja-JP" altLang="en-US" dirty="0" smtClean="0"/>
              <a:t>音楽の教育力　すべての音楽か、クラシック音楽の特質か</a:t>
            </a:r>
          </a:p>
          <a:p>
            <a:r>
              <a:rPr kumimoji="1" lang="ja-JP" altLang="en-US" dirty="0" smtClean="0"/>
              <a:t>演劇、文学、スポーツの教育力は</a:t>
            </a:r>
          </a:p>
          <a:p>
            <a:r>
              <a:rPr lang="en-US" altLang="ja-JP" dirty="0" smtClean="0"/>
              <a:t>1970</a:t>
            </a:r>
            <a:r>
              <a:rPr lang="ja-JP" altLang="en-US" dirty="0" smtClean="0"/>
              <a:t>～</a:t>
            </a:r>
            <a:r>
              <a:rPr lang="en-US" altLang="ja-JP" dirty="0" smtClean="0"/>
              <a:t>80</a:t>
            </a:r>
            <a:r>
              <a:rPr lang="ja-JP" altLang="en-US" dirty="0" smtClean="0"/>
              <a:t>年代の学校は、体育の部活で非行を防ごうとしていた。</a:t>
            </a:r>
            <a:r>
              <a:rPr lang="en-US" altLang="ja-JP" dirty="0" smtClean="0"/>
              <a:t>(</a:t>
            </a:r>
            <a:r>
              <a:rPr lang="ja-JP" altLang="en-US" dirty="0" smtClean="0"/>
              <a:t>効果があったか</a:t>
            </a:r>
            <a:r>
              <a:rPr lang="en-US" altLang="ja-JP" dirty="0" smtClean="0"/>
              <a:t>)</a:t>
            </a:r>
            <a:endParaRPr kumimoji="1" lang="ja-JP" altLang="en-US"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エルシステマの成功</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kumimoji="1" lang="ja-JP" altLang="en-US" dirty="0" smtClean="0"/>
              <a:t>スズキメソッドの採用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原理</a:t>
            </a:r>
            <a:r>
              <a:rPr lang="ja-JP" altLang="en-US" dirty="0" smtClean="0">
                <a:solidFill>
                  <a:srgbClr val="000000"/>
                </a:solidFill>
                <a:latin typeface="HGP創英角ﾎﾟｯﾌﾟ体" pitchFamily="48" charset="0"/>
              </a:rPr>
              <a:t>  </a:t>
            </a:r>
            <a:r>
              <a:rPr lang="ja-JP" altLang="ja-JP" dirty="0" smtClean="0">
                <a:solidFill>
                  <a:srgbClr val="000000"/>
                </a:solidFill>
                <a:latin typeface="HGP創英角ﾎﾟｯﾌﾟ体" pitchFamily="48" charset="0"/>
              </a:rPr>
              <a:t>外国人には難しいある国の言葉が、なぜその国の幼児には取得できるのか。もし、複雑な構造で、短時間では習得困難と思われている言葉を母国語とする幼児に習得できるなら、同じことは楽器技術の習得にもあてはめることができる</a:t>
            </a:r>
            <a:endParaRPr lang="en-US" altLang="ja-JP" dirty="0" smtClean="0">
              <a:solidFill>
                <a:srgbClr val="000000"/>
              </a:solidFill>
              <a:latin typeface="HGP創英角ﾎﾟｯﾌﾟ体" pitchFamily="48" charset="0"/>
            </a:endParaRP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基本指導方法　平易な事を立派にできるようになるまで育てる。難しくなっていくことを、少しも子どもに感じさせぬよう自然に程度を進めていくこと。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学習原理</a:t>
            </a:r>
          </a:p>
          <a:p>
            <a:pPr lvl="2">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一．真似　　二．認識　　三．能力の発揮</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latin typeface="Century" pitchFamily="16" charset="0"/>
                <a:ea typeface="ＭＳ Ｐゴシック" charset="-128"/>
              </a:rPr>
              <a:t>ストリート・チルドレン化を防ぎ、犯罪防止に役立てる</a:t>
            </a:r>
            <a:r>
              <a:rPr lang="en-US" altLang="ja-JP" dirty="0" smtClean="0">
                <a:latin typeface="Century" pitchFamily="16" charset="0"/>
                <a:ea typeface="ＭＳ Ｐゴシック" charset="-128"/>
              </a:rPr>
              <a:t>(</a:t>
            </a:r>
            <a:r>
              <a:rPr lang="ja-JP" altLang="en-US" dirty="0" smtClean="0">
                <a:latin typeface="Century" pitchFamily="16" charset="0"/>
                <a:ea typeface="ＭＳ Ｐゴシック" charset="-128"/>
              </a:rPr>
              <a:t>地域社会は危険が充満。放課後、オーケストラの練習場で過ごすことで、危険を回避</a:t>
            </a:r>
            <a:r>
              <a:rPr lang="en-US" altLang="ja-JP" dirty="0" smtClean="0">
                <a:latin typeface="Century" pitchFamily="16" charset="0"/>
                <a:ea typeface="ＭＳ Ｐゴシック" charset="-128"/>
              </a:rPr>
              <a:t>)</a:t>
            </a:r>
            <a:r>
              <a:rPr lang="ja-JP" altLang="en-US" dirty="0" smtClean="0">
                <a:latin typeface="Century" pitchFamily="16" charset="0"/>
                <a:ea typeface="ＭＳ Ｐゴシック" charset="-128"/>
              </a:rPr>
              <a:t>　</a:t>
            </a:r>
            <a:r>
              <a:rPr lang="en-US" altLang="ja-JP" dirty="0" smtClean="0">
                <a:latin typeface="Century" pitchFamily="16" charset="0"/>
                <a:ea typeface="ＭＳ Ｐゴシック" charset="-128"/>
              </a:rPr>
              <a:t>36.01</a:t>
            </a:r>
            <a:endParaRPr lang="ja-JP" altLang="en-US" dirty="0" smtClean="0">
              <a:latin typeface="Century" pitchFamily="16" charset="0"/>
              <a:ea typeface="ＭＳ Ｐゴシック" charset="-128"/>
            </a:endParaRPr>
          </a:p>
          <a:p>
            <a:r>
              <a:rPr lang="ja-JP" altLang="en-US" dirty="0" smtClean="0">
                <a:latin typeface="Century" pitchFamily="16" charset="0"/>
                <a:ea typeface="ＭＳ Ｐゴシック" charset="-128"/>
              </a:rPr>
              <a:t>危険な地域、貧困な地域を特に重視して、拠点としていった。</a:t>
            </a:r>
          </a:p>
          <a:p>
            <a:r>
              <a:rPr lang="ja-JP" altLang="en-US" dirty="0" smtClean="0">
                <a:latin typeface="Century" pitchFamily="16" charset="0"/>
                <a:ea typeface="ＭＳ Ｐゴシック" charset="-128"/>
              </a:rPr>
              <a:t>子どもの安全のために、親の協力が重視され、親も協力した。</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初級から上級へ多くの教室とオーケストラを設置することで、努力目標</a:t>
            </a:r>
            <a:r>
              <a:rPr kumimoji="1" lang="en-US" altLang="ja-JP" dirty="0" smtClean="0"/>
              <a:t>(</a:t>
            </a:r>
            <a:r>
              <a:rPr kumimoji="1" lang="ja-JP" altLang="en-US" dirty="0" smtClean="0"/>
              <a:t>プロも含めて</a:t>
            </a:r>
            <a:r>
              <a:rPr kumimoji="1" lang="en-US" altLang="ja-JP" dirty="0" smtClean="0"/>
              <a:t>)</a:t>
            </a:r>
            <a:r>
              <a:rPr kumimoji="1" lang="ja-JP" altLang="en-US" dirty="0" smtClean="0"/>
              <a:t>を子どもたちに与えた。</a:t>
            </a:r>
            <a:r>
              <a:rPr kumimoji="1" lang="en-US" altLang="ja-JP" dirty="0" smtClean="0"/>
              <a:t>(</a:t>
            </a:r>
            <a:r>
              <a:rPr kumimoji="1" lang="ja-JP" altLang="en-US" dirty="0" smtClean="0"/>
              <a:t>オーディションで上級に</a:t>
            </a:r>
            <a:r>
              <a:rPr kumimoji="1" lang="en-US" altLang="ja-JP" smtClean="0"/>
              <a:t>)1.06.0</a:t>
            </a:r>
            <a:endParaRPr kumimoji="1" lang="ja-JP" altLang="en-US" dirty="0" smtClean="0"/>
          </a:p>
          <a:p>
            <a:r>
              <a:rPr lang="ja-JP" altLang="en-US" dirty="0" smtClean="0"/>
              <a:t>多数の教室が、教師を必要とさせ、アルバイトや指導員という仕事をつくりだした。</a:t>
            </a:r>
          </a:p>
          <a:p>
            <a:r>
              <a:rPr kumimoji="1" lang="ja-JP" altLang="en-US" dirty="0" smtClean="0"/>
              <a:t>海外で音楽的な高い評価を獲得し、更に、世界で活躍する優秀な演奏家を輩出した。ドゥダメル、エディクソン・</a:t>
            </a:r>
            <a:r>
              <a:rPr kumimoji="1" lang="ja-JP" altLang="en-US" dirty="0" smtClean="0"/>
              <a:t>ルイース</a:t>
            </a:r>
            <a:r>
              <a:rPr kumimoji="1" lang="en-US" altLang="ja-JP" dirty="0" smtClean="0"/>
              <a:t>51.32</a:t>
            </a:r>
            <a:endParaRPr kumimoji="1" lang="ja-JP" altLang="en-US" dirty="0" smtClean="0"/>
          </a:p>
          <a:p>
            <a:r>
              <a:rPr lang="ja-JP" altLang="en-US" dirty="0" smtClean="0"/>
              <a:t>世界的トップの音楽家の支持や協力</a:t>
            </a:r>
            <a:endParaRPr kumimoji="1" lang="ja-JP" altLang="en-US" dirty="0" smtClean="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福祉予算として、多額の公費援助</a:t>
            </a:r>
            <a:r>
              <a:rPr kumimoji="1" lang="en-US" altLang="ja-JP" dirty="0" smtClean="0"/>
              <a:t>(</a:t>
            </a:r>
            <a:r>
              <a:rPr kumimoji="1" lang="ja-JP" altLang="en-US" dirty="0" smtClean="0"/>
              <a:t>国際的支援</a:t>
            </a:r>
            <a:r>
              <a:rPr kumimoji="1" lang="en-US" altLang="ja-JP" dirty="0" smtClean="0"/>
              <a:t>)</a:t>
            </a:r>
            <a:endParaRPr kumimoji="1" lang="ja-JP" altLang="en-US" dirty="0" smtClean="0"/>
          </a:p>
          <a:p>
            <a:pPr lvl="1"/>
            <a:r>
              <a:rPr lang="ja-JP" altLang="en-US" dirty="0" smtClean="0"/>
              <a:t>新しい小学校</a:t>
            </a:r>
          </a:p>
          <a:p>
            <a:pPr lvl="1"/>
            <a:r>
              <a:rPr kumimoji="1" lang="ja-JP" altLang="en-US" dirty="0" smtClean="0"/>
              <a:t>多数の音楽学校</a:t>
            </a:r>
          </a:p>
          <a:p>
            <a:pPr lvl="1"/>
            <a:r>
              <a:rPr lang="ja-JP" altLang="en-US" dirty="0" smtClean="0"/>
              <a:t>上級団員の給与・交通費、指導員の給与</a:t>
            </a:r>
          </a:p>
          <a:p>
            <a:r>
              <a:rPr kumimoji="1" lang="ja-JP" altLang="en-US" dirty="0" smtClean="0"/>
              <a:t>刑務所での実践と効果</a:t>
            </a:r>
          </a:p>
          <a:p>
            <a:pPr lvl="1"/>
            <a:r>
              <a:rPr lang="ja-JP" altLang="en-US" dirty="0" smtClean="0"/>
              <a:t>「悪夢を忘れさせてくれるものが出来た。それがこのヴァイオリンだ。」</a:t>
            </a:r>
          </a:p>
          <a:p>
            <a:pPr lvl="1"/>
            <a:r>
              <a:rPr lang="ja-JP" altLang="en-US" dirty="0" smtClean="0"/>
              <a:t>「音楽がこの苦しみを洗い流してくれる。」</a:t>
            </a:r>
          </a:p>
          <a:p>
            <a:pPr lvl="1"/>
            <a:r>
              <a:rPr lang="ja-JP" altLang="en-US" dirty="0" smtClean="0"/>
              <a:t>「コンサートで演奏し、拍手された時、自分の人生の中で初めて人に意味のあることをやったのだと思った。」</a:t>
            </a:r>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5" y="27898"/>
            <a:ext cx="5790375" cy="3257086"/>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652" y="3501008"/>
            <a:ext cx="5953348" cy="3333875"/>
          </a:xfrm>
          <a:prstGeom prst="rect">
            <a:avLst/>
          </a:prstGeom>
        </p:spPr>
      </p:pic>
    </p:spTree>
    <p:extLst>
      <p:ext uri="{BB962C8B-B14F-4D97-AF65-F5344CB8AC3E}">
        <p14:creationId xmlns:p14="http://schemas.microsoft.com/office/powerpoint/2010/main" val="261921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971550"/>
            <a:ext cx="9105900" cy="4914900"/>
          </a:xfrm>
          <a:prstGeom prst="rect">
            <a:avLst/>
          </a:prstGeom>
        </p:spPr>
      </p:pic>
    </p:spTree>
    <p:extLst>
      <p:ext uri="{BB962C8B-B14F-4D97-AF65-F5344CB8AC3E}">
        <p14:creationId xmlns:p14="http://schemas.microsoft.com/office/powerpoint/2010/main" val="159624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モラのいう問題点</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　第一に、刑務所内の条件は、いまだに劣悪であり、かつ裁判の遅延によって多くの問題が発生している状況に変化はあまりなく、そのことが報道すらされていないという指摘がある。既決と未決が同居しており、管理が十分に行なわれていない環境は、改善が進んでいないという。 </a:t>
            </a:r>
          </a:p>
          <a:p>
            <a:r>
              <a:rPr lang="ja-JP" altLang="en-US" dirty="0"/>
              <a:t>　第二は、成果を社会に示すこと自体の問題である。モラは、刑務所で音楽活動に勤しむ人は、とても囚人には見えず、彼らは社会に出て、有益な活動をしたいと望んでいる。エル・システマでは、自由になった囚人の９人を教師として雇用し、また音楽の勉強を継続できるように奨学金を給付したり、あるいは楽器制作者になっている者もいる。彼らは再犯をしていない。しかし、実際に子どもを殺害された被害者がおり、彼らにとって、このプロジェクトを理解することは容易ではないとモラはいう。</a:t>
            </a:r>
          </a:p>
          <a:p>
            <a:endParaRPr kumimoji="1" lang="ja-JP" altLang="en-US" dirty="0"/>
          </a:p>
        </p:txBody>
      </p:sp>
    </p:spTree>
    <p:extLst>
      <p:ext uri="{BB962C8B-B14F-4D97-AF65-F5344CB8AC3E}">
        <p14:creationId xmlns:p14="http://schemas.microsoft.com/office/powerpoint/2010/main" val="381685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クラシックの演奏行為</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クラシック音楽を演奏することは、非行矯正効果がある。（太田の持論）</a:t>
            </a:r>
          </a:p>
          <a:p>
            <a:pPr lvl="1"/>
            <a:r>
              <a:rPr lang="ja-JP" altLang="en-US" dirty="0" smtClean="0"/>
              <a:t>自己コントロールが絶対的</a:t>
            </a:r>
          </a:p>
          <a:p>
            <a:pPr lvl="1"/>
            <a:r>
              <a:rPr lang="ja-JP" altLang="en-US" dirty="0" smtClean="0"/>
              <a:t>偉大な芸術家への敬虔な気持ちの喚起</a:t>
            </a:r>
          </a:p>
          <a:p>
            <a:r>
              <a:rPr lang="ja-JP" altLang="en-US" dirty="0" smtClean="0"/>
              <a:t>しかし、非現実的。非行少年や犯罪者がもっとも嫌いな音楽がクラシック</a:t>
            </a:r>
          </a:p>
          <a:p>
            <a:r>
              <a:rPr lang="ja-JP" altLang="en-US" dirty="0" smtClean="0"/>
              <a:t>エル・システマはこの論を現実化</a:t>
            </a:r>
          </a:p>
          <a:p>
            <a:pPr lvl="1"/>
            <a:r>
              <a:rPr lang="ja-JP" altLang="en-US" dirty="0" smtClean="0"/>
              <a:t>オーケストラであることがポイント</a:t>
            </a:r>
          </a:p>
          <a:p>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ファイル:Venezuela (orthographic projection).svg">
            <a:hlinkClick r:id="rId3"/>
          </p:cNvPr>
          <p:cNvPicPr>
            <a:picLocks noChangeAspect="1" noChangeArrowheads="1"/>
          </p:cNvPicPr>
          <p:nvPr/>
        </p:nvPicPr>
        <p:blipFill>
          <a:blip r:embed="rId4" cstate="print"/>
          <a:srcRect/>
          <a:stretch>
            <a:fillRect/>
          </a:stretch>
        </p:blipFill>
        <p:spPr bwMode="auto">
          <a:xfrm>
            <a:off x="1403648" y="764704"/>
            <a:ext cx="5153025" cy="51530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１５２６　クマナ植民地建設</a:t>
            </a:r>
          </a:p>
          <a:p>
            <a:r>
              <a:rPr lang="ja-JP" altLang="en-US" dirty="0"/>
              <a:t>１５６７　</a:t>
            </a:r>
            <a:r>
              <a:rPr lang="ja-JP" altLang="en-US" dirty="0" smtClean="0"/>
              <a:t>カラカス建設　当時の農業はカカオ</a:t>
            </a:r>
          </a:p>
          <a:p>
            <a:r>
              <a:rPr kumimoji="1" lang="ja-JP" altLang="en-US" dirty="0"/>
              <a:t>１８０６　</a:t>
            </a:r>
            <a:r>
              <a:rPr kumimoji="1" lang="ja-JP" altLang="en-US" dirty="0" smtClean="0"/>
              <a:t>フランシスコ・デ・ミランダの反乱</a:t>
            </a:r>
          </a:p>
          <a:p>
            <a:r>
              <a:rPr lang="ja-JP" altLang="en-US" dirty="0"/>
              <a:t>１８１０　</a:t>
            </a:r>
            <a:r>
              <a:rPr lang="ja-JP" altLang="en-US" dirty="0" smtClean="0"/>
              <a:t>総督追放</a:t>
            </a:r>
          </a:p>
          <a:p>
            <a:r>
              <a:rPr kumimoji="1" lang="ja-JP" altLang="en-US" dirty="0"/>
              <a:t>１８１１　</a:t>
            </a:r>
            <a:r>
              <a:rPr kumimoji="1" lang="ja-JP" altLang="en-US" dirty="0" smtClean="0"/>
              <a:t>シモン・ボリバルとミランダ　ベネズエラ第一共和国樹立　王党派の反乱と地震</a:t>
            </a:r>
          </a:p>
          <a:p>
            <a:r>
              <a:rPr lang="ja-JP" altLang="en-US" dirty="0"/>
              <a:t>１８１９　</a:t>
            </a:r>
            <a:r>
              <a:rPr lang="ja-JP" altLang="en-US" dirty="0" smtClean="0"/>
              <a:t>コロンビア共和国樹立</a:t>
            </a:r>
          </a:p>
          <a:p>
            <a:r>
              <a:rPr kumimoji="1" lang="ja-JP" altLang="en-US" dirty="0"/>
              <a:t>１８２１　</a:t>
            </a:r>
            <a:r>
              <a:rPr kumimoji="1" lang="ja-JP" altLang="en-US" dirty="0" smtClean="0"/>
              <a:t>カラボボの戦い　独立の確定</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１８３０　コロンビアから独立分離</a:t>
            </a:r>
          </a:p>
          <a:p>
            <a:r>
              <a:rPr lang="ja-JP" altLang="en-US" dirty="0" smtClean="0"/>
              <a:t>以後独裁的政治が</a:t>
            </a:r>
            <a:r>
              <a:rPr lang="ja-JP" altLang="en-US" dirty="0"/>
              <a:t>続き</a:t>
            </a:r>
            <a:r>
              <a:rPr lang="ja-JP" altLang="en-US" dirty="0" smtClean="0"/>
              <a:t>、混乱</a:t>
            </a:r>
          </a:p>
          <a:p>
            <a:r>
              <a:rPr lang="ja-JP" altLang="en-US" dirty="0" smtClean="0"/>
              <a:t>石油による経済的豊かさと富の偏在という問題　政治的腐敗と権力闘争が続く</a:t>
            </a:r>
          </a:p>
          <a:p>
            <a:r>
              <a:rPr lang="ja-JP" altLang="en-US" dirty="0"/>
              <a:t>１９９９　</a:t>
            </a:r>
            <a:r>
              <a:rPr lang="ja-JP" altLang="en-US" dirty="0" smtClean="0"/>
              <a:t>ウゴ・チャベス大統領　反米・ポプュリズム・ボリバル主義　→　社会主義的革命</a:t>
            </a:r>
            <a:endParaRPr lang="en-US" altLang="ja-JP" dirty="0" smtClean="0"/>
          </a:p>
          <a:p>
            <a:r>
              <a:rPr lang="ja-JP" altLang="en-US" dirty="0" smtClean="0"/>
              <a:t>最近の話題　チャベスの死と大統領</a:t>
            </a:r>
            <a:r>
              <a:rPr lang="ja-JP" altLang="en-US" dirty="0" smtClean="0"/>
              <a:t>選挙→後継者のマドロウ→混乱（石油価格低迷）</a:t>
            </a:r>
            <a:r>
              <a:rPr lang="ja-JP" alt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南米</a:t>
            </a:r>
            <a:r>
              <a:rPr lang="ja-JP" dirty="0">
                <a:solidFill>
                  <a:srgbClr val="000000"/>
                </a:solidFill>
                <a:ea typeface="ＭＳ Ｐゴシック" charset="-128"/>
              </a:rPr>
              <a:t>の</a:t>
            </a:r>
            <a:r>
              <a:rPr lang="ja-JP" dirty="0" smtClean="0">
                <a:solidFill>
                  <a:srgbClr val="000000"/>
                </a:solidFill>
                <a:ea typeface="ＭＳ Ｐゴシック" charset="-128"/>
              </a:rPr>
              <a:t>犯罪</a:t>
            </a:r>
            <a:r>
              <a:rPr lang="en-US" altLang="ja-JP" dirty="0" smtClean="0">
                <a:solidFill>
                  <a:srgbClr val="000000"/>
                </a:solidFill>
                <a:ea typeface="ＭＳ Ｐゴシック" charset="-128"/>
              </a:rPr>
              <a:t>1</a:t>
            </a:r>
            <a:endParaRPr lang="ja-JP" dirty="0">
              <a:solidFill>
                <a:srgbClr val="000000"/>
              </a:solidFill>
              <a:ea typeface="ＭＳ Ｐゴシック" charset="-128"/>
            </a:endParaRPr>
          </a:p>
        </p:txBody>
      </p:sp>
      <p:sp>
        <p:nvSpPr>
          <p:cNvPr id="5122" name="Rectangle 2"/>
          <p:cNvSpPr>
            <a:spLocks noGrp="1" noChangeArrowheads="1"/>
          </p:cNvSpPr>
          <p:nvPr>
            <p:ph type="body" idx="1"/>
          </p:nvPr>
        </p:nvSpPr>
        <p:spPr>
          <a:xfrm>
            <a:off x="745921" y="1939885"/>
            <a:ext cx="7636320" cy="4932517"/>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ベネズエラの犯罪</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殺人事件</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108</a:t>
            </a:r>
            <a:r>
              <a:rPr lang="ja-JP" altLang="en-US" sz="2200" dirty="0">
                <a:ea typeface="ＭＳ Ｐゴシック" charset="-128"/>
              </a:rPr>
              <a:t>倍の発生率</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強盗事件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sz="2500" dirty="0"/>
              <a:t>2006</a:t>
            </a:r>
            <a:r>
              <a:rPr lang="ja-JP" altLang="en-US" sz="2500" dirty="0">
                <a:ea typeface="ＭＳ Ｐゴシック" charset="-128"/>
              </a:rPr>
              <a:t>年　</a:t>
            </a:r>
            <a:r>
              <a:rPr lang="en-US" sz="2500" dirty="0"/>
              <a:t>59,532</a:t>
            </a:r>
            <a:r>
              <a:rPr lang="ja-JP" altLang="en-US" sz="25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（前年と比較すると</a:t>
            </a:r>
            <a:r>
              <a:rPr lang="en-US" sz="2500" dirty="0"/>
              <a:t>4,676</a:t>
            </a:r>
            <a:r>
              <a:rPr lang="ja-JP" altLang="en-US" sz="2500" dirty="0">
                <a:ea typeface="ＭＳ Ｐゴシック" charset="-128"/>
              </a:rPr>
              <a:t>件増加）</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カラカス首都区は東京の約</a:t>
            </a:r>
            <a:r>
              <a:rPr lang="en-US" sz="2500" dirty="0"/>
              <a:t>88</a:t>
            </a:r>
            <a:r>
              <a:rPr lang="ja-JP" altLang="en-US" sz="25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graphicFrame>
        <p:nvGraphicFramePr>
          <p:cNvPr id="5123" name="Group 3"/>
          <p:cNvGraphicFramePr>
            <a:graphicFrameLocks noGrp="1"/>
          </p:cNvGraphicFramePr>
          <p:nvPr/>
        </p:nvGraphicFramePr>
        <p:xfrm>
          <a:off x="908641" y="2975353"/>
          <a:ext cx="7218720" cy="853686"/>
        </p:xfrm>
        <a:graphic>
          <a:graphicData uri="http://schemas.openxmlformats.org/drawingml/2006/table">
            <a:tbl>
              <a:tblPr/>
              <a:tblGrid>
                <a:gridCol w="902880"/>
                <a:gridCol w="849600"/>
                <a:gridCol w="849600"/>
                <a:gridCol w="934560"/>
                <a:gridCol w="907200"/>
                <a:gridCol w="918720"/>
                <a:gridCol w="879840"/>
                <a:gridCol w="976320"/>
              </a:tblGrid>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年</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2000</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2001</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2002</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2003</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2004</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2005</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2006</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件数</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8,022</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7,960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9,570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11,330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9,719</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9,834</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12,246</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南米</a:t>
            </a:r>
            <a:r>
              <a:rPr lang="ja-JP" dirty="0">
                <a:solidFill>
                  <a:srgbClr val="000000"/>
                </a:solidFill>
                <a:ea typeface="ＭＳ Ｐゴシック" charset="-128"/>
              </a:rPr>
              <a:t>の</a:t>
            </a:r>
            <a:r>
              <a:rPr lang="ja-JP" dirty="0" smtClean="0">
                <a:solidFill>
                  <a:srgbClr val="000000"/>
                </a:solidFill>
                <a:ea typeface="ＭＳ Ｐゴシック" charset="-128"/>
              </a:rPr>
              <a:t>犯罪</a:t>
            </a:r>
            <a:r>
              <a:rPr lang="en-US" altLang="ja-JP" dirty="0" smtClean="0">
                <a:solidFill>
                  <a:srgbClr val="000000"/>
                </a:solidFill>
                <a:ea typeface="ＭＳ Ｐゴシック" charset="-128"/>
              </a:rPr>
              <a:t>2</a:t>
            </a:r>
            <a:endParaRPr lang="ja-JP" dirty="0">
              <a:solidFill>
                <a:srgbClr val="000000"/>
              </a:solidFill>
              <a:ea typeface="ＭＳ Ｐゴシック" charset="-128"/>
            </a:endParaRPr>
          </a:p>
        </p:txBody>
      </p:sp>
      <p:sp>
        <p:nvSpPr>
          <p:cNvPr id="6146" name="Rectangle 2"/>
          <p:cNvSpPr>
            <a:spLocks noGrp="1" noChangeArrowheads="1"/>
          </p:cNvSpPr>
          <p:nvPr>
            <p:ph type="body" idx="1"/>
          </p:nvPr>
        </p:nvSpPr>
        <p:spPr>
          <a:xfrm>
            <a:off x="816480" y="1965807"/>
            <a:ext cx="7636320" cy="4238365"/>
          </a:xfrm>
          <a:ln/>
        </p:spPr>
        <p:txBody>
          <a:bodyPr>
            <a:normAutofit fontScale="92500" lnSpcReduction="10000"/>
          </a:bodyPr>
          <a:lstStyle/>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誘拐事件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dirty="0"/>
              <a:t>2006</a:t>
            </a:r>
            <a:r>
              <a:rPr lang="ja-JP" altLang="en-US" sz="2200" dirty="0">
                <a:ea typeface="ＭＳ Ｐゴシック" charset="-128"/>
              </a:rPr>
              <a:t>年　</a:t>
            </a:r>
            <a:r>
              <a:rPr lang="en-US" dirty="0"/>
              <a:t>821</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18,5</a:t>
            </a:r>
            <a:r>
              <a:rPr lang="ja-JP" altLang="en-US" sz="22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侵入盗事件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2006</a:t>
            </a:r>
            <a:r>
              <a:rPr lang="ja-JP" altLang="en-US" sz="2200" dirty="0">
                <a:ea typeface="ＭＳ Ｐゴシック" charset="-128"/>
              </a:rPr>
              <a:t>年</a:t>
            </a:r>
            <a:r>
              <a:rPr lang="en-US" dirty="0"/>
              <a:t> 38,908</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a:t>
            </a:r>
            <a:r>
              <a:rPr lang="ja-JP" altLang="en-US" sz="2200" dirty="0">
                <a:ea typeface="ＭＳ Ｐゴシック" charset="-128"/>
              </a:rPr>
              <a:t>前年と比較すると</a:t>
            </a:r>
            <a:r>
              <a:rPr lang="en-US" dirty="0"/>
              <a:t>4,389</a:t>
            </a:r>
            <a:r>
              <a:rPr lang="ja-JP" altLang="en-US" sz="2200" dirty="0">
                <a:ea typeface="ＭＳ Ｐゴシック" charset="-128"/>
              </a:rPr>
              <a:t>件減少</a:t>
            </a:r>
            <a:r>
              <a:rPr lang="en-US" dirty="0"/>
              <a:t>)</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72481" y="675432"/>
            <a:ext cx="7807680" cy="1062832"/>
          </a:xfrm>
          <a:ln/>
        </p:spPr>
        <p:txBody>
          <a:bodyPr tIns="54404"/>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800" dirty="0" smtClean="0">
                <a:ea typeface="ＭＳ Ｐゴシック" charset="-128"/>
              </a:rPr>
              <a:t>ベネズエラの所得格差</a:t>
            </a:r>
            <a:br>
              <a:rPr lang="ja-JP" altLang="en-US" sz="2800" dirty="0" smtClean="0">
                <a:ea typeface="ＭＳ Ｐゴシック" charset="-128"/>
              </a:rPr>
            </a:br>
            <a:endParaRPr lang="ja-JP" altLang="en-US" sz="2500" dirty="0">
              <a:solidFill>
                <a:srgbClr val="000000"/>
              </a:solidFill>
              <a:ea typeface="ＭＳ Ｐゴシック" charset="-128"/>
            </a:endParaRPr>
          </a:p>
        </p:txBody>
      </p:sp>
      <p:sp>
        <p:nvSpPr>
          <p:cNvPr id="10242" name="Rectangle 2"/>
          <p:cNvSpPr>
            <a:spLocks noGrp="1" noChangeArrowheads="1"/>
          </p:cNvSpPr>
          <p:nvPr>
            <p:ph type="body" idx="1"/>
          </p:nvPr>
        </p:nvSpPr>
        <p:spPr>
          <a:xfrm>
            <a:off x="691201" y="1960046"/>
            <a:ext cx="7636320" cy="4238365"/>
          </a:xfrm>
          <a:ln/>
        </p:spPr>
        <p:txBody>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2200" dirty="0">
              <a:ea typeface="ＭＳ Ｐゴシック" charset="-128"/>
            </a:endParaRPr>
          </a:p>
        </p:txBody>
      </p:sp>
      <p:pic>
        <p:nvPicPr>
          <p:cNvPr id="10243" name="Picture 3"/>
          <p:cNvPicPr>
            <a:picLocks noChangeAspect="1" noChangeArrowheads="1"/>
          </p:cNvPicPr>
          <p:nvPr/>
        </p:nvPicPr>
        <p:blipFill>
          <a:blip r:embed="rId3" cstate="print"/>
          <a:srcRect/>
          <a:stretch>
            <a:fillRect/>
          </a:stretch>
        </p:blipFill>
        <p:spPr bwMode="auto">
          <a:xfrm>
            <a:off x="816481" y="2449698"/>
            <a:ext cx="7346880" cy="375591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768</Words>
  <Application>Microsoft Office PowerPoint</Application>
  <PresentationFormat>画面に合わせる (4:3)</PresentationFormat>
  <Paragraphs>148</Paragraphs>
  <Slides>26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HGP創英角ﾎﾟｯﾌﾟ体</vt:lpstr>
      <vt:lpstr>ＭＳ Ｐゴシック</vt:lpstr>
      <vt:lpstr>Arial</vt:lpstr>
      <vt:lpstr>Calibri</vt:lpstr>
      <vt:lpstr>Century</vt:lpstr>
      <vt:lpstr>Times New Roman</vt:lpstr>
      <vt:lpstr>Wingdings</vt:lpstr>
      <vt:lpstr>Office テーマ</vt:lpstr>
      <vt:lpstr>エル・システマ</vt:lpstr>
      <vt:lpstr>文化は人を守るか</vt:lpstr>
      <vt:lpstr>クラシックの演奏行為</vt:lpstr>
      <vt:lpstr>PowerPoint プレゼンテーション</vt:lpstr>
      <vt:lpstr>ベネズエラという国１</vt:lpstr>
      <vt:lpstr>ベネズエラという国２</vt:lpstr>
      <vt:lpstr>南米の犯罪1</vt:lpstr>
      <vt:lpstr>南米の犯罪2</vt:lpstr>
      <vt:lpstr>ベネズエラの所得格差 </vt:lpstr>
      <vt:lpstr>新自由主義政治下の貧困</vt:lpstr>
      <vt:lpstr>PowerPoint プレゼンテーション</vt:lpstr>
      <vt:lpstr>エル・システマとは何か１</vt:lpstr>
      <vt:lpstr>エル・システマとは何か２</vt:lpstr>
      <vt:lpstr>エル・システマの歴史１</vt:lpstr>
      <vt:lpstr>エル・システマの歴史２</vt:lpstr>
      <vt:lpstr>アブレウ博士</vt:lpstr>
      <vt:lpstr>PowerPoint プレゼンテーション</vt:lpstr>
      <vt:lpstr>ドゥダメル</vt:lpstr>
      <vt:lpstr>PowerPoint プレゼンテーション</vt:lpstr>
      <vt:lpstr>エルシステマの成功1</vt:lpstr>
      <vt:lpstr>エルシステマの成功2</vt:lpstr>
      <vt:lpstr>エルシステマの成功3</vt:lpstr>
      <vt:lpstr>エルシステマの成功4</vt:lpstr>
      <vt:lpstr>PowerPoint プレゼンテーション</vt:lpstr>
      <vt:lpstr>PowerPoint プレゼンテーション</vt:lpstr>
      <vt:lpstr>モラのいう問題点</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wakei</cp:lastModifiedBy>
  <cp:revision>45</cp:revision>
  <dcterms:created xsi:type="dcterms:W3CDTF">2011-07-18T00:23:58Z</dcterms:created>
  <dcterms:modified xsi:type="dcterms:W3CDTF">2017-07-19T12:50:04Z</dcterms:modified>
</cp:coreProperties>
</file>