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93" r:id="rId5"/>
    <p:sldId id="292" r:id="rId6"/>
    <p:sldId id="280" r:id="rId7"/>
    <p:sldId id="294" r:id="rId8"/>
    <p:sldId id="295" r:id="rId9"/>
    <p:sldId id="281" r:id="rId10"/>
    <p:sldId id="282" r:id="rId11"/>
    <p:sldId id="283" r:id="rId12"/>
    <p:sldId id="284" r:id="rId13"/>
    <p:sldId id="285" r:id="rId14"/>
    <p:sldId id="286" r:id="rId15"/>
    <p:sldId id="287" r:id="rId16"/>
    <p:sldId id="288" r:id="rId17"/>
    <p:sldId id="289" r:id="rId18"/>
    <p:sldId id="290" r:id="rId19"/>
    <p:sldId id="291" r:id="rId2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11C778C-9435-4868-A563-49690E28DA2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5E2788-F9A2-434D-97F5-4455754D23CD}"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946664A-DE38-4480-A49E-F1981A22A4E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2894ECC-0F52-4E01-B53A-7F7EF6606C93}"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5C61EDE-1706-44AA-8F8A-C2A81B0AE0A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5CB746-3ABA-4947-AF52-12C4B7104601}"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E921831-0072-4F83-9FD9-AC846540008E}"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7019247-198E-43F7-BE21-9854B4DD304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52534EE-3B06-49C2-A2A7-34FBBAD7BF2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F925019-DE30-46D1-A0C7-2A8FB90D3477}"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6A20055-5446-4C89-8DB1-D38D86309797}"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a typeface="ＭＳ Ｐゴシック" pitchFamily="50" charset="-128"/>
              </a:defRPr>
            </a:lvl1pPr>
          </a:lstStyle>
          <a:p>
            <a:pPr>
              <a:defRPr/>
            </a:pPr>
            <a:fld id="{87212BBC-5FB8-4C8B-9507-2401BA20653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j-lyric.net/artist/a0004ab/l0015ea.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dirty="0" smtClean="0"/>
              <a:t>開放性</a:t>
            </a:r>
            <a:r>
              <a:rPr lang="ja-JP" altLang="en-US" dirty="0" smtClean="0"/>
              <a:t>刑務所</a:t>
            </a:r>
            <a:endParaRPr lang="ja-JP" altLang="en-US" dirty="0" smtClean="0"/>
          </a:p>
        </p:txBody>
      </p:sp>
      <p:sp>
        <p:nvSpPr>
          <p:cNvPr id="2051" name="Rectangle 3"/>
          <p:cNvSpPr>
            <a:spLocks noGrp="1" noChangeArrowheads="1"/>
          </p:cNvSpPr>
          <p:nvPr>
            <p:ph type="subTitle" idx="1"/>
          </p:nvPr>
        </p:nvSpPr>
        <p:spPr/>
        <p:txBody>
          <a:bodyPr/>
          <a:lstStyle/>
          <a:p>
            <a:pPr eaLnBrk="1" hangingPunct="1"/>
            <a:r>
              <a:rPr lang="ja-JP" altLang="en-US" dirty="0" smtClean="0"/>
              <a:t>犯罪者</a:t>
            </a:r>
            <a:r>
              <a:rPr lang="ja-JP" altLang="en-US" smtClean="0"/>
              <a:t>の</a:t>
            </a:r>
            <a:r>
              <a:rPr lang="ja-JP" altLang="en-US" smtClean="0"/>
              <a:t>矯正</a:t>
            </a:r>
            <a:endParaRPr lang="ja-JP" alt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処遇原則の確認</a:t>
            </a:r>
            <a:r>
              <a:rPr kumimoji="1" lang="en-US" altLang="ja-JP" dirty="0" smtClean="0"/>
              <a:t>1945</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１　受刑者は通常逃走しようとはしないものだ</a:t>
            </a:r>
          </a:p>
          <a:p>
            <a:r>
              <a:rPr lang="ja-JP" altLang="en-US" dirty="0" smtClean="0"/>
              <a:t>２　独居拘禁は有害である。</a:t>
            </a:r>
          </a:p>
          <a:p>
            <a:r>
              <a:rPr lang="ja-JP" altLang="en-US" dirty="0" smtClean="0"/>
              <a:t>３　施設の大量処理的運営を分類と個別化とよりにおきかえることが有効な刑の執行の前提である。（大施設を小施設に置き換える。）</a:t>
            </a:r>
          </a:p>
          <a:p>
            <a:r>
              <a:rPr lang="ja-JP" altLang="en-US" dirty="0" smtClean="0"/>
              <a:t>４　刑執行の主眼を開放施設処遇に移す</a:t>
            </a:r>
          </a:p>
          <a:p>
            <a:r>
              <a:rPr lang="ja-JP" altLang="en-US" dirty="0" smtClean="0"/>
              <a:t>５　累進処遇が正しいという確証はない。むしろ狭量さ、羨望、偽善の源となる。閉鎖施設から開放施設への移行を考慮すべきである。</a:t>
            </a:r>
          </a:p>
          <a:p>
            <a:endParaRPr kumimoji="1" lang="ja-JP" altLang="en-US" dirty="0"/>
          </a:p>
        </p:txBody>
      </p:sp>
    </p:spTree>
    <p:extLst>
      <p:ext uri="{BB962C8B-B14F-4D97-AF65-F5344CB8AC3E}">
        <p14:creationId xmlns:p14="http://schemas.microsoft.com/office/powerpoint/2010/main" val="992570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６　受刑者の生産的な能力が刑の執行の中心におかれねばならない。</a:t>
            </a:r>
          </a:p>
          <a:p>
            <a:r>
              <a:rPr lang="ja-JP" altLang="en-US" dirty="0" smtClean="0"/>
              <a:t>７　施設および受刑者と外部の社会との接触は、刑の目的と背馳するものではない。</a:t>
            </a:r>
          </a:p>
          <a:p>
            <a:r>
              <a:rPr lang="ja-JP" altLang="en-US" dirty="0" smtClean="0"/>
              <a:t>８　社会での自由な生活に仮釈放を通して徐々になれさせる（刑務所外の私企業に就職する、休暇制によって性的な問題が解決される。）</a:t>
            </a:r>
          </a:p>
        </p:txBody>
      </p:sp>
    </p:spTree>
    <p:extLst>
      <p:ext uri="{BB962C8B-B14F-4D97-AF65-F5344CB8AC3E}">
        <p14:creationId xmlns:p14="http://schemas.microsoft.com/office/powerpoint/2010/main" val="1394671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犯罪者の施設内処遇に関する法律 </a:t>
            </a:r>
            <a:r>
              <a:rPr lang="en-US" altLang="ja-JP" dirty="0" smtClean="0"/>
              <a:t>1983</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三二条（１）社会復帰を容易にするために、被収容者には、継続して犯罪活動をする明白な危険又はその他の乱用の相当な危険がみとめられない場合、短期間施設から外出する許可を与えられる（短期休暇）。右の判断に際しては、被収容者が施設内において不法に麻薬を用い若しくは取扱ったか否か又は妥当な理由なしに第五二条の四による尿検査の施行を拒否したか否かに特に注意しなければならない。</a:t>
            </a:r>
          </a:p>
          <a:p>
            <a:endParaRPr kumimoji="1" lang="ja-JP" altLang="en-US" dirty="0"/>
          </a:p>
        </p:txBody>
      </p:sp>
    </p:spTree>
    <p:extLst>
      <p:ext uri="{BB962C8B-B14F-4D97-AF65-F5344CB8AC3E}">
        <p14:creationId xmlns:p14="http://schemas.microsoft.com/office/powerpoint/2010/main" val="2965193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日本ではどうか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実はスウェーデン型を部分的に取りいれつつある（テキスト）</a:t>
            </a:r>
          </a:p>
          <a:p>
            <a:r>
              <a:rPr lang="ja-JP" altLang="en-US" dirty="0" smtClean="0"/>
              <a:t>刑務所は何を</a:t>
            </a:r>
            <a:r>
              <a:rPr lang="ja-JP" altLang="en-US" dirty="0"/>
              <a:t>すべきなの</a:t>
            </a:r>
            <a:r>
              <a:rPr lang="ja-JP" altLang="en-US" dirty="0" smtClean="0"/>
              <a:t>か</a:t>
            </a:r>
          </a:p>
          <a:p>
            <a:pPr lvl="1"/>
            <a:r>
              <a:rPr kumimoji="1" lang="ja-JP" altLang="en-US" dirty="0" smtClean="0"/>
              <a:t>反省</a:t>
            </a:r>
            <a:r>
              <a:rPr kumimoji="1" lang="ja-JP" altLang="en-US" dirty="0"/>
              <a:t>・</a:t>
            </a:r>
            <a:r>
              <a:rPr kumimoji="1" lang="ja-JP" altLang="en-US" dirty="0" smtClean="0"/>
              <a:t>精神的改善</a:t>
            </a:r>
          </a:p>
          <a:p>
            <a:pPr lvl="1"/>
            <a:r>
              <a:rPr lang="ja-JP" altLang="en-US" dirty="0" smtClean="0"/>
              <a:t>罰</a:t>
            </a:r>
          </a:p>
          <a:p>
            <a:pPr lvl="1"/>
            <a:r>
              <a:rPr kumimoji="1" lang="ja-JP" altLang="en-US" dirty="0" smtClean="0"/>
              <a:t>社会復帰</a:t>
            </a:r>
            <a:r>
              <a:rPr kumimoji="1" lang="ja-JP" altLang="en-US" dirty="0"/>
              <a:t>のため</a:t>
            </a:r>
            <a:r>
              <a:rPr kumimoji="1" lang="ja-JP" altLang="en-US" dirty="0" smtClean="0"/>
              <a:t>の教育・</a:t>
            </a:r>
            <a:r>
              <a:rPr lang="ja-JP" altLang="en-US" dirty="0" smtClean="0"/>
              <a:t>訓練（希望の仕事を</a:t>
            </a:r>
            <a:r>
              <a:rPr lang="ja-JP" altLang="en-US" dirty="0"/>
              <a:t>どの</a:t>
            </a:r>
            <a:r>
              <a:rPr lang="ja-JP" altLang="en-US" dirty="0" smtClean="0"/>
              <a:t>程度保障</a:t>
            </a:r>
            <a:r>
              <a:rPr lang="ja-JP" altLang="en-US" dirty="0"/>
              <a:t>するのか</a:t>
            </a:r>
            <a:r>
              <a:rPr lang="ja-JP" altLang="en-US" dirty="0" smtClean="0"/>
              <a:t>。保障できないときはスウェーデン型を取り入れるべきか）</a:t>
            </a:r>
            <a:endParaRPr kumimoji="1" lang="ja-JP" altLang="en-US" dirty="0"/>
          </a:p>
        </p:txBody>
      </p:sp>
    </p:spTree>
    <p:extLst>
      <p:ext uri="{BB962C8B-B14F-4D97-AF65-F5344CB8AC3E}">
        <p14:creationId xmlns:p14="http://schemas.microsoft.com/office/powerpoint/2010/main" val="3397448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旧監獄法（日本）</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第２９条教誨　受刑者ニハ教誨ヲ施ス</a:t>
            </a:r>
            <a:r>
              <a:rPr lang="ja-JP" altLang="en-US" dirty="0" err="1" smtClean="0"/>
              <a:t>可し</a:t>
            </a:r>
            <a:r>
              <a:rPr lang="ja-JP" altLang="en-US" dirty="0" smtClean="0"/>
              <a:t>其他ノ在監者教誨ヲ請フトキハ之ヲ許スコトヲ得</a:t>
            </a:r>
          </a:p>
          <a:p>
            <a:r>
              <a:rPr lang="ja-JP" altLang="en-US" dirty="0" smtClean="0"/>
              <a:t>第３０条教育　１８歳未満ノ受刑者ニハ教育ヲ施ス可シ其他ノ受刑者ニシテ特ニ必要アリト認ムルモノニハ年齢ニ拘ハラス之ヲ許ス</a:t>
            </a:r>
          </a:p>
          <a:p>
            <a:r>
              <a:rPr lang="ja-JP" altLang="en-US" dirty="0" smtClean="0"/>
              <a:t>第３１条図書閲読　在監者文書、図面ノ閲読ヲ請フトキハ之ヲ許ス</a:t>
            </a:r>
          </a:p>
          <a:p>
            <a:r>
              <a:rPr lang="ja-JP" altLang="en-US" dirty="0" smtClean="0"/>
              <a:t>２文書、図面ノ閲読ニ関スル制限ハ命令ヲ以テ之ヲ定ム</a:t>
            </a:r>
          </a:p>
          <a:p>
            <a:endParaRPr kumimoji="1" lang="ja-JP" altLang="en-US" dirty="0"/>
          </a:p>
        </p:txBody>
      </p:sp>
    </p:spTree>
    <p:extLst>
      <p:ext uri="{BB962C8B-B14F-4D97-AF65-F5344CB8AC3E}">
        <p14:creationId xmlns:p14="http://schemas.microsoft.com/office/powerpoint/2010/main" val="273522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刑事収容施設及び被収容者等の処遇に関する法律</a:t>
            </a:r>
            <a:r>
              <a:rPr lang="en-US" altLang="ja-JP" dirty="0" smtClean="0"/>
              <a:t>2005</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（矯正処遇） </a:t>
            </a:r>
          </a:p>
          <a:p>
            <a:r>
              <a:rPr lang="ja-JP" altLang="en-US" dirty="0" smtClean="0"/>
              <a:t>第八十四条 　受刑者には、矯正処遇として、</a:t>
            </a:r>
            <a:r>
              <a:rPr lang="en-US" altLang="ja-JP" dirty="0" smtClean="0"/>
              <a:t>(</a:t>
            </a:r>
            <a:r>
              <a:rPr lang="ja-JP" altLang="en-US" dirty="0" smtClean="0"/>
              <a:t>略</a:t>
            </a:r>
            <a:r>
              <a:rPr lang="en-US" altLang="ja-JP" dirty="0" smtClean="0"/>
              <a:t>)</a:t>
            </a:r>
            <a:r>
              <a:rPr lang="ja-JP" altLang="en-US" dirty="0" smtClean="0"/>
              <a:t>指導を行う。 </a:t>
            </a:r>
          </a:p>
          <a:p>
            <a:r>
              <a:rPr lang="ja-JP" altLang="en-US" dirty="0" smtClean="0"/>
              <a:t>２ 　矯正処遇は、処遇要領（略）に基づいて行うものとする。 </a:t>
            </a:r>
          </a:p>
          <a:p>
            <a:r>
              <a:rPr lang="ja-JP" altLang="en-US" dirty="0" smtClean="0"/>
              <a:t>３ 　処遇要領は、法務省令で定めるところにより、刑事施設の長が受刑者の資質及び環境の調査の結果に基づき定めるものとする。 </a:t>
            </a:r>
          </a:p>
        </p:txBody>
      </p:sp>
    </p:spTree>
    <p:extLst>
      <p:ext uri="{BB962C8B-B14F-4D97-AF65-F5344CB8AC3E}">
        <p14:creationId xmlns:p14="http://schemas.microsoft.com/office/powerpoint/2010/main" val="469802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４ 　処遇要領は、必要に応じ、受刑者の希望を参酌して定めるものとする。これを変更しようとするときも、同様とする。 </a:t>
            </a:r>
          </a:p>
          <a:p>
            <a:r>
              <a:rPr lang="ja-JP" altLang="en-US" dirty="0" smtClean="0"/>
              <a:t>５ 　矯正処遇は、必要に応じ、医学、心理学、教育学、社会学その他の専門的知識及び技術を活用して行うものとする。 </a:t>
            </a:r>
          </a:p>
          <a:p>
            <a:endParaRPr kumimoji="1" lang="ja-JP" altLang="en-US" dirty="0"/>
          </a:p>
        </p:txBody>
      </p:sp>
    </p:spTree>
    <p:extLst>
      <p:ext uri="{BB962C8B-B14F-4D97-AF65-F5344CB8AC3E}">
        <p14:creationId xmlns:p14="http://schemas.microsoft.com/office/powerpoint/2010/main" val="2153744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（刑事施設外処遇） </a:t>
            </a:r>
          </a:p>
          <a:p>
            <a:r>
              <a:rPr lang="ja-JP" altLang="en-US" dirty="0" smtClean="0"/>
              <a:t>第八十七条 　矯正処遇等は、その効果的な実施を図るため必要な限度において、刑事施設の外の適当な場所で行うことができる。 </a:t>
            </a:r>
          </a:p>
          <a:p>
            <a:r>
              <a:rPr lang="ja-JP" altLang="en-US" dirty="0" smtClean="0"/>
              <a:t>（社会との連携） </a:t>
            </a:r>
          </a:p>
          <a:p>
            <a:r>
              <a:rPr lang="ja-JP" altLang="en-US" dirty="0" smtClean="0"/>
              <a:t>第九十条 　刑事施設の長は、受刑者の処遇を行うに当たり必要があると認めるときは、受刑者の親族、民間の篤志家、関係行政機関その他の者に対し、協力を求めるものとする。 </a:t>
            </a:r>
            <a:endParaRPr lang="ja-JP" altLang="en-US" dirty="0"/>
          </a:p>
        </p:txBody>
      </p:sp>
    </p:spTree>
    <p:extLst>
      <p:ext uri="{BB962C8B-B14F-4D97-AF65-F5344CB8AC3E}">
        <p14:creationId xmlns:p14="http://schemas.microsoft.com/office/powerpoint/2010/main" val="1180172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（改善指導） </a:t>
            </a:r>
          </a:p>
          <a:p>
            <a:r>
              <a:rPr lang="ja-JP" altLang="en-US" dirty="0" smtClean="0"/>
              <a:t>第百三条 　刑事施設の長は、受刑者に対し、犯罪の責任を自覚させ、健康な心身を培わせ、並びに社会生活に適応するのに必要な知識及び生活態度を習得させるため必要な指導を行うものとする。 </a:t>
            </a:r>
          </a:p>
          <a:p>
            <a:r>
              <a:rPr lang="ja-JP" altLang="en-US" dirty="0" smtClean="0"/>
              <a:t>２ 　</a:t>
            </a:r>
            <a:r>
              <a:rPr lang="en-US" altLang="ja-JP" dirty="0" smtClean="0"/>
              <a:t>(</a:t>
            </a:r>
            <a:r>
              <a:rPr lang="ja-JP" altLang="en-US" dirty="0" smtClean="0"/>
              <a:t>配慮事項</a:t>
            </a:r>
            <a:r>
              <a:rPr lang="en-US" altLang="ja-JP" dirty="0" smtClean="0"/>
              <a:t>)</a:t>
            </a:r>
            <a:r>
              <a:rPr lang="ja-JP" altLang="en-US" dirty="0" smtClean="0"/>
              <a:t> 薬物依存・暴力団組員 </a:t>
            </a:r>
          </a:p>
        </p:txBody>
      </p:sp>
    </p:spTree>
    <p:extLst>
      <p:ext uri="{BB962C8B-B14F-4D97-AF65-F5344CB8AC3E}">
        <p14:creationId xmlns:p14="http://schemas.microsoft.com/office/powerpoint/2010/main" val="440340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（教科指導） </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第百四条 　刑事施設の長は、社会生活の基礎となる学力を欠くことにより改善更生及び円滑な社会復帰に支障があると認められる受刑者に対しては、教科指導（略）を行うものとする。 </a:t>
            </a:r>
          </a:p>
          <a:p>
            <a:r>
              <a:rPr lang="ja-JP" altLang="en-US" dirty="0" smtClean="0"/>
              <a:t>２ 　刑事施設の長は、前項に規定するもののほか、学力の向上を図ることが円滑な社会復帰に特に資すると認められる受刑者に対し、その学力の状況に応じた教科指導を行うことができる。 </a:t>
            </a:r>
            <a:endParaRPr kumimoji="1" lang="ja-JP" altLang="en-US" dirty="0"/>
          </a:p>
        </p:txBody>
      </p:sp>
    </p:spTree>
    <p:extLst>
      <p:ext uri="{BB962C8B-B14F-4D97-AF65-F5344CB8AC3E}">
        <p14:creationId xmlns:p14="http://schemas.microsoft.com/office/powerpoint/2010/main" val="62963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刑罰をめぐる論点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死刑廃止の是非　先進国で日本とアメリカの一部の州のみ死刑を存置。アムネスティからの毎年の批判</a:t>
            </a:r>
          </a:p>
          <a:p>
            <a:r>
              <a:rPr lang="ja-JP" altLang="en-US" dirty="0" smtClean="0"/>
              <a:t>厳罰主義の是非</a:t>
            </a:r>
          </a:p>
          <a:p>
            <a:r>
              <a:rPr kumimoji="1" lang="ja-JP" altLang="en-US" dirty="0" smtClean="0"/>
              <a:t>社会復帰のプログラム</a:t>
            </a:r>
          </a:p>
          <a:p>
            <a:pPr lvl="1"/>
            <a:r>
              <a:rPr lang="ja-JP" altLang="en-US" dirty="0" smtClean="0"/>
              <a:t>開放制</a:t>
            </a:r>
          </a:p>
          <a:p>
            <a:pPr lvl="1"/>
            <a:r>
              <a:rPr kumimoji="1" lang="ja-JP" altLang="en-US" dirty="0" smtClean="0"/>
              <a:t>民営（効率）主義</a:t>
            </a:r>
          </a:p>
          <a:p>
            <a:pPr lvl="1"/>
            <a:r>
              <a:rPr lang="ja-JP" altLang="en-US" dirty="0" smtClean="0"/>
              <a:t>刑務所内教育の種類・方法</a:t>
            </a:r>
            <a:endParaRPr kumimoji="1" lang="ja-JP" altLang="en-US" dirty="0" smtClean="0"/>
          </a:p>
          <a:p>
            <a:endParaRPr kumimoji="1" lang="ja-JP" altLang="en-US" dirty="0"/>
          </a:p>
        </p:txBody>
      </p:sp>
    </p:spTree>
    <p:extLst>
      <p:ext uri="{BB962C8B-B14F-4D97-AF65-F5344CB8AC3E}">
        <p14:creationId xmlns:p14="http://schemas.microsoft.com/office/powerpoint/2010/main" val="3360709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犯罪者に対する一般的感情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犯罪を犯した人間は、酷い環境に置かれるべき</a:t>
            </a:r>
          </a:p>
          <a:p>
            <a:r>
              <a:rPr lang="ja-JP" altLang="en-US" dirty="0" smtClean="0"/>
              <a:t>一生かけて償うべき</a:t>
            </a:r>
          </a:p>
          <a:p>
            <a:r>
              <a:rPr kumimoji="1" lang="ja-JP" altLang="en-US" dirty="0" smtClean="0"/>
              <a:t>社会に安易に復帰させるべきではない等々</a:t>
            </a:r>
          </a:p>
          <a:p>
            <a:r>
              <a:rPr lang="ja-JP" altLang="en-US" dirty="0" smtClean="0"/>
              <a:t>しかし、ほとんどは社会復帰する。重要なことは「再犯」しないように更生させること</a:t>
            </a:r>
          </a:p>
          <a:p>
            <a:r>
              <a:rPr kumimoji="1" lang="ja-JP" altLang="en-US" dirty="0" smtClean="0"/>
              <a:t>本人の更生と社会の受け入れの双方が必要</a:t>
            </a:r>
            <a:endParaRPr kumimoji="1" lang="ja-JP" altLang="en-US" dirty="0"/>
          </a:p>
        </p:txBody>
      </p:sp>
    </p:spTree>
    <p:extLst>
      <p:ext uri="{BB962C8B-B14F-4D97-AF65-F5344CB8AC3E}">
        <p14:creationId xmlns:p14="http://schemas.microsoft.com/office/powerpoint/2010/main" val="2348398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刑罰</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刑罰の目的</a:t>
            </a:r>
          </a:p>
          <a:p>
            <a:pPr lvl="1"/>
            <a:r>
              <a:rPr kumimoji="1" lang="ja-JP" altLang="en-US" dirty="0" smtClean="0"/>
              <a:t>応報</a:t>
            </a:r>
          </a:p>
          <a:p>
            <a:pPr lvl="1"/>
            <a:r>
              <a:rPr lang="ja-JP" altLang="en-US" dirty="0" smtClean="0"/>
              <a:t>犯罪の予防（公開刑）</a:t>
            </a:r>
          </a:p>
          <a:p>
            <a:pPr lvl="1"/>
            <a:r>
              <a:rPr kumimoji="1" lang="ja-JP" altLang="en-US" dirty="0" smtClean="0"/>
              <a:t>教育</a:t>
            </a:r>
            <a:r>
              <a:rPr kumimoji="1" lang="ja-JP" altLang="en-US" dirty="0"/>
              <a:t>（</a:t>
            </a:r>
            <a:r>
              <a:rPr kumimoji="1" lang="ja-JP" altLang="en-US" dirty="0" smtClean="0"/>
              <a:t>矯正</a:t>
            </a:r>
            <a:r>
              <a:rPr kumimoji="1" lang="ja-JP" altLang="en-US" dirty="0"/>
              <a:t>・</a:t>
            </a:r>
            <a:r>
              <a:rPr kumimoji="1" lang="ja-JP" altLang="en-US" dirty="0" smtClean="0"/>
              <a:t>更生）</a:t>
            </a:r>
          </a:p>
          <a:p>
            <a:r>
              <a:rPr lang="ja-JP" altLang="en-US" dirty="0" smtClean="0"/>
              <a:t>刑罰の種類</a:t>
            </a:r>
          </a:p>
          <a:p>
            <a:pPr lvl="1"/>
            <a:r>
              <a:rPr kumimoji="1" lang="ja-JP" altLang="en-US" dirty="0"/>
              <a:t>肉</a:t>
            </a:r>
            <a:r>
              <a:rPr kumimoji="1" lang="ja-JP" altLang="en-US" dirty="0" smtClean="0"/>
              <a:t>体刑（死刑・鞭打ち）</a:t>
            </a:r>
          </a:p>
          <a:p>
            <a:pPr lvl="1"/>
            <a:r>
              <a:rPr lang="ja-JP" altLang="en-US" dirty="0" smtClean="0"/>
              <a:t>自由刑（懲役・禁固）</a:t>
            </a:r>
          </a:p>
          <a:p>
            <a:pPr lvl="1"/>
            <a:r>
              <a:rPr kumimoji="1" lang="ja-JP" altLang="en-US" dirty="0" smtClean="0"/>
              <a:t>罰金</a:t>
            </a:r>
          </a:p>
          <a:p>
            <a:pPr lvl="1"/>
            <a:r>
              <a:rPr lang="ja-JP" altLang="en-US" dirty="0" smtClean="0"/>
              <a:t>社会</a:t>
            </a:r>
            <a:r>
              <a:rPr lang="ja-JP" altLang="en-US" dirty="0"/>
              <a:t>奉仕</a:t>
            </a:r>
            <a:endParaRPr kumimoji="1" lang="ja-JP" altLang="en-US" dirty="0"/>
          </a:p>
        </p:txBody>
      </p:sp>
    </p:spTree>
    <p:extLst>
      <p:ext uri="{BB962C8B-B14F-4D97-AF65-F5344CB8AC3E}">
        <p14:creationId xmlns:p14="http://schemas.microsoft.com/office/powerpoint/2010/main" val="2359044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「償い」とは何か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償いはなされたのか</a:t>
            </a:r>
          </a:p>
          <a:p>
            <a:pPr lvl="1"/>
            <a:r>
              <a:rPr kumimoji="1" lang="ja-JP" altLang="en-US" dirty="0" smtClean="0"/>
              <a:t>「相棒」</a:t>
            </a:r>
          </a:p>
          <a:p>
            <a:pPr lvl="1"/>
            <a:r>
              <a:rPr lang="ja-JP" altLang="en-US" dirty="0"/>
              <a:t>さ</a:t>
            </a:r>
            <a:r>
              <a:rPr lang="ja-JP" altLang="en-US" dirty="0" smtClean="0"/>
              <a:t>だまさし</a:t>
            </a:r>
            <a:r>
              <a:rPr lang="ja-JP" altLang="en-US" dirty="0"/>
              <a:t>「</a:t>
            </a:r>
            <a:r>
              <a:rPr lang="ja-JP" altLang="en-US" dirty="0" smtClean="0"/>
              <a:t>償い」</a:t>
            </a:r>
            <a:r>
              <a:rPr lang="en-US" altLang="ja-JP" dirty="0" smtClean="0">
                <a:hlinkClick r:id="rId2"/>
              </a:rPr>
              <a:t>http</a:t>
            </a:r>
            <a:r>
              <a:rPr lang="en-US" altLang="ja-JP" dirty="0">
                <a:hlinkClick r:id="rId2"/>
              </a:rPr>
              <a:t>://</a:t>
            </a:r>
            <a:r>
              <a:rPr lang="en-US" altLang="ja-JP" dirty="0" smtClean="0">
                <a:hlinkClick r:id="rId2"/>
              </a:rPr>
              <a:t>j-lyric.net/artist/a0004ab/l0015ea.html</a:t>
            </a:r>
            <a:endParaRPr lang="ja-JP" altLang="en-US" dirty="0" smtClean="0"/>
          </a:p>
          <a:p>
            <a:pPr lvl="1"/>
            <a:r>
              <a:rPr kumimoji="1" lang="ja-JP" altLang="en-US" dirty="0"/>
              <a:t>永山</a:t>
            </a:r>
            <a:r>
              <a:rPr kumimoji="1" lang="ja-JP" altLang="en-US" dirty="0" smtClean="0"/>
              <a:t>則夫</a:t>
            </a:r>
          </a:p>
          <a:p>
            <a:r>
              <a:rPr lang="ja-JP" altLang="en-US" dirty="0" smtClean="0"/>
              <a:t>償い</a:t>
            </a:r>
            <a:r>
              <a:rPr lang="ja-JP" altLang="en-US" dirty="0"/>
              <a:t>と</a:t>
            </a:r>
            <a:r>
              <a:rPr lang="ja-JP" altLang="en-US" dirty="0" smtClean="0"/>
              <a:t>は</a:t>
            </a:r>
          </a:p>
          <a:p>
            <a:r>
              <a:rPr kumimoji="1" lang="ja-JP" altLang="en-US" dirty="0" smtClean="0"/>
              <a:t>刑期を務める・謝罪をする・更生する・賠償する</a:t>
            </a:r>
            <a:endParaRPr kumimoji="1" lang="ja-JP" altLang="en-US" dirty="0"/>
          </a:p>
        </p:txBody>
      </p:sp>
    </p:spTree>
    <p:extLst>
      <p:ext uri="{BB962C8B-B14F-4D97-AF65-F5344CB8AC3E}">
        <p14:creationId xmlns:p14="http://schemas.microsoft.com/office/powerpoint/2010/main" val="2059851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刑務所</a:t>
            </a:r>
            <a:r>
              <a:rPr lang="ja-JP" altLang="en-US" dirty="0"/>
              <a:t>と</a:t>
            </a:r>
            <a:r>
              <a:rPr lang="ja-JP" altLang="en-US" dirty="0" smtClean="0"/>
              <a:t>は</a:t>
            </a:r>
            <a:r>
              <a:rPr lang="ja-JP" altLang="en-US" dirty="0"/>
              <a:t>何か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現在の刑務所は近代</a:t>
            </a:r>
            <a:r>
              <a:rPr lang="ja-JP" altLang="en-US" dirty="0" smtClean="0"/>
              <a:t>国家の産物（近代以前の「牢屋」は、現在の「拘置所」に相当）</a:t>
            </a:r>
          </a:p>
          <a:p>
            <a:r>
              <a:rPr kumimoji="1" lang="ja-JP" altLang="en-US" dirty="0" smtClean="0"/>
              <a:t>追放が不可能</a:t>
            </a:r>
            <a:r>
              <a:rPr kumimoji="1" lang="ja-JP" altLang="en-US" dirty="0"/>
              <a:t>に</a:t>
            </a:r>
            <a:r>
              <a:rPr kumimoji="1" lang="ja-JP" altLang="en-US" dirty="0" smtClean="0"/>
              <a:t>なった代替物</a:t>
            </a:r>
            <a:r>
              <a:rPr kumimoji="1" lang="ja-JP" altLang="en-US" dirty="0"/>
              <a:t>として</a:t>
            </a:r>
            <a:r>
              <a:rPr kumimoji="1" lang="ja-JP" altLang="en-US" dirty="0" smtClean="0"/>
              <a:t>「刑務所」が出現し、「自由刑」が発案された。</a:t>
            </a:r>
          </a:p>
          <a:p>
            <a:r>
              <a:rPr lang="ja-JP" altLang="en-US" dirty="0" smtClean="0"/>
              <a:t>多くの国</a:t>
            </a:r>
            <a:r>
              <a:rPr lang="ja-JP" altLang="en-US" dirty="0"/>
              <a:t>では、</a:t>
            </a:r>
            <a:r>
              <a:rPr lang="ja-JP" altLang="en-US" dirty="0" smtClean="0"/>
              <a:t>「禁固」として閉じ込めておくのみ。様々な拘禁反応を起こすことが問題視され、対応がとられてきた。（独房・雑居房、運動、レク、労働）</a:t>
            </a:r>
          </a:p>
          <a:p>
            <a:r>
              <a:rPr kumimoji="1" lang="ja-JP" altLang="en-US" smtClean="0"/>
              <a:t>教育刑思想</a:t>
            </a:r>
            <a:r>
              <a:rPr kumimoji="1" lang="ja-JP" altLang="en-US"/>
              <a:t>によって</a:t>
            </a:r>
            <a:r>
              <a:rPr kumimoji="1" lang="ja-JP" altLang="en-US" smtClean="0"/>
              <a:t>、労働訓練の導入</a:t>
            </a:r>
            <a:r>
              <a:rPr kumimoji="1" lang="ja-JP" altLang="en-US"/>
              <a:t>も</a:t>
            </a:r>
            <a:endParaRPr kumimoji="1" lang="ja-JP" altLang="en-US" dirty="0"/>
          </a:p>
        </p:txBody>
      </p:sp>
    </p:spTree>
    <p:extLst>
      <p:ext uri="{BB962C8B-B14F-4D97-AF65-F5344CB8AC3E}">
        <p14:creationId xmlns:p14="http://schemas.microsoft.com/office/powerpoint/2010/main" val="2800821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刑務所をめぐる問題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更生よりは、犯罪の学習効果が強いことも</a:t>
            </a:r>
          </a:p>
          <a:p>
            <a:r>
              <a:rPr lang="ja-JP" altLang="en-US" dirty="0" smtClean="0"/>
              <a:t>禁固刑で精神に異常をきたす</a:t>
            </a:r>
            <a:r>
              <a:rPr lang="ja-JP" altLang="en-US" dirty="0"/>
              <a:t>こと</a:t>
            </a:r>
            <a:r>
              <a:rPr lang="ja-JP" altLang="en-US" dirty="0" smtClean="0"/>
              <a:t>が少なくない。→活動、教育プログラムの導入（ＩＴなどが人気）</a:t>
            </a:r>
          </a:p>
          <a:p>
            <a:r>
              <a:rPr kumimoji="1" lang="ja-JP" altLang="en-US" dirty="0" smtClean="0"/>
              <a:t>社会復帰が困難に（通常の感覚の喪失・出所者への対応）→再犯</a:t>
            </a:r>
          </a:p>
          <a:p>
            <a:r>
              <a:rPr lang="ja-JP" altLang="en-US" dirty="0" smtClean="0"/>
              <a:t>民営化</a:t>
            </a:r>
            <a:r>
              <a:rPr lang="ja-JP" altLang="en-US" dirty="0"/>
              <a:t>（</a:t>
            </a:r>
            <a:r>
              <a:rPr lang="ja-JP" altLang="en-US" dirty="0" smtClean="0"/>
              <a:t>アメリカ）再犯率（更生効果）で補助金に格差</a:t>
            </a:r>
            <a:endParaRPr kumimoji="1" lang="ja-JP" altLang="en-US" dirty="0"/>
          </a:p>
        </p:txBody>
      </p:sp>
    </p:spTree>
    <p:extLst>
      <p:ext uri="{BB962C8B-B14F-4D97-AF65-F5344CB8AC3E}">
        <p14:creationId xmlns:p14="http://schemas.microsoft.com/office/powerpoint/2010/main" val="1214395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ベネズエラの刑務所で暴動</a:t>
            </a:r>
            <a:r>
              <a:rPr kumimoji="1" lang="en-US" altLang="ja-JP" dirty="0" smtClean="0"/>
              <a:t>2013</a:t>
            </a:r>
            <a:endParaRPr kumimoji="1" lang="ja-JP" altLang="en-US" dirty="0"/>
          </a:p>
        </p:txBody>
      </p:sp>
      <p:sp>
        <p:nvSpPr>
          <p:cNvPr id="3" name="コンテンツ プレースホルダー 2"/>
          <p:cNvSpPr>
            <a:spLocks noGrp="1"/>
          </p:cNvSpPr>
          <p:nvPr>
            <p:ph idx="1"/>
          </p:nvPr>
        </p:nvSpPr>
        <p:spPr/>
        <p:txBody>
          <a:bodyPr/>
          <a:lstStyle/>
          <a:p>
            <a:pPr lvl="1"/>
            <a:r>
              <a:rPr lang="ja-JP" altLang="en-US" dirty="0"/>
              <a:t>　ベネズエラ北西部バルキシメトのウリバナ刑務所で２５日、受刑者らによる大規模な暴動が起き、少なくとも５４人が死亡、８８人が負傷した。</a:t>
            </a:r>
          </a:p>
          <a:p>
            <a:pPr lvl="1"/>
            <a:r>
              <a:rPr lang="ja-JP" altLang="en-US" dirty="0"/>
              <a:t>　</a:t>
            </a:r>
            <a:r>
              <a:rPr lang="ja-JP" altLang="en-US" dirty="0" smtClean="0"/>
              <a:t>暴動</a:t>
            </a:r>
            <a:r>
              <a:rPr lang="ja-JP" altLang="en-US" dirty="0"/>
              <a:t>は同日朝の所持品検査をきっかけに始まり、軍と受刑者の間で銃撃戦となった。近隣の病院に次々と負傷者が運び込まれており、犠牲者には受刑者のほか、牧師２人も含まれて</a:t>
            </a:r>
            <a:r>
              <a:rPr lang="ja-JP" altLang="en-US" dirty="0" smtClean="0"/>
              <a:t>いる。</a:t>
            </a:r>
            <a:endParaRPr lang="ja-JP" altLang="en-US" dirty="0"/>
          </a:p>
          <a:p>
            <a:pPr lvl="1"/>
            <a:r>
              <a:rPr lang="ja-JP" altLang="en-US" dirty="0"/>
              <a:t>　同国内では刑務所職員らの汚職や過剰収容などを背景に、暴動や禁制品の持ち込みが頻発。昨年１月からの６カ月間で３０４人が</a:t>
            </a:r>
            <a:r>
              <a:rPr lang="ja-JP" altLang="en-US" dirty="0" smtClean="0"/>
              <a:t>死亡。</a:t>
            </a:r>
            <a:endParaRPr kumimoji="1" lang="ja-JP" altLang="en-US" dirty="0"/>
          </a:p>
        </p:txBody>
      </p:sp>
    </p:spTree>
    <p:extLst>
      <p:ext uri="{BB962C8B-B14F-4D97-AF65-F5344CB8AC3E}">
        <p14:creationId xmlns:p14="http://schemas.microsoft.com/office/powerpoint/2010/main" val="263504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スウェーデンとオランダの刑務所</a:t>
            </a:r>
          </a:p>
        </p:txBody>
      </p:sp>
      <p:sp>
        <p:nvSpPr>
          <p:cNvPr id="6147" name="Rectangle 3"/>
          <p:cNvSpPr>
            <a:spLocks noGrp="1" noChangeArrowheads="1"/>
          </p:cNvSpPr>
          <p:nvPr>
            <p:ph type="body" idx="1"/>
          </p:nvPr>
        </p:nvSpPr>
        <p:spPr/>
        <p:txBody>
          <a:bodyPr/>
          <a:lstStyle/>
          <a:p>
            <a:r>
              <a:rPr lang="ja-JP" altLang="en-US"/>
              <a:t>社会復帰をスムーズにするために</a:t>
            </a:r>
          </a:p>
          <a:p>
            <a:r>
              <a:rPr lang="ja-JP" altLang="en-US"/>
              <a:t>囚人の人権はどうあるべきか</a:t>
            </a:r>
          </a:p>
        </p:txBody>
      </p:sp>
    </p:spTree>
    <p:extLst>
      <p:ext uri="{BB962C8B-B14F-4D97-AF65-F5344CB8AC3E}">
        <p14:creationId xmlns:p14="http://schemas.microsoft.com/office/powerpoint/2010/main" val="1719669026"/>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163</TotalTime>
  <Words>579</Words>
  <Application>Microsoft Office PowerPoint</Application>
  <PresentationFormat>画面に合わせる (4:3)</PresentationFormat>
  <Paragraphs>88</Paragraphs>
  <Slides>19</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19</vt:i4>
      </vt:variant>
    </vt:vector>
  </HeadingPairs>
  <TitlesOfParts>
    <vt:vector size="22" baseType="lpstr">
      <vt:lpstr>ＭＳ Ｐゴシック</vt:lpstr>
      <vt:lpstr>Arial</vt:lpstr>
      <vt:lpstr>標準デザイン</vt:lpstr>
      <vt:lpstr>開放性刑務所</vt:lpstr>
      <vt:lpstr>刑罰をめぐる論点</vt:lpstr>
      <vt:lpstr>犯罪者に対する一般的感情</vt:lpstr>
      <vt:lpstr>刑罰</vt:lpstr>
      <vt:lpstr>「償い」とは何か</vt:lpstr>
      <vt:lpstr>刑務所とは何か</vt:lpstr>
      <vt:lpstr>刑務所をめぐる問題</vt:lpstr>
      <vt:lpstr>ベネズエラの刑務所で暴動2013</vt:lpstr>
      <vt:lpstr>スウェーデンとオランダの刑務所</vt:lpstr>
      <vt:lpstr>処遇原則の確認1945</vt:lpstr>
      <vt:lpstr>PowerPoint プレゼンテーション</vt:lpstr>
      <vt:lpstr>犯罪者の施設内処遇に関する法律 1983</vt:lpstr>
      <vt:lpstr>日本ではどうか</vt:lpstr>
      <vt:lpstr>旧監獄法（日本）</vt:lpstr>
      <vt:lpstr>刑事収容施設及び被収容者等の処遇に関する法律2005</vt:lpstr>
      <vt:lpstr>PowerPoint プレゼンテーション</vt:lpstr>
      <vt:lpstr>PowerPoint プレゼンテーション</vt:lpstr>
      <vt:lpstr>PowerPoint プレゼンテーション</vt:lpstr>
      <vt:lpstr>（教科指導） </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メーガン法について</dc:title>
  <dc:creator>wakei</dc:creator>
  <cp:lastModifiedBy>wakei</cp:lastModifiedBy>
  <cp:revision>14</cp:revision>
  <dcterms:created xsi:type="dcterms:W3CDTF">2005-07-06T11:02:09Z</dcterms:created>
  <dcterms:modified xsi:type="dcterms:W3CDTF">2017-07-12T11:09:39Z</dcterms:modified>
</cp:coreProperties>
</file>