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8" r:id="rId3"/>
    <p:sldId id="279" r:id="rId4"/>
    <p:sldId id="257" r:id="rId5"/>
    <p:sldId id="275" r:id="rId6"/>
    <p:sldId id="267" r:id="rId7"/>
    <p:sldId id="268" r:id="rId8"/>
    <p:sldId id="269" r:id="rId9"/>
    <p:sldId id="273" r:id="rId10"/>
    <p:sldId id="276" r:id="rId11"/>
    <p:sldId id="271" r:id="rId12"/>
    <p:sldId id="274" r:id="rId13"/>
    <p:sldId id="277" r:id="rId14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9" d="100"/>
          <a:sy n="89" d="100"/>
        </p:scale>
        <p:origin x="84" y="2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1C778C-9435-4868-A563-49690E28DA2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5E2788-F9A2-434D-97F5-4455754D23C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46664A-DE38-4480-A49E-F1981A22A4E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894ECC-0F52-4E01-B53A-7F7EF6606C9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C61EDE-1706-44AA-8F8A-C2A81B0AE0A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5CB746-3ABA-4947-AF52-12C4B710460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921831-0072-4F83-9FD9-AC846540008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019247-198E-43F7-BE21-9854B4DD304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2534EE-3B06-49C2-A2A7-34FBBAD7BF2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925019-DE30-46D1-A0C7-2A8FB90D347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A20055-5446-4C89-8DB1-D38D8630979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ea typeface="ＭＳ Ｐゴシック" pitchFamily="50" charset="-128"/>
              </a:defRPr>
            </a:lvl1pPr>
          </a:lstStyle>
          <a:p>
            <a:pPr>
              <a:defRPr/>
            </a:pPr>
            <a:fld id="{87212BBC-5FB8-4C8B-9507-2401BA20653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ja-JP" altLang="en-US" dirty="0" smtClean="0"/>
              <a:t>メーガン法</a:t>
            </a:r>
            <a:endParaRPr lang="ja-JP" altLang="en-US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ja-JP" altLang="en-US" dirty="0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開示方法をめぐる争い</a:t>
            </a:r>
          </a:p>
        </p:txBody>
      </p:sp>
      <p:sp>
        <p:nvSpPr>
          <p:cNvPr id="9219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ホームページでの開示の是非 全世界で見ることができるホームページでの開示を違憲とする人々が提訴</a:t>
            </a:r>
          </a:p>
          <a:p>
            <a:pPr eaLnBrk="1" hangingPunct="1"/>
            <a:r>
              <a:rPr lang="en-US" altLang="ja-JP" smtClean="0"/>
              <a:t>2003</a:t>
            </a:r>
            <a:r>
              <a:rPr lang="ja-JP" altLang="en-US" smtClean="0"/>
              <a:t>年合憲判決 → ホームページでの開示が普通になっている。</a:t>
            </a:r>
          </a:p>
          <a:p>
            <a:pPr eaLnBrk="1" hangingPunct="1"/>
            <a:r>
              <a:rPr lang="en-US" altLang="ja-JP" smtClean="0"/>
              <a:t>GPS</a:t>
            </a:r>
            <a:r>
              <a:rPr lang="ja-JP" altLang="en-US" smtClean="0"/>
              <a:t>を利用したシステムも採用される傾向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メーガン法の法律問題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ja-JP" sz="2800" smtClean="0"/>
              <a:t> </a:t>
            </a:r>
            <a:r>
              <a:rPr lang="ja-JP" altLang="en-US" sz="2800" smtClean="0"/>
              <a:t>アメリカ憲法の修正条項、とくに、事後法による刑罰の禁止、二重の刑罰の禁止、残酷な刑罰の禁止、そして、刑罰を科す場合の適正手続の遵守等の規定に違反する、という批判的見解が、人権団体および人権派の法律家から寄せられていたのである。</a:t>
            </a:r>
          </a:p>
          <a:p>
            <a:pPr eaLnBrk="1" hangingPunct="1"/>
            <a:r>
              <a:rPr lang="ja-JP" altLang="en-US" sz="2800" smtClean="0"/>
              <a:t>草の根ファシズムであるという解釈も</a:t>
            </a:r>
          </a:p>
          <a:p>
            <a:pPr eaLnBrk="1" hangingPunct="1">
              <a:buFontTx/>
              <a:buNone/>
            </a:pPr>
            <a:r>
              <a:rPr lang="ja-JP" altLang="en-US" sz="2800" smtClean="0"/>
              <a:t>　　大衆動員・自由の抑圧・同調性の強制</a:t>
            </a:r>
          </a:p>
          <a:p>
            <a:pPr eaLnBrk="1" hangingPunct="1">
              <a:buFontTx/>
              <a:buNone/>
            </a:pPr>
            <a:r>
              <a:rPr lang="ja-JP" altLang="en-US" sz="2800" smtClean="0"/>
              <a:t>　　アメリカの反人権的伝統（黒人差別・マッカーシズム・愛国法）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心理学を利用した性犯罪矯正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矯正教育を矯正（刑務所）</a:t>
            </a:r>
          </a:p>
          <a:p>
            <a:pPr eaLnBrk="1" hangingPunct="1"/>
            <a:r>
              <a:rPr lang="ja-JP" altLang="en-US" smtClean="0"/>
              <a:t>出所後の矯正教育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メーガン法の是非</a:t>
            </a:r>
          </a:p>
        </p:txBody>
      </p:sp>
      <p:sp>
        <p:nvSpPr>
          <p:cNvPr id="12291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日本にも導入すべきか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刑罰をめぐる論点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死刑廃止の是非　先進国で日本とアメリカの一部の州のみ死刑を存置。アムネスティからの毎年の批判</a:t>
            </a:r>
          </a:p>
          <a:p>
            <a:r>
              <a:rPr lang="ja-JP" altLang="en-US" dirty="0" smtClean="0"/>
              <a:t>厳罰主義の是非</a:t>
            </a:r>
          </a:p>
          <a:p>
            <a:r>
              <a:rPr kumimoji="1" lang="ja-JP" altLang="en-US" dirty="0" smtClean="0"/>
              <a:t>社会復帰のプログラム</a:t>
            </a:r>
          </a:p>
          <a:p>
            <a:pPr lvl="1"/>
            <a:r>
              <a:rPr lang="ja-JP" altLang="en-US" dirty="0" smtClean="0"/>
              <a:t>開放制</a:t>
            </a:r>
          </a:p>
          <a:p>
            <a:pPr lvl="1"/>
            <a:r>
              <a:rPr kumimoji="1" lang="ja-JP" altLang="en-US" dirty="0" smtClean="0"/>
              <a:t>民営（効率）主義</a:t>
            </a:r>
          </a:p>
          <a:p>
            <a:pPr lvl="1"/>
            <a:r>
              <a:rPr lang="ja-JP" altLang="en-US" dirty="0" smtClean="0"/>
              <a:t>刑務所内教育の種類・方法</a:t>
            </a:r>
            <a:endParaRPr kumimoji="1" lang="ja-JP" altLang="en-US" dirty="0" smtClean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607099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犯罪者に対する一般的感情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犯罪を犯した人間は、酷い環境に置かれるべき</a:t>
            </a:r>
          </a:p>
          <a:p>
            <a:r>
              <a:rPr lang="ja-JP" altLang="en-US" dirty="0" smtClean="0"/>
              <a:t>一生かけて償うべき</a:t>
            </a:r>
          </a:p>
          <a:p>
            <a:r>
              <a:rPr kumimoji="1" lang="ja-JP" altLang="en-US" dirty="0" smtClean="0"/>
              <a:t>社会に安易に復帰させるべきではない等々</a:t>
            </a:r>
          </a:p>
          <a:p>
            <a:r>
              <a:rPr lang="ja-JP" altLang="en-US" dirty="0" smtClean="0"/>
              <a:t>しかし、ほとんどは社会復帰する。重要なことは「再犯」しないように更生させること</a:t>
            </a:r>
          </a:p>
          <a:p>
            <a:r>
              <a:rPr kumimoji="1" lang="ja-JP" altLang="en-US" dirty="0" smtClean="0"/>
              <a:t>本人の更生と社会の受け入れの双方が必要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483982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メーガン法をめぐる日本の状況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最初のきっかけ　神戸の事件</a:t>
            </a:r>
          </a:p>
          <a:p>
            <a:pPr eaLnBrk="1" hangingPunct="1"/>
            <a:r>
              <a:rPr lang="ja-JP" altLang="en-US" smtClean="0"/>
              <a:t>神戸の少年の退院問題</a:t>
            </a:r>
          </a:p>
          <a:p>
            <a:pPr eaLnBrk="1" hangingPunct="1"/>
            <a:r>
              <a:rPr lang="ja-JP" altLang="en-US" smtClean="0"/>
              <a:t>奈良の小学生１年生の誘拐殺人事件</a:t>
            </a:r>
          </a:p>
          <a:p>
            <a:pPr eaLnBrk="1" hangingPunct="1">
              <a:buFontTx/>
              <a:buNone/>
            </a:pPr>
            <a:r>
              <a:rPr lang="ja-JP" altLang="en-US" smtClean="0"/>
              <a:t>　　　日本におけるメーガン法導入の議論</a:t>
            </a:r>
          </a:p>
          <a:p>
            <a:pPr eaLnBrk="1" hangingPunct="1"/>
            <a:r>
              <a:rPr lang="ja-JP" altLang="en-US" smtClean="0"/>
              <a:t>ある県の臨時講師の過去（実質的なメーガン法？）</a:t>
            </a:r>
          </a:p>
          <a:p>
            <a:pPr eaLnBrk="1" hangingPunct="1">
              <a:buFontTx/>
              <a:buNone/>
            </a:pPr>
            <a:endParaRPr lang="ja-JP" altLang="en-US" smtClean="0"/>
          </a:p>
          <a:p>
            <a:pPr eaLnBrk="1" hangingPunct="1">
              <a:buFontTx/>
              <a:buNone/>
            </a:pPr>
            <a:endParaRPr lang="en-US" altLang="ja-JP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メーガン法成立の経緯</a:t>
            </a:r>
          </a:p>
        </p:txBody>
      </p:sp>
      <p:sp>
        <p:nvSpPr>
          <p:cNvPr id="4099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１９８９年、ヤコブ・ウェタリング少年の誘拐</a:t>
            </a:r>
          </a:p>
          <a:p>
            <a:pPr eaLnBrk="1" hangingPunct="1"/>
            <a:r>
              <a:rPr lang="ja-JP" altLang="en-US" smtClean="0"/>
              <a:t>１９９４年、</a:t>
            </a:r>
            <a:r>
              <a:rPr lang="en-US" altLang="ja-JP" smtClean="0"/>
              <a:t>the</a:t>
            </a:r>
            <a:r>
              <a:rPr lang="ja-JP" altLang="en-US" smtClean="0"/>
              <a:t> </a:t>
            </a:r>
            <a:r>
              <a:rPr lang="en-US" altLang="ja-JP" smtClean="0"/>
              <a:t>violent</a:t>
            </a:r>
            <a:r>
              <a:rPr lang="ja-JP" altLang="en-US" smtClean="0"/>
              <a:t> </a:t>
            </a:r>
            <a:r>
              <a:rPr lang="en-US" altLang="ja-JP" smtClean="0"/>
              <a:t>crime</a:t>
            </a:r>
            <a:r>
              <a:rPr lang="ja-JP" altLang="en-US" smtClean="0"/>
              <a:t> </a:t>
            </a:r>
            <a:r>
              <a:rPr lang="en-US" altLang="ja-JP" smtClean="0"/>
              <a:t>control</a:t>
            </a:r>
            <a:r>
              <a:rPr lang="ja-JP" altLang="en-US" smtClean="0"/>
              <a:t> </a:t>
            </a:r>
            <a:r>
              <a:rPr lang="en-US" altLang="ja-JP" smtClean="0"/>
              <a:t>and</a:t>
            </a:r>
            <a:r>
              <a:rPr lang="ja-JP" altLang="en-US" smtClean="0"/>
              <a:t> </a:t>
            </a:r>
            <a:r>
              <a:rPr lang="en-US" altLang="ja-JP" smtClean="0"/>
              <a:t>law</a:t>
            </a:r>
            <a:r>
              <a:rPr lang="ja-JP" altLang="en-US" smtClean="0"/>
              <a:t> </a:t>
            </a:r>
            <a:r>
              <a:rPr lang="en-US" altLang="ja-JP" smtClean="0"/>
              <a:t>enforcement</a:t>
            </a:r>
            <a:r>
              <a:rPr lang="ja-JP" altLang="en-US" smtClean="0"/>
              <a:t> </a:t>
            </a:r>
            <a:r>
              <a:rPr lang="en-US" altLang="ja-JP" smtClean="0"/>
              <a:t>act</a:t>
            </a:r>
            <a:r>
              <a:rPr lang="ja-JP" altLang="en-US" smtClean="0"/>
              <a:t> 性犯罪者の登録義務</a:t>
            </a:r>
          </a:p>
          <a:p>
            <a:pPr eaLnBrk="1" hangingPunct="1"/>
            <a:r>
              <a:rPr lang="en-US" altLang="ja-JP" smtClean="0"/>
              <a:t>1994</a:t>
            </a:r>
            <a:r>
              <a:rPr lang="ja-JP" altLang="en-US" smtClean="0"/>
              <a:t>年、メーガン・カンカ事件</a:t>
            </a:r>
            <a:r>
              <a:rPr lang="en-US" altLang="ja-JP" smtClean="0"/>
              <a:t>(</a:t>
            </a:r>
            <a:r>
              <a:rPr lang="ja-JP" altLang="en-US" smtClean="0"/>
              <a:t>犯人は性犯罪での刑期を終えて出所した後</a:t>
            </a:r>
            <a:r>
              <a:rPr lang="en-US" altLang="ja-JP" smtClean="0"/>
              <a:t>)</a:t>
            </a:r>
            <a:r>
              <a:rPr lang="ja-JP" altLang="en-US" smtClean="0"/>
              <a:t>→親の運動</a:t>
            </a:r>
          </a:p>
          <a:p>
            <a:pPr eaLnBrk="1" hangingPunct="1"/>
            <a:r>
              <a:rPr lang="en-US" altLang="ja-JP" smtClean="0"/>
              <a:t>1994</a:t>
            </a:r>
            <a:r>
              <a:rPr lang="ja-JP" altLang="en-US" smtClean="0"/>
              <a:t>年ニュージャージー法、</a:t>
            </a:r>
            <a:r>
              <a:rPr lang="en-US" altLang="ja-JP" smtClean="0"/>
              <a:t>1996</a:t>
            </a:r>
            <a:r>
              <a:rPr lang="ja-JP" altLang="en-US" smtClean="0"/>
              <a:t>年連邦法成立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メーガン法の内容（１）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ja-JP" altLang="en-US" sz="2800" smtClean="0"/>
              <a:t>有罪になって１５年間は登録が義務付けられる。</a:t>
            </a:r>
          </a:p>
          <a:p>
            <a:pPr eaLnBrk="1" hangingPunct="1">
              <a:lnSpc>
                <a:spcPct val="90000"/>
              </a:lnSpc>
            </a:pPr>
            <a:r>
              <a:rPr lang="ja-JP" altLang="en-US" sz="2800" smtClean="0"/>
              <a:t>ランク１（</a:t>
            </a:r>
            <a:r>
              <a:rPr lang="en-US" altLang="ja-JP" sz="2800" smtClean="0"/>
              <a:t>low</a:t>
            </a:r>
            <a:r>
              <a:rPr lang="ja-JP" altLang="en-US" sz="2800" smtClean="0"/>
              <a:t>）は、当局だけに登録された情報を保管しておき、住民への開示はしない。</a:t>
            </a:r>
          </a:p>
          <a:p>
            <a:pPr eaLnBrk="1" hangingPunct="1">
              <a:lnSpc>
                <a:spcPct val="90000"/>
              </a:lnSpc>
            </a:pPr>
            <a:r>
              <a:rPr lang="ja-JP" altLang="en-US" sz="2800" smtClean="0"/>
              <a:t>ランク２（</a:t>
            </a:r>
            <a:r>
              <a:rPr lang="en-US" altLang="ja-JP" sz="2800" smtClean="0"/>
              <a:t>moderate)</a:t>
            </a:r>
            <a:r>
              <a:rPr lang="ja-JP" altLang="en-US" sz="2800" smtClean="0"/>
              <a:t>は、学校、デイケア・センター、キャンプ、その他の登録された住民の組織に情報を開示する。</a:t>
            </a:r>
          </a:p>
          <a:p>
            <a:pPr eaLnBrk="1" hangingPunct="1">
              <a:lnSpc>
                <a:spcPct val="90000"/>
              </a:lnSpc>
            </a:pPr>
            <a:r>
              <a:rPr lang="ja-JP" altLang="en-US" sz="2800" smtClean="0"/>
              <a:t>ランク３（</a:t>
            </a:r>
            <a:r>
              <a:rPr lang="en-US" altLang="ja-JP" sz="2800" smtClean="0"/>
              <a:t>high</a:t>
            </a:r>
            <a:r>
              <a:rPr lang="ja-JP" altLang="en-US" sz="2800" smtClean="0"/>
              <a:t>）は、個人を含めて、地域に開示することになっている。目的は地域共同体を守ることであり、性犯罪者が、危険があると判断したときには、知らせる。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メーガン法の内容（２）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ja-JP" altLang="en-US" sz="1800" smtClean="0"/>
              <a:t>（１）釈放されたときの本人の状況、および、カウンセリングや家の状況を考慮する。</a:t>
            </a:r>
          </a:p>
          <a:p>
            <a:pPr eaLnBrk="1" hangingPunct="1">
              <a:lnSpc>
                <a:spcPct val="80000"/>
              </a:lnSpc>
            </a:pPr>
            <a:r>
              <a:rPr lang="ja-JP" altLang="en-US" sz="1800" smtClean="0"/>
              <a:t>（２）再犯に至るような肉体的条件、年齢、病気等。</a:t>
            </a:r>
          </a:p>
          <a:p>
            <a:pPr eaLnBrk="1" hangingPunct="1">
              <a:lnSpc>
                <a:spcPct val="80000"/>
              </a:lnSpc>
            </a:pPr>
            <a:r>
              <a:rPr lang="ja-JP" altLang="en-US" sz="1800" smtClean="0"/>
              <a:t>（３）犯罪歴</a:t>
            </a:r>
          </a:p>
          <a:p>
            <a:pPr eaLnBrk="1" hangingPunct="1">
              <a:lnSpc>
                <a:spcPct val="80000"/>
              </a:lnSpc>
            </a:pPr>
            <a:r>
              <a:rPr lang="ja-JP" altLang="en-US" sz="1800" smtClean="0"/>
              <a:t>　　　（ａ）反復的か否か</a:t>
            </a:r>
          </a:p>
          <a:p>
            <a:pPr eaLnBrk="1" hangingPunct="1">
              <a:lnSpc>
                <a:spcPct val="80000"/>
              </a:lnSpc>
            </a:pPr>
            <a:r>
              <a:rPr lang="ja-JP" altLang="en-US" sz="1800" smtClean="0"/>
              <a:t>　　　（ｂ）最大期限服役したか</a:t>
            </a:r>
          </a:p>
          <a:p>
            <a:pPr eaLnBrk="1" hangingPunct="1">
              <a:lnSpc>
                <a:spcPct val="80000"/>
              </a:lnSpc>
            </a:pPr>
            <a:r>
              <a:rPr lang="ja-JP" altLang="en-US" sz="1800" smtClean="0"/>
              <a:t>　　　（ｃ）子どもへの犯罪だったか</a:t>
            </a:r>
          </a:p>
          <a:p>
            <a:pPr eaLnBrk="1" hangingPunct="1">
              <a:lnSpc>
                <a:spcPct val="80000"/>
              </a:lnSpc>
            </a:pPr>
            <a:r>
              <a:rPr lang="ja-JP" altLang="en-US" sz="1800" smtClean="0"/>
              <a:t>（４）他の犯罪を犯したことがあるか</a:t>
            </a:r>
          </a:p>
          <a:p>
            <a:pPr eaLnBrk="1" hangingPunct="1">
              <a:lnSpc>
                <a:spcPct val="80000"/>
              </a:lnSpc>
            </a:pPr>
            <a:r>
              <a:rPr lang="ja-JP" altLang="en-US" sz="1800" smtClean="0"/>
              <a:t>　　　（ａ）性犯罪者と被害者の関係</a:t>
            </a:r>
          </a:p>
          <a:p>
            <a:pPr eaLnBrk="1" hangingPunct="1">
              <a:lnSpc>
                <a:spcPct val="80000"/>
              </a:lnSpc>
            </a:pPr>
            <a:r>
              <a:rPr lang="ja-JP" altLang="en-US" sz="1800" smtClean="0"/>
              <a:t>　　　（ｂ）暴力の有無や武器の使用</a:t>
            </a:r>
          </a:p>
          <a:p>
            <a:pPr eaLnBrk="1" hangingPunct="1">
              <a:lnSpc>
                <a:spcPct val="80000"/>
              </a:lnSpc>
            </a:pPr>
            <a:r>
              <a:rPr lang="ja-JP" altLang="en-US" sz="1800" smtClean="0"/>
              <a:t>　　　（ｃ）犯罪の数、目的、性質</a:t>
            </a:r>
          </a:p>
          <a:p>
            <a:pPr eaLnBrk="1" hangingPunct="1">
              <a:lnSpc>
                <a:spcPct val="80000"/>
              </a:lnSpc>
            </a:pPr>
            <a:r>
              <a:rPr lang="ja-JP" altLang="en-US" sz="1800" smtClean="0"/>
              <a:t>（５）精神状態</a:t>
            </a:r>
          </a:p>
          <a:p>
            <a:pPr eaLnBrk="1" hangingPunct="1">
              <a:lnSpc>
                <a:spcPct val="80000"/>
              </a:lnSpc>
            </a:pPr>
            <a:r>
              <a:rPr lang="ja-JP" altLang="en-US" sz="1800" smtClean="0"/>
              <a:t>（６）処置への性犯罪者の反応</a:t>
            </a:r>
          </a:p>
          <a:p>
            <a:pPr eaLnBrk="1" hangingPunct="1">
              <a:lnSpc>
                <a:spcPct val="80000"/>
              </a:lnSpc>
            </a:pPr>
            <a:r>
              <a:rPr lang="ja-JP" altLang="en-US" sz="1800" smtClean="0"/>
              <a:t>（７）最近の行動</a:t>
            </a:r>
          </a:p>
          <a:p>
            <a:pPr eaLnBrk="1" hangingPunct="1">
              <a:lnSpc>
                <a:spcPct val="80000"/>
              </a:lnSpc>
            </a:pPr>
            <a:r>
              <a:rPr lang="ja-JP" altLang="en-US" sz="1800" smtClean="0"/>
              <a:t>（８）最近、犯罪をやりそうな状況か否か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メーガン法の内容（３）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ja-JP" altLang="en-US" sz="2000" smtClean="0"/>
              <a:t>・犯罪の深刻さ　　 １　暴力の程度</a:t>
            </a:r>
          </a:p>
          <a:p>
            <a:pPr eaLnBrk="1" hangingPunct="1">
              <a:lnSpc>
                <a:spcPct val="80000"/>
              </a:lnSpc>
            </a:pPr>
            <a:r>
              <a:rPr lang="ja-JP" altLang="en-US" sz="2000" smtClean="0"/>
              <a:t>　　　　　　　　　　　　２　接触の程度</a:t>
            </a:r>
          </a:p>
          <a:p>
            <a:pPr eaLnBrk="1" hangingPunct="1">
              <a:lnSpc>
                <a:spcPct val="80000"/>
              </a:lnSpc>
            </a:pPr>
            <a:r>
              <a:rPr lang="ja-JP" altLang="en-US" sz="2000" smtClean="0"/>
              <a:t>　　　　　　　　　　　　３　犠牲者の年齢</a:t>
            </a:r>
          </a:p>
          <a:p>
            <a:pPr eaLnBrk="1" hangingPunct="1">
              <a:lnSpc>
                <a:spcPct val="80000"/>
              </a:lnSpc>
            </a:pPr>
            <a:r>
              <a:rPr lang="ja-JP" altLang="en-US" sz="2000" smtClean="0"/>
              <a:t>・犯罪歴　　　　　　　４　犠牲者の選択</a:t>
            </a:r>
          </a:p>
          <a:p>
            <a:pPr eaLnBrk="1" hangingPunct="1">
              <a:lnSpc>
                <a:spcPct val="80000"/>
              </a:lnSpc>
            </a:pPr>
            <a:r>
              <a:rPr lang="ja-JP" altLang="en-US" sz="2000" smtClean="0"/>
              <a:t>　　　　　　　　　　５　犯罪数、犠牲者数</a:t>
            </a:r>
          </a:p>
          <a:p>
            <a:pPr eaLnBrk="1" hangingPunct="1">
              <a:lnSpc>
                <a:spcPct val="80000"/>
              </a:lnSpc>
            </a:pPr>
            <a:r>
              <a:rPr lang="ja-JP" altLang="en-US" sz="2000" smtClean="0"/>
              <a:t>　　　　　　　　　　６　犯罪行為の期間</a:t>
            </a:r>
          </a:p>
          <a:p>
            <a:pPr eaLnBrk="1" hangingPunct="1">
              <a:lnSpc>
                <a:spcPct val="80000"/>
              </a:lnSpc>
            </a:pPr>
            <a:r>
              <a:rPr lang="ja-JP" altLang="en-US" sz="2000" smtClean="0"/>
              <a:t>　　　　　　　　　　７　前の犯罪からの期間</a:t>
            </a:r>
          </a:p>
          <a:p>
            <a:pPr eaLnBrk="1" hangingPunct="1">
              <a:lnSpc>
                <a:spcPct val="80000"/>
              </a:lnSpc>
            </a:pPr>
            <a:r>
              <a:rPr lang="ja-JP" altLang="en-US" sz="2000" smtClean="0"/>
              <a:t>　　　　　　　　　　８　社会的行為の歴史</a:t>
            </a:r>
          </a:p>
          <a:p>
            <a:pPr eaLnBrk="1" hangingPunct="1">
              <a:lnSpc>
                <a:spcPct val="80000"/>
              </a:lnSpc>
            </a:pPr>
            <a:r>
              <a:rPr lang="ja-JP" altLang="en-US" sz="2000" smtClean="0"/>
              <a:t>・犯罪者の性格　　　９　処置への反応</a:t>
            </a:r>
          </a:p>
          <a:p>
            <a:pPr eaLnBrk="1" hangingPunct="1">
              <a:lnSpc>
                <a:spcPct val="80000"/>
              </a:lnSpc>
            </a:pPr>
            <a:r>
              <a:rPr lang="ja-JP" altLang="en-US" sz="2000" smtClean="0"/>
              <a:t>　　　　　　　　　      １０　中毒の有無</a:t>
            </a:r>
          </a:p>
          <a:p>
            <a:pPr eaLnBrk="1" hangingPunct="1">
              <a:lnSpc>
                <a:spcPct val="80000"/>
              </a:lnSpc>
            </a:pPr>
            <a:r>
              <a:rPr lang="ja-JP" altLang="en-US" sz="2000" smtClean="0"/>
              <a:t>・地域のサポート　１１　カウンセリング</a:t>
            </a:r>
          </a:p>
          <a:p>
            <a:pPr eaLnBrk="1" hangingPunct="1">
              <a:lnSpc>
                <a:spcPct val="80000"/>
              </a:lnSpc>
            </a:pPr>
            <a:r>
              <a:rPr lang="ja-JP" altLang="en-US" sz="2000" smtClean="0"/>
              <a:t>　　　　　　　　　      １２　居住サポート</a:t>
            </a:r>
          </a:p>
          <a:p>
            <a:pPr eaLnBrk="1" hangingPunct="1">
              <a:lnSpc>
                <a:spcPct val="80000"/>
              </a:lnSpc>
            </a:pPr>
            <a:r>
              <a:rPr lang="ja-JP" altLang="en-US" sz="2000" smtClean="0"/>
              <a:t>　　　　　　　　　      １３　職業・学業の安定性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開示内容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ja-JP" sz="1400" b="1" smtClean="0"/>
              <a:t>How to Obtain Information</a:t>
            </a:r>
            <a:endParaRPr lang="en-US" altLang="ja-JP" sz="1400" smtClean="0"/>
          </a:p>
          <a:p>
            <a:pPr eaLnBrk="1" hangingPunct="1">
              <a:lnSpc>
                <a:spcPct val="80000"/>
              </a:lnSpc>
            </a:pPr>
            <a:r>
              <a:rPr lang="en-US" altLang="ja-JP" sz="1400" smtClean="0"/>
              <a:t>Megan's Law makes available to adults and organizations information on "serious" and "high-risk" sex offenders in their local community. The information on a registered sex offender includes: </a:t>
            </a:r>
          </a:p>
          <a:p>
            <a:pPr eaLnBrk="1" hangingPunct="1">
              <a:lnSpc>
                <a:spcPct val="80000"/>
              </a:lnSpc>
            </a:pPr>
            <a:r>
              <a:rPr lang="en-US" altLang="ja-JP" sz="1400" smtClean="0"/>
              <a:t>name and known aliases;</a:t>
            </a:r>
            <a:br>
              <a:rPr lang="en-US" altLang="ja-JP" sz="1400" smtClean="0"/>
            </a:br>
            <a:r>
              <a:rPr lang="en-US" altLang="ja-JP" sz="1400" smtClean="0"/>
              <a:t/>
            </a:r>
            <a:br>
              <a:rPr lang="en-US" altLang="ja-JP" sz="1400" smtClean="0"/>
            </a:br>
            <a:endParaRPr lang="en-US" altLang="ja-JP" sz="1400" smtClean="0"/>
          </a:p>
          <a:p>
            <a:pPr eaLnBrk="1" hangingPunct="1">
              <a:lnSpc>
                <a:spcPct val="80000"/>
              </a:lnSpc>
            </a:pPr>
            <a:r>
              <a:rPr lang="en-US" altLang="ja-JP" sz="1400" smtClean="0"/>
              <a:t>age and sex;</a:t>
            </a:r>
            <a:br>
              <a:rPr lang="en-US" altLang="ja-JP" sz="1400" smtClean="0"/>
            </a:br>
            <a:r>
              <a:rPr lang="en-US" altLang="ja-JP" sz="1400" smtClean="0"/>
              <a:t/>
            </a:r>
            <a:br>
              <a:rPr lang="en-US" altLang="ja-JP" sz="1400" smtClean="0"/>
            </a:br>
            <a:endParaRPr lang="en-US" altLang="ja-JP" sz="1400" smtClean="0"/>
          </a:p>
          <a:p>
            <a:pPr eaLnBrk="1" hangingPunct="1">
              <a:lnSpc>
                <a:spcPct val="80000"/>
              </a:lnSpc>
            </a:pPr>
            <a:r>
              <a:rPr lang="en-US" altLang="ja-JP" sz="1400" smtClean="0"/>
              <a:t>physical description, including scars, marks and tattoos;</a:t>
            </a:r>
            <a:br>
              <a:rPr lang="en-US" altLang="ja-JP" sz="1400" smtClean="0"/>
            </a:br>
            <a:r>
              <a:rPr lang="en-US" altLang="ja-JP" sz="1400" smtClean="0"/>
              <a:t/>
            </a:r>
            <a:br>
              <a:rPr lang="en-US" altLang="ja-JP" sz="1400" smtClean="0"/>
            </a:br>
            <a:endParaRPr lang="en-US" altLang="ja-JP" sz="1400" smtClean="0"/>
          </a:p>
          <a:p>
            <a:pPr eaLnBrk="1" hangingPunct="1">
              <a:lnSpc>
                <a:spcPct val="80000"/>
              </a:lnSpc>
            </a:pPr>
            <a:r>
              <a:rPr lang="en-US" altLang="ja-JP" sz="1400" smtClean="0"/>
              <a:t>photograph, if available;</a:t>
            </a:r>
            <a:br>
              <a:rPr lang="en-US" altLang="ja-JP" sz="1400" smtClean="0"/>
            </a:br>
            <a:r>
              <a:rPr lang="en-US" altLang="ja-JP" sz="1400" smtClean="0"/>
              <a:t/>
            </a:r>
            <a:br>
              <a:rPr lang="en-US" altLang="ja-JP" sz="1400" smtClean="0"/>
            </a:br>
            <a:endParaRPr lang="en-US" altLang="ja-JP" sz="1400" smtClean="0"/>
          </a:p>
          <a:p>
            <a:pPr eaLnBrk="1" hangingPunct="1">
              <a:lnSpc>
                <a:spcPct val="80000"/>
              </a:lnSpc>
            </a:pPr>
            <a:r>
              <a:rPr lang="en-US" altLang="ja-JP" sz="1400" smtClean="0"/>
              <a:t>crimes resulting in registration;</a:t>
            </a:r>
            <a:br>
              <a:rPr lang="en-US" altLang="ja-JP" sz="1400" smtClean="0"/>
            </a:br>
            <a:r>
              <a:rPr lang="en-US" altLang="ja-JP" sz="1400" smtClean="0"/>
              <a:t/>
            </a:r>
            <a:br>
              <a:rPr lang="en-US" altLang="ja-JP" sz="1400" smtClean="0"/>
            </a:br>
            <a:endParaRPr lang="en-US" altLang="ja-JP" sz="1400" smtClean="0"/>
          </a:p>
          <a:p>
            <a:pPr eaLnBrk="1" hangingPunct="1">
              <a:lnSpc>
                <a:spcPct val="80000"/>
              </a:lnSpc>
            </a:pPr>
            <a:r>
              <a:rPr lang="en-US" altLang="ja-JP" sz="1400" smtClean="0"/>
              <a:t>county of residence;</a:t>
            </a:r>
            <a:br>
              <a:rPr lang="en-US" altLang="ja-JP" sz="1400" smtClean="0"/>
            </a:br>
            <a:r>
              <a:rPr lang="en-US" altLang="ja-JP" sz="1400" smtClean="0"/>
              <a:t/>
            </a:r>
            <a:br>
              <a:rPr lang="en-US" altLang="ja-JP" sz="1400" smtClean="0"/>
            </a:br>
            <a:endParaRPr lang="en-US" altLang="ja-JP" sz="1400" smtClean="0"/>
          </a:p>
          <a:p>
            <a:pPr eaLnBrk="1" hangingPunct="1">
              <a:lnSpc>
                <a:spcPct val="80000"/>
              </a:lnSpc>
            </a:pPr>
            <a:r>
              <a:rPr lang="en-US" altLang="ja-JP" sz="1400" smtClean="0"/>
              <a:t>zip code (based on last registration). </a:t>
            </a:r>
          </a:p>
          <a:p>
            <a:pPr eaLnBrk="1" hangingPunct="1">
              <a:lnSpc>
                <a:spcPct val="80000"/>
              </a:lnSpc>
            </a:pPr>
            <a:endParaRPr lang="en-US" altLang="ja-JP" sz="140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</TotalTime>
  <Words>519</Words>
  <Application>Microsoft Office PowerPoint</Application>
  <PresentationFormat>画面に合わせる (4:3)</PresentationFormat>
  <Paragraphs>83</Paragraphs>
  <Slides>13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13</vt:i4>
      </vt:variant>
    </vt:vector>
  </HeadingPairs>
  <TitlesOfParts>
    <vt:vector size="16" baseType="lpstr">
      <vt:lpstr>ＭＳ Ｐゴシック</vt:lpstr>
      <vt:lpstr>Arial</vt:lpstr>
      <vt:lpstr>標準デザイン</vt:lpstr>
      <vt:lpstr>メーガン法</vt:lpstr>
      <vt:lpstr>刑罰をめぐる論点</vt:lpstr>
      <vt:lpstr>犯罪者に対する一般的感情</vt:lpstr>
      <vt:lpstr>メーガン法をめぐる日本の状況</vt:lpstr>
      <vt:lpstr>メーガン法成立の経緯</vt:lpstr>
      <vt:lpstr>メーガン法の内容（１）</vt:lpstr>
      <vt:lpstr>メーガン法の内容（２）</vt:lpstr>
      <vt:lpstr>メーガン法の内容（３）</vt:lpstr>
      <vt:lpstr>開示内容</vt:lpstr>
      <vt:lpstr>開示方法をめぐる争い</vt:lpstr>
      <vt:lpstr>メーガン法の法律問題</vt:lpstr>
      <vt:lpstr>心理学を利用した性犯罪矯正</vt:lpstr>
      <vt:lpstr>メーガン法の是非</vt:lpstr>
    </vt:vector>
  </TitlesOfParts>
  <Company>BUNKYO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メーガン法について</dc:title>
  <dc:creator>wakei</dc:creator>
  <cp:lastModifiedBy>wakei</cp:lastModifiedBy>
  <cp:revision>10</cp:revision>
  <dcterms:created xsi:type="dcterms:W3CDTF">2005-07-06T11:02:09Z</dcterms:created>
  <dcterms:modified xsi:type="dcterms:W3CDTF">2017-07-05T11:41:33Z</dcterms:modified>
</cp:coreProperties>
</file>