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3" r:id="rId5"/>
    <p:sldId id="264" r:id="rId6"/>
    <p:sldId id="257" r:id="rId7"/>
    <p:sldId id="265" r:id="rId8"/>
    <p:sldId id="267" r:id="rId9"/>
    <p:sldId id="268" r:id="rId10"/>
    <p:sldId id="258" r:id="rId11"/>
    <p:sldId id="259" r:id="rId12"/>
    <p:sldId id="271" r:id="rId13"/>
    <p:sldId id="273" r:id="rId14"/>
    <p:sldId id="275" r:id="rId15"/>
    <p:sldId id="272" r:id="rId1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ED26678-E3CB-45AD-9824-510A40F8A526}"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00B4A7A-2495-4DA9-B024-422FAAF0B70C}"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B0ED187-A664-4667-832B-91951C4EF313}"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BBDDF8-26BC-43A5-8E4D-0DBFB0F81EB2}"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BB3C80A-C577-4D86-8EE6-688345E3489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D22D54B-FF4E-4EB2-860E-B9AA6D04F102}"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90BD6D8-E5E9-435D-A047-119D7DE6CC4B}"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715D1A1-BFD0-48CE-916D-0A3D32E6AB1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23E16D1-5791-4FEB-920E-3D4AC04D3128}"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5F5B16B-FB04-4CA2-886C-0E83BCE1FC4A}"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8C46BE-51BF-43D5-9B8D-73D8FFEF424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F00F246-5E4D-4DB2-8DB9-2DBE8C59FB3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os-land.net/teaching_plan/contents/98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定型的働きかけの手法</a:t>
            </a:r>
            <a:endParaRPr lang="ja-JP" altLang="en-US" dirty="0" smtClean="0"/>
          </a:p>
        </p:txBody>
      </p:sp>
      <p:sp>
        <p:nvSpPr>
          <p:cNvPr id="2051" name="Rectangle 3"/>
          <p:cNvSpPr>
            <a:spLocks noGrp="1" noChangeArrowheads="1"/>
          </p:cNvSpPr>
          <p:nvPr>
            <p:ph type="subTitle" idx="1"/>
          </p:nvPr>
        </p:nvSpPr>
        <p:spPr/>
        <p:txBody>
          <a:bodyPr/>
          <a:lstStyle/>
          <a:p>
            <a:pPr eaLnBrk="1" hangingPunct="1"/>
            <a:r>
              <a:rPr lang="ja-JP" altLang="en-US" dirty="0" smtClean="0"/>
              <a:t>生徒を動かすことは可能か・妥当</a:t>
            </a:r>
            <a:r>
              <a:rPr lang="ja-JP" altLang="en-US" dirty="0" smtClean="0"/>
              <a:t>か</a:t>
            </a:r>
          </a:p>
          <a:p>
            <a:pPr eaLnBrk="1" hangingPunct="1"/>
            <a:r>
              <a:rPr lang="ja-JP" altLang="en-US" dirty="0" smtClean="0"/>
              <a:t>ＴＯＳＳと仮説実験</a:t>
            </a:r>
            <a:r>
              <a:rPr lang="ja-JP" altLang="en-US" dirty="0"/>
              <a:t>授業</a:t>
            </a:r>
            <a:endParaRPr lang="en-US" altLang="ja-JP"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smtClean="0"/>
              <a:t>考えてみよう２</a:t>
            </a:r>
          </a:p>
        </p:txBody>
      </p:sp>
      <p:sp>
        <p:nvSpPr>
          <p:cNvPr id="5123" name="Rectangle 3"/>
          <p:cNvSpPr>
            <a:spLocks noGrp="1" noChangeArrowheads="1"/>
          </p:cNvSpPr>
          <p:nvPr>
            <p:ph type="body" idx="1"/>
          </p:nvPr>
        </p:nvSpPr>
        <p:spPr>
          <a:xfrm>
            <a:off x="500063" y="1643063"/>
            <a:ext cx="8229600" cy="4525962"/>
          </a:xfrm>
        </p:spPr>
        <p:txBody>
          <a:bodyPr/>
          <a:lstStyle/>
          <a:p>
            <a:pPr eaLnBrk="1" hangingPunct="1"/>
            <a:r>
              <a:rPr lang="ja-JP" altLang="en-US" dirty="0" smtClean="0"/>
              <a:t>いじめを起こさないクラス作り</a:t>
            </a:r>
          </a:p>
          <a:p>
            <a:pPr eaLnBrk="1" hangingPunct="1"/>
            <a:r>
              <a:rPr lang="ja-JP" altLang="en-US" dirty="0" smtClean="0"/>
              <a:t>挨拶運動</a:t>
            </a:r>
          </a:p>
          <a:p>
            <a:pPr eaLnBrk="1" hangingPunct="1"/>
            <a:r>
              <a:rPr lang="ja-JP" altLang="en-US" dirty="0"/>
              <a:t>草野</a:t>
            </a:r>
            <a:r>
              <a:rPr lang="ja-JP" altLang="en-US" dirty="0" smtClean="0"/>
              <a:t>心平</a:t>
            </a:r>
            <a:r>
              <a:rPr lang="ja-JP" altLang="en-US" dirty="0"/>
              <a:t>「</a:t>
            </a:r>
            <a:r>
              <a:rPr lang="ja-JP" altLang="en-US" dirty="0" smtClean="0"/>
              <a:t>春</a:t>
            </a:r>
            <a:r>
              <a:rPr lang="ja-JP" altLang="en-US" dirty="0"/>
              <a:t>」</a:t>
            </a:r>
            <a:r>
              <a:rPr lang="ja-JP" altLang="en-US" dirty="0" smtClean="0"/>
              <a:t>の授業</a:t>
            </a:r>
          </a:p>
          <a:p>
            <a:pPr eaLnBrk="1" hangingPunct="1"/>
            <a:r>
              <a:rPr lang="de-DE" altLang="ja-JP" dirty="0">
                <a:hlinkClick r:id="rId2"/>
              </a:rPr>
              <a:t>http://www.tos-land.net/teaching_plan/contents/986</a:t>
            </a:r>
            <a:endParaRPr lang="ja-JP" alt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法則化運動の批判</a:t>
            </a:r>
          </a:p>
        </p:txBody>
      </p:sp>
      <p:sp>
        <p:nvSpPr>
          <p:cNvPr id="6147" name="Rectangle 3"/>
          <p:cNvSpPr>
            <a:spLocks noGrp="1" noChangeArrowheads="1"/>
          </p:cNvSpPr>
          <p:nvPr>
            <p:ph type="body" idx="1"/>
          </p:nvPr>
        </p:nvSpPr>
        <p:spPr/>
        <p:txBody>
          <a:bodyPr/>
          <a:lstStyle/>
          <a:p>
            <a:pPr eaLnBrk="1" hangingPunct="1"/>
            <a:r>
              <a:rPr lang="ja-JP" altLang="en-US" dirty="0" smtClean="0"/>
              <a:t>マニュアル主義</a:t>
            </a:r>
          </a:p>
          <a:p>
            <a:pPr eaLnBrk="1" hangingPunct="1"/>
            <a:r>
              <a:rPr lang="ja-JP" altLang="en-US" dirty="0" smtClean="0"/>
              <a:t>子どもの多様性主体性を無視</a:t>
            </a:r>
          </a:p>
          <a:p>
            <a:pPr eaLnBrk="1" hangingPunct="1"/>
            <a:r>
              <a:rPr lang="ja-JP" altLang="en-US" dirty="0" smtClean="0"/>
              <a:t>命令的</a:t>
            </a:r>
          </a:p>
          <a:p>
            <a:pPr eaLnBrk="1" hangingPunct="1"/>
            <a:r>
              <a:rPr lang="ja-JP" altLang="en-US" dirty="0" smtClean="0"/>
              <a:t>教育内容への検討意識が欠落</a:t>
            </a:r>
          </a:p>
          <a:p>
            <a:pPr eaLnBrk="1" hangingPunct="1"/>
            <a:r>
              <a:rPr lang="ja-JP" altLang="en-US" dirty="0" smtClean="0"/>
              <a:t>人のコントロールは許されるか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仮説実験授業とは何か</a:t>
            </a:r>
          </a:p>
        </p:txBody>
      </p:sp>
      <p:sp>
        <p:nvSpPr>
          <p:cNvPr id="7171" name="Rectangle 3"/>
          <p:cNvSpPr>
            <a:spLocks noGrp="1" noChangeArrowheads="1"/>
          </p:cNvSpPr>
          <p:nvPr>
            <p:ph type="body" idx="1"/>
          </p:nvPr>
        </p:nvSpPr>
        <p:spPr/>
        <p:txBody>
          <a:bodyPr/>
          <a:lstStyle/>
          <a:p>
            <a:pPr>
              <a:lnSpc>
                <a:spcPct val="90000"/>
              </a:lnSpc>
            </a:pPr>
            <a:r>
              <a:rPr lang="ja-JP" altLang="en-US" dirty="0"/>
              <a:t>科学的認識は、科学的真理の獲得の筋道をできるだけたどって到達するような教育方法によって学ぶのが、効果的である。</a:t>
            </a:r>
          </a:p>
          <a:p>
            <a:pPr>
              <a:lnSpc>
                <a:spcPct val="90000"/>
              </a:lnSpc>
            </a:pPr>
            <a:r>
              <a:rPr lang="ja-JP" altLang="en-US" dirty="0"/>
              <a:t>科学の発展の歴史を踏まえながら、科学的な方法（実験的な方法）によって、科学的知識を獲得していくのが効果的である。</a:t>
            </a:r>
          </a:p>
          <a:p>
            <a:pPr>
              <a:lnSpc>
                <a:spcPct val="90000"/>
              </a:lnSpc>
            </a:pPr>
            <a:r>
              <a:rPr lang="ja-JP" altLang="en-US" dirty="0"/>
              <a:t>科学を学ぶ目的は、知識の獲得だけではなく、科学や生活に対する主体的な態度を育てることも含む</a:t>
            </a:r>
            <a:r>
              <a:rPr lang="ja-JP" altLang="en-US" dirty="0" smtClean="0"/>
              <a:t>。</a:t>
            </a:r>
            <a:endParaRPr lang="en-US" altLang="ja-JP" dirty="0" smtClean="0"/>
          </a:p>
          <a:p>
            <a:pPr>
              <a:lnSpc>
                <a:spcPct val="90000"/>
              </a:lnSpc>
            </a:pPr>
            <a:r>
              <a:rPr lang="ja-JP" altLang="en-US" dirty="0" smtClean="0"/>
              <a:t>テキスト</a:t>
            </a:r>
            <a:endParaRPr lang="ja-JP" altLang="en-US" dirty="0"/>
          </a:p>
        </p:txBody>
      </p:sp>
    </p:spTree>
    <p:extLst>
      <p:ext uri="{BB962C8B-B14F-4D97-AF65-F5344CB8AC3E}">
        <p14:creationId xmlns:p14="http://schemas.microsoft.com/office/powerpoint/2010/main" val="1114892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仮説実験授業の方法</a:t>
            </a:r>
          </a:p>
        </p:txBody>
      </p:sp>
      <p:sp>
        <p:nvSpPr>
          <p:cNvPr id="10243" name="Rectangle 3"/>
          <p:cNvSpPr>
            <a:spLocks noGrp="1" noChangeArrowheads="1"/>
          </p:cNvSpPr>
          <p:nvPr>
            <p:ph type="body" idx="1"/>
          </p:nvPr>
        </p:nvSpPr>
        <p:spPr/>
        <p:txBody>
          <a:bodyPr/>
          <a:lstStyle/>
          <a:p>
            <a:pPr>
              <a:lnSpc>
                <a:spcPct val="80000"/>
              </a:lnSpc>
            </a:pPr>
            <a:r>
              <a:rPr lang="ja-JP" altLang="en-US" sz="2800" dirty="0"/>
              <a:t>教材を分野別に「系統的」に配列する</a:t>
            </a:r>
            <a:r>
              <a:rPr lang="ja-JP" altLang="en-US" sz="2800" dirty="0" smtClean="0"/>
              <a:t>。授業書としてまとめられている（</a:t>
            </a:r>
            <a:r>
              <a:rPr lang="ja-JP" altLang="en-US" sz="2800" dirty="0"/>
              <a:t>学習指導要領とは異なる。）</a:t>
            </a:r>
          </a:p>
          <a:p>
            <a:pPr>
              <a:lnSpc>
                <a:spcPct val="80000"/>
              </a:lnSpc>
            </a:pPr>
            <a:r>
              <a:rPr lang="ja-JP" altLang="en-US" sz="2800" dirty="0"/>
              <a:t>その系統性に沿って、学ぶべき知識とそれを確かめる実験を配列する。</a:t>
            </a:r>
          </a:p>
          <a:p>
            <a:pPr>
              <a:lnSpc>
                <a:spcPct val="80000"/>
              </a:lnSpc>
            </a:pPr>
            <a:r>
              <a:rPr lang="ja-JP" altLang="en-US" sz="2800" dirty="0"/>
              <a:t>それぞれの知識を確認するための「問題」を配置し、過去の科学研究の歴史を踏まえた「選択肢」を３つ程度与える。</a:t>
            </a:r>
          </a:p>
          <a:p>
            <a:pPr>
              <a:lnSpc>
                <a:spcPct val="80000"/>
              </a:lnSpc>
            </a:pPr>
            <a:r>
              <a:rPr lang="ja-JP" altLang="en-US" sz="2800" dirty="0"/>
              <a:t>はじめに「選択肢」にそって意見分布をとり、その後討論をする。</a:t>
            </a:r>
          </a:p>
          <a:p>
            <a:pPr>
              <a:lnSpc>
                <a:spcPct val="80000"/>
              </a:lnSpc>
            </a:pPr>
            <a:r>
              <a:rPr lang="ja-JP" altLang="en-US" sz="2800" dirty="0"/>
              <a:t>討論の結果を踏まえて、意見分布を再度とる。</a:t>
            </a:r>
          </a:p>
          <a:p>
            <a:pPr>
              <a:lnSpc>
                <a:spcPct val="80000"/>
              </a:lnSpc>
            </a:pPr>
            <a:r>
              <a:rPr lang="ja-JP" altLang="en-US" sz="2800" dirty="0"/>
              <a:t>実験で確認する。</a:t>
            </a:r>
          </a:p>
        </p:txBody>
      </p:sp>
    </p:spTree>
    <p:extLst>
      <p:ext uri="{BB962C8B-B14F-4D97-AF65-F5344CB8AC3E}">
        <p14:creationId xmlns:p14="http://schemas.microsoft.com/office/powerpoint/2010/main" val="2950879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仮説実験授業の意味</a:t>
            </a:r>
          </a:p>
        </p:txBody>
      </p:sp>
      <p:sp>
        <p:nvSpPr>
          <p:cNvPr id="11267" name="Rectangle 3"/>
          <p:cNvSpPr>
            <a:spLocks noGrp="1" noChangeArrowheads="1"/>
          </p:cNvSpPr>
          <p:nvPr>
            <p:ph type="body" idx="1"/>
          </p:nvPr>
        </p:nvSpPr>
        <p:spPr/>
        <p:txBody>
          <a:bodyPr/>
          <a:lstStyle/>
          <a:p>
            <a:pPr>
              <a:lnSpc>
                <a:spcPct val="90000"/>
              </a:lnSpc>
            </a:pPr>
            <a:r>
              <a:rPr lang="ja-JP" altLang="en-US" dirty="0"/>
              <a:t>系統的に学ぶので、理解しやすいし、高度なことを学ぶことができる。</a:t>
            </a:r>
          </a:p>
          <a:p>
            <a:pPr>
              <a:lnSpc>
                <a:spcPct val="90000"/>
              </a:lnSpc>
            </a:pPr>
            <a:r>
              <a:rPr lang="ja-JP" altLang="en-US" dirty="0"/>
              <a:t>過去の科学史を踏まえた選択肢が構成されているので、「間違った意見」も説得力をもつことが多い。また、正しい選択よりも、相手を説得することを高く評価するので、成績にかかわらず、討論に参加できる。</a:t>
            </a:r>
          </a:p>
          <a:p>
            <a:pPr>
              <a:lnSpc>
                <a:spcPct val="90000"/>
              </a:lnSpc>
            </a:pPr>
            <a:r>
              <a:rPr lang="ja-JP" altLang="en-US" dirty="0"/>
              <a:t>コミュニケーションをとり、主体的な関わりを成長させることができる。</a:t>
            </a:r>
          </a:p>
          <a:p>
            <a:pPr>
              <a:lnSpc>
                <a:spcPct val="90000"/>
              </a:lnSpc>
              <a:buFontTx/>
              <a:buNone/>
            </a:pPr>
            <a:endParaRPr lang="en-US" altLang="ja-JP" dirty="0"/>
          </a:p>
        </p:txBody>
      </p:sp>
    </p:spTree>
    <p:extLst>
      <p:ext uri="{BB962C8B-B14F-4D97-AF65-F5344CB8AC3E}">
        <p14:creationId xmlns:p14="http://schemas.microsoft.com/office/powerpoint/2010/main" val="2377755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仮説実験授業と生活指導</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仮説実験授業で大切なこと（板倉）</a:t>
            </a:r>
          </a:p>
          <a:p>
            <a:pPr lvl="1"/>
            <a:r>
              <a:rPr lang="ja-JP" altLang="en-US" dirty="0" smtClean="0"/>
              <a:t>一人の百歩前進によって百人の百歩前進</a:t>
            </a:r>
          </a:p>
          <a:p>
            <a:pPr lvl="1"/>
            <a:r>
              <a:rPr kumimoji="1" lang="ja-JP" altLang="en-US" dirty="0" smtClean="0"/>
              <a:t>自分が自分の主人公</a:t>
            </a:r>
            <a:r>
              <a:rPr kumimoji="1" lang="ja-JP" altLang="en-US" dirty="0"/>
              <a:t>である</a:t>
            </a:r>
            <a:r>
              <a:rPr kumimoji="1" lang="ja-JP" altLang="en-US" dirty="0" smtClean="0"/>
              <a:t>こと</a:t>
            </a:r>
          </a:p>
          <a:p>
            <a:pPr lvl="1"/>
            <a:r>
              <a:rPr lang="ja-JP" altLang="en-US" dirty="0" smtClean="0"/>
              <a:t>間違える権利</a:t>
            </a:r>
          </a:p>
          <a:p>
            <a:r>
              <a:rPr kumimoji="1" lang="ja-JP" altLang="en-US" dirty="0" smtClean="0"/>
              <a:t>槌田君の</a:t>
            </a:r>
            <a:r>
              <a:rPr kumimoji="1" lang="ja-JP" altLang="en-US" dirty="0"/>
              <a:t>例</a:t>
            </a:r>
          </a:p>
        </p:txBody>
      </p:sp>
    </p:spTree>
    <p:extLst>
      <p:ext uri="{BB962C8B-B14F-4D97-AF65-F5344CB8AC3E}">
        <p14:creationId xmlns:p14="http://schemas.microsoft.com/office/powerpoint/2010/main" val="1391008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人を動かすこと</a:t>
            </a:r>
          </a:p>
        </p:txBody>
      </p:sp>
      <p:sp>
        <p:nvSpPr>
          <p:cNvPr id="3075" name="コンテンツ プレースホルダ 2"/>
          <p:cNvSpPr>
            <a:spLocks noGrp="1"/>
          </p:cNvSpPr>
          <p:nvPr>
            <p:ph idx="1"/>
          </p:nvPr>
        </p:nvSpPr>
        <p:spPr/>
        <p:txBody>
          <a:bodyPr/>
          <a:lstStyle/>
          <a:p>
            <a:pPr eaLnBrk="1" hangingPunct="1"/>
            <a:r>
              <a:rPr lang="ja-JP" altLang="en-US" dirty="0" smtClean="0"/>
              <a:t>教師は子どもを「動かす」</a:t>
            </a:r>
          </a:p>
          <a:p>
            <a:pPr eaLnBrk="1" hangingPunct="1"/>
            <a:r>
              <a:rPr lang="ja-JP" altLang="en-US" dirty="0" smtClean="0"/>
              <a:t>人が人を動かすものは何か（考えてみよう）</a:t>
            </a:r>
          </a:p>
          <a:p>
            <a:pPr lvl="1" eaLnBrk="1" hangingPunct="1">
              <a:buNone/>
            </a:pPr>
            <a:r>
              <a:rPr lang="ja-JP" altLang="en-US" dirty="0" smtClean="0"/>
              <a:t>やってみせ　言って聞かせて　させてみて</a:t>
            </a:r>
            <a:endParaRPr lang="en-US" altLang="ja-JP" dirty="0" smtClean="0"/>
          </a:p>
          <a:p>
            <a:pPr lvl="1" eaLnBrk="1" hangingPunct="1">
              <a:buNone/>
            </a:pPr>
            <a:r>
              <a:rPr lang="ja-JP" altLang="en-US" dirty="0" smtClean="0"/>
              <a:t>　　誉めてやらねば　人は</a:t>
            </a:r>
            <a:r>
              <a:rPr lang="ja-JP" altLang="en-US" dirty="0" err="1" smtClean="0"/>
              <a:t>動かじ</a:t>
            </a:r>
            <a:r>
              <a:rPr lang="ja-JP" altLang="en-US" dirty="0" smtClean="0"/>
              <a:t>　山本五十六　</a:t>
            </a:r>
          </a:p>
          <a:p>
            <a:pPr eaLnBrk="1" hangingPunct="1"/>
            <a:r>
              <a:rPr lang="ja-JP" altLang="en-US" dirty="0" smtClean="0"/>
              <a:t>人はコントロールできるか</a:t>
            </a:r>
          </a:p>
          <a:p>
            <a:pPr lvl="1" eaLnBrk="1" hangingPunct="1"/>
            <a:r>
              <a:rPr lang="ja-JP" altLang="en-US" dirty="0" smtClean="0"/>
              <a:t>ワトソンの言葉「自分に赤ん坊を預けて、条件が整えば、どのような人材にも育てることができる。</a:t>
            </a:r>
          </a:p>
          <a:p>
            <a:pPr eaLnBrk="1" hangingPunct="1"/>
            <a:endParaRPr lang="ja-JP"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スキナー１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教育に最も大きな影響を与えた行動主義者</a:t>
            </a:r>
          </a:p>
          <a:p>
            <a:pPr eaLnBrk="1" hangingPunct="1"/>
            <a:r>
              <a:rPr lang="ja-JP" altLang="en-US" dirty="0" smtClean="0"/>
              <a:t>適切な報酬と罰をあたえることで、人間の行動はコントロールできる。</a:t>
            </a:r>
          </a:p>
          <a:p>
            <a:pPr lvl="1" eaLnBrk="1" hangingPunct="1"/>
            <a:r>
              <a:rPr lang="ja-JP" altLang="en-US" dirty="0" smtClean="0"/>
              <a:t>基本的に大きな影響力は報酬にあり、罰は補充的に過ぎない</a:t>
            </a:r>
          </a:p>
          <a:p>
            <a:pPr eaLnBrk="1" hangingPunct="1"/>
            <a:r>
              <a:rPr lang="ja-JP" altLang="en-US" dirty="0" smtClean="0"/>
              <a:t>人が学習するのも報酬・罰によって規定</a:t>
            </a:r>
          </a:p>
          <a:p>
            <a:pPr lvl="1" eaLnBrk="1" hangingPunct="1"/>
            <a:r>
              <a:rPr lang="ja-JP" altLang="en-US" dirty="0" smtClean="0"/>
              <a:t>報酬　褒美・賞賛・評価の向上</a:t>
            </a:r>
          </a:p>
          <a:p>
            <a:pPr lvl="1" eaLnBrk="1" hangingPunct="1"/>
            <a:r>
              <a:rPr lang="ja-JP" altLang="en-US" dirty="0" smtClean="0"/>
              <a:t>罰　　　得られるものが不可・恥・地位の低下</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スキナー２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「わかる喜び」最大の報酬→プログラム学習</a:t>
            </a:r>
          </a:p>
          <a:p>
            <a:r>
              <a:rPr lang="ja-JP" altLang="en-US" dirty="0" smtClean="0"/>
              <a:t>５原則</a:t>
            </a:r>
          </a:p>
          <a:p>
            <a:pPr lvl="1"/>
            <a:r>
              <a:rPr kumimoji="1" lang="ja-JP" altLang="en-US" dirty="0" smtClean="0"/>
              <a:t>積極的反応</a:t>
            </a:r>
          </a:p>
          <a:p>
            <a:pPr lvl="1"/>
            <a:r>
              <a:rPr lang="ja-JP" altLang="en-US" dirty="0" smtClean="0"/>
              <a:t>即時確認</a:t>
            </a:r>
          </a:p>
          <a:p>
            <a:pPr lvl="1"/>
            <a:r>
              <a:rPr kumimoji="1" lang="ja-JP" altLang="en-US" dirty="0" smtClean="0"/>
              <a:t>スモールステップ</a:t>
            </a:r>
          </a:p>
          <a:p>
            <a:pPr lvl="1"/>
            <a:r>
              <a:rPr lang="ja-JP" altLang="en-US" dirty="0" smtClean="0"/>
              <a:t>自己ペース</a:t>
            </a:r>
          </a:p>
          <a:p>
            <a:pPr lvl="1"/>
            <a:r>
              <a:rPr kumimoji="1" lang="ja-JP" altLang="en-US" dirty="0" smtClean="0"/>
              <a:t>学習者検証</a:t>
            </a:r>
          </a:p>
          <a:p>
            <a:pPr lvl="1">
              <a:buNone/>
            </a:pPr>
            <a:r>
              <a:rPr lang="ja-JP" altLang="en-US" dirty="0" smtClean="0"/>
              <a:t>Ｃｆ　公文が典型的なプログラム学習</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スキナー３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行動療法</a:t>
            </a:r>
          </a:p>
          <a:p>
            <a:pPr lvl="1"/>
            <a:r>
              <a:rPr lang="ja-JP" altLang="en-US" sz="2400" dirty="0" smtClean="0"/>
              <a:t>行動療法では、クライエント</a:t>
            </a:r>
            <a:r>
              <a:rPr lang="en-US" altLang="ja-JP" sz="2400" dirty="0" smtClean="0"/>
              <a:t>(</a:t>
            </a:r>
            <a:r>
              <a:rPr lang="ja-JP" altLang="en-US" sz="2400" dirty="0" smtClean="0"/>
              <a:t>または保護者等</a:t>
            </a:r>
            <a:r>
              <a:rPr lang="en-US" altLang="ja-JP" sz="2400" dirty="0" smtClean="0"/>
              <a:t>)</a:t>
            </a:r>
            <a:r>
              <a:rPr lang="ja-JP" altLang="en-US" sz="2400" dirty="0" smtClean="0"/>
              <a:t>とセラピストが共同して行動面での治療目標を立て、さまざまな技法を用いて不適切な反応を修正します。たとえば、楽しい雰囲気の中で、スモールステップで、徐々に恐怖対象に近づき、慣れるようにさせたり、賞賛やごほうび等を用いて、新しく適切な反応（感情や行動）を習得させます。（日本臨床心理士会の説明）</a:t>
            </a:r>
          </a:p>
          <a:p>
            <a:r>
              <a:rPr lang="ja-JP" altLang="en-US" dirty="0" smtClean="0"/>
              <a:t>スキナーは、適切な報酬と罰で知的な学習も、また行動の学習もコントロールできるとした</a:t>
            </a:r>
            <a:br>
              <a:rPr lang="ja-JP" altLang="en-US" dirty="0" smtClean="0"/>
            </a:b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dirty="0" smtClean="0"/>
              <a:t>法則化運動と</a:t>
            </a:r>
            <a:r>
              <a:rPr lang="ja-JP" altLang="en-US" dirty="0" smtClean="0"/>
              <a:t>は（ＴＯＳＳ）</a:t>
            </a:r>
            <a:endParaRPr lang="ja-JP" altLang="en-US" dirty="0" smtClean="0"/>
          </a:p>
        </p:txBody>
      </p:sp>
      <p:sp>
        <p:nvSpPr>
          <p:cNvPr id="4099" name="Rectangle 3"/>
          <p:cNvSpPr>
            <a:spLocks noGrp="1" noChangeArrowheads="1"/>
          </p:cNvSpPr>
          <p:nvPr>
            <p:ph type="body" idx="1"/>
          </p:nvPr>
        </p:nvSpPr>
        <p:spPr/>
        <p:txBody>
          <a:bodyPr/>
          <a:lstStyle/>
          <a:p>
            <a:pPr eaLnBrk="1" hangingPunct="1"/>
            <a:r>
              <a:rPr lang="ja-JP" altLang="en-US" smtClean="0"/>
              <a:t>斎藤喜博からの脱出　名人芸（？）から誰でも可能な技術へ</a:t>
            </a:r>
          </a:p>
          <a:p>
            <a:pPr eaLnBrk="1" hangingPunct="1"/>
            <a:r>
              <a:rPr lang="ja-JP" altLang="en-US" smtClean="0"/>
              <a:t>授業は技術であり、追試によって検証された技術は誰でも使用でき、同じ効果がある。</a:t>
            </a:r>
          </a:p>
          <a:p>
            <a:pPr eaLnBrk="1" hangingPunct="1"/>
            <a:r>
              <a:rPr lang="ja-JP" altLang="en-US" smtClean="0"/>
              <a:t>教室の問題は、教師の技術の問題である。</a:t>
            </a:r>
          </a:p>
          <a:p>
            <a:pPr eaLnBrk="1" hangingPunct="1"/>
            <a:r>
              <a:rPr lang="ja-JP" altLang="en-US" smtClean="0"/>
              <a:t>原則　テキスト</a:t>
            </a:r>
          </a:p>
          <a:p>
            <a:pPr eaLnBrk="1" hangingPunct="1"/>
            <a:endParaRPr lang="en-US" altLang="ja-JP"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法則化運動原則１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一時一事の法則　一回にたくさんの指示をしない。子どもは同時に複数の指示で混乱する</a:t>
            </a:r>
          </a:p>
          <a:p>
            <a:r>
              <a:rPr lang="ja-JP" altLang="en-US" dirty="0" smtClean="0"/>
              <a:t>最後の行動まで示してから、子どもを動かせ</a:t>
            </a:r>
          </a:p>
          <a:p>
            <a:pPr lvl="1"/>
            <a:r>
              <a:rPr lang="ja-JP" altLang="en-US" dirty="0" smtClean="0"/>
              <a:t>１　何をするのか端的に説明せよ。</a:t>
            </a:r>
          </a:p>
          <a:p>
            <a:pPr lvl="1"/>
            <a:r>
              <a:rPr lang="ja-JP" altLang="en-US" dirty="0" smtClean="0"/>
              <a:t>２　どれだけやるのか具体的に示せ。</a:t>
            </a:r>
          </a:p>
          <a:p>
            <a:pPr lvl="1"/>
            <a:r>
              <a:rPr lang="ja-JP" altLang="en-US" dirty="0" smtClean="0"/>
              <a:t>３　終わったら何をするのか指示せよ。</a:t>
            </a:r>
          </a:p>
          <a:p>
            <a:pPr lvl="1"/>
            <a:r>
              <a:rPr lang="ja-JP" altLang="en-US" dirty="0" smtClean="0"/>
              <a:t>４　質問は一通り説明してから受けよ。</a:t>
            </a:r>
          </a:p>
          <a:p>
            <a:pPr lvl="1"/>
            <a:r>
              <a:rPr lang="ja-JP" altLang="en-US" dirty="0" smtClean="0"/>
              <a:t>５　個別の場面をとりあげてほめよ。</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法則化運動原則２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桑原泰樹（学級崩壊させる教師）</a:t>
            </a:r>
          </a:p>
          <a:p>
            <a:pPr lvl="1"/>
            <a:r>
              <a:rPr lang="ja-JP" altLang="en-US" sz="2400" dirty="0" smtClean="0"/>
              <a:t>（１）教師が言ったことが揺らぎ、徹底させることができない　　　　→指示系統が不安定である</a:t>
            </a:r>
          </a:p>
          <a:p>
            <a:pPr lvl="1"/>
            <a:r>
              <a:rPr lang="ja-JP" altLang="en-US" sz="2400" dirty="0" smtClean="0"/>
              <a:t>（２）一部の子（やんちゃな子、反抗的な高学年女子）に遠慮してしまう　　　→不公平である</a:t>
            </a:r>
          </a:p>
          <a:p>
            <a:pPr lvl="1"/>
            <a:r>
              <a:rPr lang="ja-JP" altLang="en-US" sz="2400" dirty="0" smtClean="0"/>
              <a:t>（３）いけないことをいけないと叱れない　→制御できない</a:t>
            </a:r>
          </a:p>
          <a:p>
            <a:pPr lvl="1"/>
            <a:r>
              <a:rPr lang="ja-JP" altLang="en-US" sz="2400" dirty="0" smtClean="0"/>
              <a:t>（４）授業がつまらない　→指導者としての権威がない</a:t>
            </a:r>
          </a:p>
          <a:p>
            <a:r>
              <a:rPr lang="ja-JP" altLang="en-US" dirty="0" smtClean="0"/>
              <a:t>対策</a:t>
            </a:r>
          </a:p>
          <a:p>
            <a:pPr lvl="1"/>
            <a:r>
              <a:rPr lang="ja-JP" altLang="en-US" dirty="0" smtClean="0"/>
              <a:t>教えてほめる</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考えてみよう１</a:t>
            </a:r>
            <a:endParaRPr kumimoji="1" lang="ja-JP" altLang="en-US" dirty="0"/>
          </a:p>
        </p:txBody>
      </p:sp>
      <p:sp>
        <p:nvSpPr>
          <p:cNvPr id="3" name="コンテンツ プレースホルダ 2"/>
          <p:cNvSpPr>
            <a:spLocks noGrp="1"/>
          </p:cNvSpPr>
          <p:nvPr>
            <p:ph idx="1"/>
          </p:nvPr>
        </p:nvSpPr>
        <p:spPr/>
        <p:txBody>
          <a:bodyPr/>
          <a:lstStyle/>
          <a:p>
            <a:r>
              <a:rPr lang="ja-JP" altLang="en-US" sz="2400" dirty="0" smtClean="0"/>
              <a:t>着任式の終了後、向山氏は校庭のはじっこに連れて行ってしゃがませた。</a:t>
            </a:r>
            <a:br>
              <a:rPr lang="ja-JP" altLang="en-US" sz="2400" dirty="0" smtClean="0"/>
            </a:br>
            <a:r>
              <a:rPr lang="ja-JP" altLang="en-US" sz="2400" dirty="0" smtClean="0"/>
              <a:t>２人の子どもが、近くの丸太に腰かけた。明らかに向山氏が出した指示とは違う行動であった。２人の子は、３月まで学級担任の指示に従っていなかったのであろう。そこを向山氏は見逃さなかった。向山氏は毅然とした口調で「先生の言った通りにしゃがみなさい」と言った。２人の子どもは、素直に丸太から降りた。</a:t>
            </a:r>
            <a:br>
              <a:rPr lang="ja-JP" altLang="en-US" sz="2400" dirty="0" smtClean="0"/>
            </a:br>
            <a:r>
              <a:rPr lang="ja-JP" altLang="en-US" sz="2400" dirty="0" smtClean="0"/>
              <a:t>一瞬のできごとであるが、向山氏がやんちゃな子との闘いに勝った瞬間である。教師の指示に従わせることで、やんちゃな子の「自分が１番」という意識を変えることに成功した。</a:t>
            </a:r>
            <a:endParaRPr kumimoji="1" lang="ja-JP" alt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219</TotalTime>
  <Words>688</Words>
  <Application>Microsoft Office PowerPoint</Application>
  <PresentationFormat>画面に合わせる (4:3)</PresentationFormat>
  <Paragraphs>86</Paragraphs>
  <Slides>15</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15</vt:i4>
      </vt:variant>
    </vt:vector>
  </HeadingPairs>
  <TitlesOfParts>
    <vt:vector size="18" baseType="lpstr">
      <vt:lpstr>ＭＳ Ｐゴシック</vt:lpstr>
      <vt:lpstr>Arial</vt:lpstr>
      <vt:lpstr>標準デザイン</vt:lpstr>
      <vt:lpstr>定型的働きかけの手法</vt:lpstr>
      <vt:lpstr>人を動かすこと</vt:lpstr>
      <vt:lpstr>スキナー１</vt:lpstr>
      <vt:lpstr>スキナー２</vt:lpstr>
      <vt:lpstr>スキナー３</vt:lpstr>
      <vt:lpstr>法則化運動とは（ＴＯＳＳ）</vt:lpstr>
      <vt:lpstr>法則化運動原則１</vt:lpstr>
      <vt:lpstr>法則化運動原則２</vt:lpstr>
      <vt:lpstr>考えてみよう１</vt:lpstr>
      <vt:lpstr>考えてみよう２</vt:lpstr>
      <vt:lpstr>法則化運動の批判</vt:lpstr>
      <vt:lpstr>仮説実験授業とは何か</vt:lpstr>
      <vt:lpstr>仮説実験授業の方法</vt:lpstr>
      <vt:lpstr>仮説実験授業の意味</vt:lpstr>
      <vt:lpstr>仮説実験授業と生活指導</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授業の法則化運動</dc:title>
  <dc:creator>wakei</dc:creator>
  <cp:lastModifiedBy>wakei</cp:lastModifiedBy>
  <cp:revision>29</cp:revision>
  <dcterms:created xsi:type="dcterms:W3CDTF">2008-05-28T08:02:29Z</dcterms:created>
  <dcterms:modified xsi:type="dcterms:W3CDTF">2017-06-07T08:26:20Z</dcterms:modified>
</cp:coreProperties>
</file>