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00" r:id="rId3"/>
    <p:sldId id="299" r:id="rId4"/>
    <p:sldId id="296" r:id="rId5"/>
    <p:sldId id="297" r:id="rId6"/>
    <p:sldId id="298" r:id="rId7"/>
    <p:sldId id="301" r:id="rId8"/>
    <p:sldId id="294" r:id="rId9"/>
    <p:sldId id="285" r:id="rId10"/>
    <p:sldId id="295" r:id="rId11"/>
    <p:sldId id="260" r:id="rId12"/>
    <p:sldId id="272" r:id="rId13"/>
    <p:sldId id="273" r:id="rId14"/>
    <p:sldId id="274" r:id="rId15"/>
    <p:sldId id="261" r:id="rId1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93" autoAdjust="0"/>
  </p:normalViewPr>
  <p:slideViewPr>
    <p:cSldViewPr>
      <p:cViewPr varScale="1">
        <p:scale>
          <a:sx n="89" d="100"/>
          <a:sy n="89" d="100"/>
        </p:scale>
        <p:origin x="84"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A923D8-D97D-4B3F-8580-E612784B0633}" type="datetimeFigureOut">
              <a:rPr kumimoji="1" lang="ja-JP" altLang="en-US" smtClean="0"/>
              <a:t>2017/5/9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E4F32F-F29A-4171-80BE-7D1A3D45FBE2}" type="slidenum">
              <a:rPr kumimoji="1" lang="ja-JP" altLang="en-US" smtClean="0"/>
              <a:t>‹#›</a:t>
            </a:fld>
            <a:endParaRPr kumimoji="1" lang="ja-JP" altLang="en-US"/>
          </a:p>
        </p:txBody>
      </p:sp>
    </p:spTree>
    <p:extLst>
      <p:ext uri="{BB962C8B-B14F-4D97-AF65-F5344CB8AC3E}">
        <p14:creationId xmlns:p14="http://schemas.microsoft.com/office/powerpoint/2010/main" val="41621984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5C302F3-A636-4D1C-95F4-3457652B9627}"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E63CC32-A98C-4980-80D8-297B6675341B}"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5D5A4AB-8D29-47FC-825B-4D15ED683FBD}"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1C9C62D-CC21-450E-8A04-426C8E0358F1}"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F13CEAB1-3208-4FC2-9478-307111AC0AEB}"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7992A59-49E9-4A4D-9C17-7AA87693A309}"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C25838B-B00E-4F4F-AF39-04F539FA3B1E}"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28CF6B2E-4127-4F21-BDC4-E61842C7782C}"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B8678683-C0D9-4DCD-8D22-3FED9F319453}"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2FF2794-937A-4F05-9318-E738E2D7778C}"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F542FE60-C0B5-4A6E-8B12-551FAA23B298}"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2EBF226-1992-4329-BF3F-214C9F5ECCC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不登校と自立支援</a:t>
            </a:r>
          </a:p>
        </p:txBody>
      </p:sp>
      <p:sp>
        <p:nvSpPr>
          <p:cNvPr id="2051" name="Rectangle 3"/>
          <p:cNvSpPr>
            <a:spLocks noGrp="1" noChangeArrowheads="1"/>
          </p:cNvSpPr>
          <p:nvPr>
            <p:ph type="subTitle" idx="1"/>
          </p:nvPr>
        </p:nvSpPr>
        <p:spPr/>
        <p:txBody>
          <a:bodyPr/>
          <a:lstStyle/>
          <a:p>
            <a:endParaRPr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自立支援</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日本の義務教育制度は「社会的システム」としてのみ機能し、国家的システムとして機能していない。修了しなくても社会に出られる。社会は卒業レベルで差別化する。</a:t>
            </a:r>
          </a:p>
          <a:p>
            <a:r>
              <a:rPr lang="ja-JP" altLang="en-US" dirty="0" smtClean="0"/>
              <a:t>オランダ</a:t>
            </a:r>
            <a:r>
              <a:rPr lang="ja-JP" altLang="en-US" dirty="0"/>
              <a:t>は</a:t>
            </a:r>
            <a:r>
              <a:rPr lang="ja-JP" altLang="en-US" dirty="0" smtClean="0"/>
              <a:t>、義務教育の修了が、社会にでるために必要条件（労働する資格が得られない。）そのため就学管理が厳格。</a:t>
            </a:r>
            <a:endParaRPr kumimoji="1" lang="ja-JP" altLang="en-US" dirty="0"/>
          </a:p>
        </p:txBody>
      </p:sp>
    </p:spTree>
    <p:extLst>
      <p:ext uri="{BB962C8B-B14F-4D97-AF65-F5344CB8AC3E}">
        <p14:creationId xmlns:p14="http://schemas.microsoft.com/office/powerpoint/2010/main" val="1887267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オランダの不登校</a:t>
            </a:r>
          </a:p>
        </p:txBody>
      </p:sp>
      <p:sp>
        <p:nvSpPr>
          <p:cNvPr id="6147" name="Rectangle 3"/>
          <p:cNvSpPr>
            <a:spLocks noGrp="1" noChangeArrowheads="1"/>
          </p:cNvSpPr>
          <p:nvPr>
            <p:ph type="body" idx="1"/>
          </p:nvPr>
        </p:nvSpPr>
        <p:spPr/>
        <p:txBody>
          <a:bodyPr/>
          <a:lstStyle/>
          <a:p>
            <a:r>
              <a:rPr lang="ja-JP" altLang="en-US" dirty="0"/>
              <a:t>オランダ教育の特質　世界で最も自由な教育制度の</a:t>
            </a:r>
            <a:r>
              <a:rPr lang="ja-JP" altLang="en-US" dirty="0" smtClean="0"/>
              <a:t>国　しかし出席管理は厳しい</a:t>
            </a:r>
          </a:p>
          <a:p>
            <a:pPr>
              <a:buNone/>
            </a:pPr>
            <a:r>
              <a:rPr lang="ja-JP" altLang="en-US" dirty="0"/>
              <a:t>　</a:t>
            </a:r>
            <a:r>
              <a:rPr lang="ja-JP" altLang="en-US" dirty="0" smtClean="0"/>
              <a:t>　　ｃｆ　ラウラ・デッカーの事例</a:t>
            </a:r>
            <a:endParaRPr lang="ja-JP" altLang="en-US" dirty="0"/>
          </a:p>
          <a:p>
            <a:r>
              <a:rPr lang="ja-JP" altLang="en-US" dirty="0"/>
              <a:t>先進国で最も幸福な子ども（ユニセフ調査）</a:t>
            </a:r>
          </a:p>
          <a:p>
            <a:r>
              <a:rPr lang="ja-JP" altLang="en-US" dirty="0"/>
              <a:t>にもかかわらず存在するストレス　ｐ１１６</a:t>
            </a:r>
          </a:p>
          <a:p>
            <a:r>
              <a:rPr lang="ja-JP" altLang="en-US" dirty="0"/>
              <a:t>不登校の</a:t>
            </a:r>
            <a:r>
              <a:rPr lang="ja-JP" altLang="en-US" dirty="0" smtClean="0"/>
              <a:t>理由</a:t>
            </a:r>
          </a:p>
          <a:p>
            <a:pPr lvl="1"/>
            <a:r>
              <a:rPr lang="ja-JP" altLang="en-US" dirty="0" smtClean="0"/>
              <a:t>両親</a:t>
            </a:r>
            <a:r>
              <a:rPr lang="ja-JP" altLang="en-US" dirty="0"/>
              <a:t>の不仲・</a:t>
            </a:r>
            <a:r>
              <a:rPr lang="ja-JP" altLang="en-US" dirty="0" smtClean="0"/>
              <a:t>病気</a:t>
            </a:r>
          </a:p>
          <a:p>
            <a:pPr lvl="1"/>
            <a:r>
              <a:rPr lang="ja-JP" altLang="en-US" dirty="0" smtClean="0"/>
              <a:t>移民で</a:t>
            </a:r>
            <a:r>
              <a:rPr lang="ja-JP" altLang="en-US" dirty="0"/>
              <a:t>低学力</a:t>
            </a:r>
          </a:p>
          <a:p>
            <a:endParaRPr lang="en-US" altLang="ja-JP"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オランダの不登校指針１親</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夜の保護者会などで学校とコンタクトをとる。</a:t>
            </a:r>
          </a:p>
          <a:p>
            <a:r>
              <a:rPr lang="ja-JP" altLang="en-US" dirty="0" smtClean="0"/>
              <a:t>学校ガイドで、学校の不登校対策を知る。</a:t>
            </a:r>
          </a:p>
          <a:p>
            <a:r>
              <a:rPr lang="ja-JP" altLang="en-US" dirty="0" smtClean="0"/>
              <a:t>学校が十分に対応してくれないときには苦情委員会に訴える。</a:t>
            </a:r>
          </a:p>
          <a:p>
            <a:r>
              <a:rPr lang="ja-JP" altLang="en-US" dirty="0" smtClean="0"/>
              <a:t>参加協議会で対応を求める。</a:t>
            </a:r>
          </a:p>
          <a:p>
            <a:r>
              <a:rPr lang="ja-JP" altLang="en-US" dirty="0" smtClean="0"/>
              <a:t>時間割等で子どもの不登校状況を把握する。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オランダの不登校指針２学校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子どもの状況、特に不登校については親に迅速に知らせる。</a:t>
            </a:r>
          </a:p>
          <a:p>
            <a:r>
              <a:rPr lang="ja-JP" altLang="en-US" dirty="0" smtClean="0"/>
              <a:t>学校としての不登校対策を知らせる。</a:t>
            </a:r>
          </a:p>
          <a:p>
            <a:r>
              <a:rPr lang="ja-JP" altLang="en-US" dirty="0" smtClean="0"/>
              <a:t>不登校が改善されないときには、専門家に協力を求める。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オランダの不登校指針３　報告</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　不登校を常に把握しておくことが必要で、校長は、不登校部局に報告する。</a:t>
            </a:r>
          </a:p>
          <a:p>
            <a:pPr lvl="1"/>
            <a:r>
              <a:rPr lang="ja-JP" altLang="en-US" dirty="0" smtClean="0"/>
              <a:t>　３日以上欠席</a:t>
            </a:r>
          </a:p>
          <a:p>
            <a:pPr lvl="1"/>
            <a:r>
              <a:rPr lang="ja-JP" altLang="en-US" dirty="0" smtClean="0"/>
              <a:t>　連続する４週間の間に１６時間以上、授業や実習を欠席</a:t>
            </a:r>
          </a:p>
          <a:p>
            <a:r>
              <a:rPr lang="ja-JP" altLang="en-US" dirty="0" smtClean="0"/>
              <a:t>　義務教育担当官に報告。担当者は実情を調査し、解決策をさぐる。１２歳以上の場合には、地区法律担当が加わり、社会保険庁に報告する。１６歳、１７歳は児童手当支給停止</a:t>
            </a:r>
          </a:p>
          <a:p>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オランダの自立支援</a:t>
            </a:r>
          </a:p>
        </p:txBody>
      </p:sp>
      <p:sp>
        <p:nvSpPr>
          <p:cNvPr id="7171" name="Rectangle 3"/>
          <p:cNvSpPr>
            <a:spLocks noGrp="1" noChangeArrowheads="1"/>
          </p:cNvSpPr>
          <p:nvPr>
            <p:ph type="body" idx="1"/>
          </p:nvPr>
        </p:nvSpPr>
        <p:spPr/>
        <p:txBody>
          <a:bodyPr/>
          <a:lstStyle/>
          <a:p>
            <a:r>
              <a:rPr lang="ja-JP" altLang="en-US" dirty="0" smtClean="0"/>
              <a:t>学校での対応  カウンセラー</a:t>
            </a:r>
            <a:r>
              <a:rPr lang="en-US" altLang="ja-JP" dirty="0" smtClean="0"/>
              <a:t>(</a:t>
            </a:r>
            <a:r>
              <a:rPr lang="ja-JP" altLang="en-US" dirty="0" smtClean="0"/>
              <a:t>優れた教師が講習・試験を受けて資格をとる。</a:t>
            </a:r>
            <a:r>
              <a:rPr lang="en-US" altLang="ja-JP" dirty="0" smtClean="0"/>
              <a:t>)</a:t>
            </a:r>
            <a:r>
              <a:rPr lang="ja-JP" altLang="en-US" smtClean="0"/>
              <a:t>が日常的に相談に</a:t>
            </a:r>
          </a:p>
          <a:p>
            <a:r>
              <a:rPr lang="ja-JP" altLang="en-US" dirty="0" smtClean="0"/>
              <a:t>義務</a:t>
            </a:r>
            <a:r>
              <a:rPr lang="ja-JP" altLang="en-US" dirty="0"/>
              <a:t>教育の修了が労働の条件</a:t>
            </a:r>
          </a:p>
          <a:p>
            <a:r>
              <a:rPr lang="ja-JP" altLang="en-US" dirty="0"/>
              <a:t>企業・自治体・学校の協力による義務教育修了と職業技術教育の実施　労働資格の獲得</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日本の学校の特質</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規律・集団性の重視、同質性、学校行事・部活の重視、競争→フォーマルな人間関係</a:t>
            </a:r>
          </a:p>
          <a:p>
            <a:pPr lvl="1"/>
            <a:r>
              <a:rPr lang="ja-JP" altLang="en-US" dirty="0" smtClean="0"/>
              <a:t>インフォーマルな人間関係</a:t>
            </a:r>
            <a:r>
              <a:rPr lang="en-US" altLang="ja-JP" dirty="0" smtClean="0"/>
              <a:t>(</a:t>
            </a:r>
            <a:r>
              <a:rPr lang="ja-JP" altLang="en-US" dirty="0" smtClean="0"/>
              <a:t>友人・グループ</a:t>
            </a:r>
            <a:r>
              <a:rPr lang="en-US" altLang="ja-JP" dirty="0" smtClean="0"/>
              <a:t>)</a:t>
            </a:r>
            <a:r>
              <a:rPr lang="ja-JP" altLang="en-US" dirty="0" smtClean="0"/>
              <a:t>が</a:t>
            </a:r>
            <a:r>
              <a:rPr lang="ja-JP" altLang="en-US" dirty="0"/>
              <a:t>重要</a:t>
            </a:r>
            <a:r>
              <a:rPr lang="ja-JP" altLang="en-US" dirty="0" smtClean="0"/>
              <a:t>に</a:t>
            </a:r>
          </a:p>
          <a:p>
            <a:pPr lvl="1"/>
            <a:r>
              <a:rPr kumimoji="1" lang="ja-JP" altLang="en-US" dirty="0" smtClean="0"/>
              <a:t>学校外の習い事・塾等の教育産業を前提</a:t>
            </a:r>
          </a:p>
          <a:p>
            <a:r>
              <a:rPr lang="ja-JP" altLang="en-US" dirty="0" smtClean="0"/>
              <a:t>モダンと</a:t>
            </a:r>
            <a:r>
              <a:rPr lang="ja-JP" altLang="en-US" dirty="0"/>
              <a:t>ポスト・</a:t>
            </a:r>
            <a:r>
              <a:rPr lang="ja-JP" altLang="en-US" dirty="0" smtClean="0"/>
              <a:t>モダンの拮抗状態→ストレスの多重性</a:t>
            </a:r>
            <a:endParaRPr kumimoji="1" lang="ja-JP" altLang="en-US" dirty="0"/>
          </a:p>
        </p:txBody>
      </p:sp>
    </p:spTree>
    <p:extLst>
      <p:ext uri="{BB962C8B-B14F-4D97-AF65-F5344CB8AC3E}">
        <p14:creationId xmlns:p14="http://schemas.microsoft.com/office/powerpoint/2010/main" val="3099149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原因と対策の基本</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「何故学校に行かないのか」「行けないのか」</a:t>
            </a:r>
          </a:p>
          <a:p>
            <a:pPr marL="0" indent="0">
              <a:buNone/>
            </a:pPr>
            <a:r>
              <a:rPr lang="ja-JP" altLang="en-US" dirty="0" smtClean="0"/>
              <a:t>　　　　　　　　　⇧</a:t>
            </a:r>
            <a:endParaRPr lang="ja-JP" altLang="en-US" dirty="0"/>
          </a:p>
          <a:p>
            <a:r>
              <a:rPr kumimoji="1" lang="ja-JP" altLang="en-US" dirty="0" smtClean="0"/>
              <a:t>「何故学校に行くのか」</a:t>
            </a:r>
          </a:p>
          <a:p>
            <a:r>
              <a:rPr lang="ja-JP" altLang="en-US" dirty="0" smtClean="0"/>
              <a:t>日本の子どもたち：「学校が楽しい」が多数</a:t>
            </a:r>
          </a:p>
          <a:p>
            <a:pPr lvl="1"/>
            <a:r>
              <a:rPr kumimoji="1" lang="ja-JP" altLang="en-US" dirty="0" smtClean="0"/>
              <a:t>理由：学校本来の機能ではなく、「友人」「部活」</a:t>
            </a:r>
          </a:p>
          <a:p>
            <a:r>
              <a:rPr lang="ja-JP" altLang="en-US" dirty="0" smtClean="0"/>
              <a:t>学校に行く理由の喪失 </a:t>
            </a:r>
            <a:r>
              <a:rPr lang="en-US" altLang="ja-JP" dirty="0" smtClean="0"/>
              <a:t>or </a:t>
            </a:r>
            <a:r>
              <a:rPr lang="ja-JP" altLang="en-US" dirty="0" smtClean="0"/>
              <a:t>家庭内 </a:t>
            </a:r>
            <a:r>
              <a:rPr lang="en-US" altLang="ja-JP" dirty="0" smtClean="0"/>
              <a:t>or </a:t>
            </a:r>
            <a:r>
              <a:rPr lang="ja-JP" altLang="en-US" dirty="0" smtClean="0"/>
              <a:t>個人</a:t>
            </a:r>
            <a:r>
              <a:rPr lang="en-US" altLang="ja-JP" dirty="0" smtClean="0"/>
              <a:t>(</a:t>
            </a:r>
            <a:r>
              <a:rPr lang="ja-JP" altLang="en-US" dirty="0" smtClean="0"/>
              <a:t>それぞれ異なる対策が必要  本授業では、学校が原因の場合を扱う。</a:t>
            </a:r>
            <a:r>
              <a:rPr lang="en-US" altLang="ja-JP" dirty="0" smtClean="0"/>
              <a:t>)</a:t>
            </a:r>
            <a:endParaRPr kumimoji="1" lang="ja-JP" altLang="en-US" dirty="0"/>
          </a:p>
        </p:txBody>
      </p:sp>
    </p:spTree>
    <p:extLst>
      <p:ext uri="{BB962C8B-B14F-4D97-AF65-F5344CB8AC3E}">
        <p14:creationId xmlns:p14="http://schemas.microsoft.com/office/powerpoint/2010/main" val="369602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489" y="908720"/>
            <a:ext cx="8807680" cy="5184576"/>
          </a:xfrm>
          <a:prstGeom prst="rect">
            <a:avLst/>
          </a:prstGeom>
        </p:spPr>
      </p:pic>
    </p:spTree>
    <p:extLst>
      <p:ext uri="{BB962C8B-B14F-4D97-AF65-F5344CB8AC3E}">
        <p14:creationId xmlns:p14="http://schemas.microsoft.com/office/powerpoint/2010/main" val="2532515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8577" y="980728"/>
            <a:ext cx="9361429" cy="4824536"/>
          </a:xfrm>
          <a:prstGeom prst="rect">
            <a:avLst/>
          </a:prstGeom>
        </p:spPr>
      </p:pic>
    </p:spTree>
    <p:extLst>
      <p:ext uri="{BB962C8B-B14F-4D97-AF65-F5344CB8AC3E}">
        <p14:creationId xmlns:p14="http://schemas.microsoft.com/office/powerpoint/2010/main" val="1682706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不登校対応の変化</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言葉　登校拒否→不登校</a:t>
            </a:r>
          </a:p>
          <a:p>
            <a:r>
              <a:rPr kumimoji="1" lang="ja-JP" altLang="en-US" dirty="0" smtClean="0"/>
              <a:t>対応　登校の追求→強制の回避→自立支援</a:t>
            </a:r>
          </a:p>
          <a:p>
            <a:pPr lvl="1"/>
            <a:r>
              <a:rPr lang="ja-JP" altLang="en-US" dirty="0" smtClean="0"/>
              <a:t>義務就学措置　→フリースクールの許容・私立の学校の取り組み→不登校特例校指定（特別の教育課程）</a:t>
            </a:r>
          </a:p>
          <a:p>
            <a:pPr lvl="1"/>
            <a:r>
              <a:rPr kumimoji="1" lang="ja-JP" altLang="en-US" dirty="0" smtClean="0"/>
              <a:t>出席扱い制度（教育支援センター・民間施設・ＩＣＴ活用）</a:t>
            </a:r>
          </a:p>
          <a:p>
            <a:pPr lvl="1"/>
            <a:r>
              <a:rPr lang="ja-JP" altLang="en-US" dirty="0" smtClean="0"/>
              <a:t>支援</a:t>
            </a:r>
            <a:r>
              <a:rPr lang="ja-JP" altLang="en-US" dirty="0"/>
              <a:t>ネットワーク</a:t>
            </a:r>
            <a:endParaRPr kumimoji="1" lang="ja-JP" altLang="en-US" dirty="0"/>
          </a:p>
        </p:txBody>
      </p:sp>
    </p:spTree>
    <p:extLst>
      <p:ext uri="{BB962C8B-B14F-4D97-AF65-F5344CB8AC3E}">
        <p14:creationId xmlns:p14="http://schemas.microsoft.com/office/powerpoint/2010/main" val="1626992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学校側の実践</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子どもが学校に行きたい理由の保持増進</a:t>
            </a:r>
          </a:p>
          <a:p>
            <a:r>
              <a:rPr lang="ja-JP" altLang="en-US" dirty="0" smtClean="0"/>
              <a:t>不登校の子どもが登校するに至った実践</a:t>
            </a:r>
          </a:p>
          <a:p>
            <a:pPr lvl="1"/>
            <a:r>
              <a:rPr kumimoji="1" lang="en-US" altLang="ja-JP" dirty="0"/>
              <a:t>(</a:t>
            </a:r>
            <a:r>
              <a:rPr kumimoji="1" lang="ja-JP" altLang="en-US" dirty="0" smtClean="0"/>
              <a:t>小</a:t>
            </a:r>
            <a:r>
              <a:rPr kumimoji="1" lang="en-US" altLang="ja-JP" dirty="0" smtClean="0"/>
              <a:t>)</a:t>
            </a:r>
            <a:r>
              <a:rPr kumimoji="1" lang="ja-JP" altLang="en-US" dirty="0" smtClean="0"/>
              <a:t>電話</a:t>
            </a:r>
            <a:r>
              <a:rPr kumimoji="1" lang="ja-JP" altLang="en-US" dirty="0"/>
              <a:t>・</a:t>
            </a:r>
            <a:r>
              <a:rPr kumimoji="1" lang="ja-JP" altLang="en-US" dirty="0" smtClean="0"/>
              <a:t>迎え、家庭訪問と学習援助、保護者の協力により家族関係・家族環境の改善</a:t>
            </a:r>
          </a:p>
          <a:p>
            <a:pPr lvl="1"/>
            <a:r>
              <a:rPr lang="en-US" altLang="ja-JP" dirty="0"/>
              <a:t>(</a:t>
            </a:r>
            <a:r>
              <a:rPr lang="ja-JP" altLang="en-US" dirty="0" smtClean="0"/>
              <a:t>中</a:t>
            </a:r>
            <a:r>
              <a:rPr lang="en-US" altLang="ja-JP" dirty="0" smtClean="0"/>
              <a:t>)</a:t>
            </a:r>
            <a:r>
              <a:rPr lang="ja-JP" altLang="en-US" dirty="0" smtClean="0"/>
              <a:t>家庭訪問と学習援助、電話・迎え、スクールカウンセラーの援助</a:t>
            </a:r>
            <a:r>
              <a:rPr lang="en-US" altLang="ja-JP" dirty="0" smtClean="0"/>
              <a:t>(</a:t>
            </a:r>
            <a:r>
              <a:rPr lang="ja-JP" altLang="en-US" dirty="0" smtClean="0"/>
              <a:t>文部科学省調査</a:t>
            </a:r>
            <a:r>
              <a:rPr lang="en-US" altLang="ja-JP" dirty="0" smtClean="0"/>
              <a:t>)</a:t>
            </a:r>
            <a:endParaRPr lang="ja-JP" altLang="en-US" dirty="0" smtClean="0"/>
          </a:p>
          <a:p>
            <a:r>
              <a:rPr kumimoji="1" lang="ja-JP" altLang="en-US" dirty="0" smtClean="0"/>
              <a:t>不登校特例校 </a:t>
            </a:r>
            <a:r>
              <a:rPr lang="de-DE" altLang="ja-JP" dirty="0"/>
              <a:t>http://www.seino-gakuen.jp/about/media2016.html</a:t>
            </a:r>
            <a:endParaRPr kumimoji="1" lang="ja-JP" altLang="en-US" dirty="0" smtClean="0"/>
          </a:p>
          <a:p>
            <a:endParaRPr kumimoji="1" lang="ja-JP" altLang="en-US" dirty="0"/>
          </a:p>
        </p:txBody>
      </p:sp>
    </p:spTree>
    <p:extLst>
      <p:ext uri="{BB962C8B-B14F-4D97-AF65-F5344CB8AC3E}">
        <p14:creationId xmlns:p14="http://schemas.microsoft.com/office/powerpoint/2010/main" val="130765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不登校の許容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健康である場合は許容する見解もある</a:t>
            </a:r>
          </a:p>
          <a:p>
            <a:pPr lvl="1"/>
            <a:r>
              <a:rPr lang="ja-JP" altLang="en-US" dirty="0"/>
              <a:t>誰に</a:t>
            </a:r>
            <a:r>
              <a:rPr lang="ja-JP" altLang="en-US" dirty="0" smtClean="0"/>
              <a:t>も学校形態が合う</a:t>
            </a:r>
            <a:r>
              <a:rPr lang="ja-JP" altLang="en-US" dirty="0"/>
              <a:t>わけでは</a:t>
            </a:r>
            <a:r>
              <a:rPr lang="ja-JP" altLang="en-US" dirty="0" smtClean="0"/>
              <a:t>ない</a:t>
            </a:r>
          </a:p>
          <a:p>
            <a:pPr lvl="1"/>
            <a:r>
              <a:rPr kumimoji="1" lang="ja-JP" altLang="en-US" dirty="0" smtClean="0"/>
              <a:t>不登校だった有名人も</a:t>
            </a:r>
            <a:r>
              <a:rPr kumimoji="1" lang="ja-JP" altLang="en-US" dirty="0"/>
              <a:t>いる</a:t>
            </a:r>
            <a:r>
              <a:rPr kumimoji="1" lang="ja-JP" altLang="en-US" dirty="0" smtClean="0"/>
              <a:t>。（エジソン・宮本亜門）</a:t>
            </a:r>
          </a:p>
          <a:p>
            <a:r>
              <a:rPr lang="ja-JP" altLang="en-US" dirty="0" smtClean="0"/>
              <a:t>代わりの教育形態を制度化</a:t>
            </a:r>
          </a:p>
          <a:p>
            <a:pPr lvl="1"/>
            <a:r>
              <a:rPr kumimoji="1" lang="ja-JP" altLang="en-US" dirty="0" smtClean="0"/>
              <a:t>ホームスクール</a:t>
            </a:r>
            <a:r>
              <a:rPr kumimoji="1" lang="ja-JP" altLang="en-US" dirty="0"/>
              <a:t>・</a:t>
            </a:r>
            <a:r>
              <a:rPr kumimoji="1" lang="ja-JP" altLang="en-US" dirty="0" smtClean="0"/>
              <a:t>フリースクール・インターネット</a:t>
            </a:r>
            <a:r>
              <a:rPr lang="ja-JP" altLang="en-US" dirty="0" smtClean="0"/>
              <a:t>スクール</a:t>
            </a:r>
          </a:p>
          <a:p>
            <a:r>
              <a:rPr kumimoji="1" lang="ja-JP" altLang="en-US" dirty="0"/>
              <a:t>精神</a:t>
            </a:r>
            <a:r>
              <a:rPr kumimoji="1" lang="ja-JP" altLang="en-US" dirty="0" smtClean="0"/>
              <a:t>疾患を疑われる場合の学校の困難</a:t>
            </a:r>
          </a:p>
          <a:p>
            <a:pPr lvl="1"/>
            <a:r>
              <a:rPr lang="ja-JP" altLang="en-US" dirty="0" smtClean="0"/>
              <a:t>診断の抵抗</a:t>
            </a:r>
            <a:r>
              <a:rPr lang="ja-JP" altLang="en-US" dirty="0"/>
              <a:t>・</a:t>
            </a:r>
            <a:r>
              <a:rPr lang="ja-JP" altLang="en-US" dirty="0" smtClean="0"/>
              <a:t>強制は</a:t>
            </a:r>
            <a:r>
              <a:rPr lang="ja-JP" altLang="en-US" dirty="0"/>
              <a:t>できない</a:t>
            </a:r>
            <a:endParaRPr kumimoji="1" lang="ja-JP" altLang="en-US" dirty="0"/>
          </a:p>
        </p:txBody>
      </p:sp>
    </p:spTree>
    <p:extLst>
      <p:ext uri="{BB962C8B-B14F-4D97-AF65-F5344CB8AC3E}">
        <p14:creationId xmlns:p14="http://schemas.microsoft.com/office/powerpoint/2010/main" val="1441172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573838984"/>
              </p:ext>
            </p:extLst>
          </p:nvPr>
        </p:nvGraphicFramePr>
        <p:xfrm>
          <a:off x="323525" y="0"/>
          <a:ext cx="7920882" cy="6976462"/>
        </p:xfrm>
        <a:graphic>
          <a:graphicData uri="http://schemas.openxmlformats.org/drawingml/2006/table">
            <a:tbl>
              <a:tblPr>
                <a:tableStyleId>{5C22544A-7EE6-4342-B048-85BDC9FD1C3A}</a:tableStyleId>
              </a:tblPr>
              <a:tblGrid>
                <a:gridCol w="943614"/>
                <a:gridCol w="524231"/>
                <a:gridCol w="1284364"/>
                <a:gridCol w="1231940"/>
                <a:gridCol w="1284364"/>
                <a:gridCol w="1336788"/>
                <a:gridCol w="353856"/>
                <a:gridCol w="320575"/>
                <a:gridCol w="320575"/>
                <a:gridCol w="320575"/>
              </a:tblGrid>
              <a:tr h="726069">
                <a:tc gridSpan="10">
                  <a:txBody>
                    <a:bodyPr/>
                    <a:lstStyle/>
                    <a:p>
                      <a:pPr algn="l" fontAlgn="ctr"/>
                      <a:r>
                        <a:rPr lang="ja-JP" altLang="en-US" sz="2400" u="none" strike="noStrike">
                          <a:effectLst/>
                        </a:rPr>
                        <a:t>（４－９）　自宅におけるＩＴ等を活用した学習活動を指導要録上出席扱いとした児童生徒数（人）</a:t>
                      </a:r>
                      <a:endParaRPr lang="ja-JP" altLang="en-US" sz="2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627144">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800" b="0" i="0" u="none" strike="noStrike" dirty="0">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8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l" fontAlgn="ct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gridSpan="2">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ctr" fontAlgn="ctr"/>
                      <a:r>
                        <a:rPr lang="ja-JP" altLang="en-US" sz="2000" u="none" strike="noStrike">
                          <a:effectLst/>
                        </a:rPr>
                        <a:t>国立</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2000" u="none" strike="noStrike">
                          <a:effectLst/>
                        </a:rPr>
                        <a:t>公立</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ja-JP" altLang="en-US" sz="2000" u="none" strike="noStrike">
                          <a:effectLst/>
                        </a:rPr>
                        <a:t>私立</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ctr" fontAlgn="ctr"/>
                      <a:r>
                        <a:rPr lang="ja-JP" altLang="en-US" sz="2000" u="none" strike="noStrike">
                          <a:effectLst/>
                        </a:rPr>
                        <a:t>計</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gridSpan="2">
                  <a:txBody>
                    <a:bodyPr/>
                    <a:lstStyle/>
                    <a:p>
                      <a:pPr algn="ctr" fontAlgn="ctr"/>
                      <a:r>
                        <a:rPr lang="ja-JP" altLang="en-US" sz="2000" u="none" strike="noStrike">
                          <a:effectLst/>
                        </a:rPr>
                        <a:t>小学校</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en-US" altLang="ja-JP" sz="2000" u="none" strike="noStrike">
                          <a:effectLst/>
                        </a:rPr>
                        <a:t>2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78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85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a:effectLst/>
                        </a:rPr>
                        <a:t>※</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0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25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26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gridSpan="2">
                  <a:txBody>
                    <a:bodyPr/>
                    <a:lstStyle/>
                    <a:p>
                      <a:pPr algn="ctr" fontAlgn="ctr"/>
                      <a:r>
                        <a:rPr lang="ja-JP" altLang="en-US" sz="2000" u="none" strike="noStrike">
                          <a:effectLst/>
                        </a:rPr>
                        <a:t>中学校</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147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16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164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a:effectLst/>
                        </a:rPr>
                        <a:t>※</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77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4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82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gridSpan="2">
                  <a:txBody>
                    <a:bodyPr/>
                    <a:lstStyle/>
                    <a:p>
                      <a:pPr algn="ctr" fontAlgn="ctr"/>
                      <a:r>
                        <a:rPr lang="ja-JP" altLang="en-US" sz="2000" u="none" strike="noStrike">
                          <a:effectLst/>
                        </a:rPr>
                        <a:t>計</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pPr algn="r" fontAlgn="ctr"/>
                      <a:r>
                        <a:rPr lang="en-US" altLang="ja-JP" sz="2000" u="none" strike="noStrike">
                          <a:effectLst/>
                        </a:rPr>
                        <a:t>3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225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21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249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627144">
                <a:tc>
                  <a:txBody>
                    <a:bodyPr/>
                    <a:lstStyle/>
                    <a:p>
                      <a:pPr algn="l" fontAlgn="ctr"/>
                      <a:r>
                        <a:rPr lang="ja-JP" altLang="en-US" sz="2000" u="none" strike="noStrike">
                          <a:effectLst/>
                        </a:rPr>
                        <a:t>　</a:t>
                      </a:r>
                      <a:endParaRPr lang="ja-JP" altLang="en-US"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ctr" fontAlgn="ctr"/>
                      <a:r>
                        <a:rPr lang="en-US" altLang="ja-JP" sz="2000" u="none" strike="noStrike">
                          <a:effectLst/>
                        </a:rPr>
                        <a:t>※</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102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a:txBody>
                    <a:bodyPr/>
                    <a:lstStyle/>
                    <a:p>
                      <a:pPr algn="r" fontAlgn="ctr"/>
                      <a:r>
                        <a:rPr lang="en-US" altLang="ja-JP" sz="2000" u="none" strike="noStrike">
                          <a:effectLst/>
                        </a:rPr>
                        <a:t>5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gridSpan="2">
                  <a:txBody>
                    <a:bodyPr/>
                    <a:lstStyle/>
                    <a:p>
                      <a:pPr algn="r" fontAlgn="ctr"/>
                      <a:r>
                        <a:rPr lang="en-US" altLang="ja-JP" sz="2000" u="none" strike="noStrike">
                          <a:effectLst/>
                        </a:rPr>
                        <a:t>108 </a:t>
                      </a:r>
                      <a:endParaRPr lang="en-US" altLang="ja-JP" sz="20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a:p>
                  </a:txBody>
                  <a:tcPr/>
                </a:tc>
              </a:tr>
              <a:tr h="1114777">
                <a:tc gridSpan="7">
                  <a:txBody>
                    <a:bodyPr/>
                    <a:lstStyle/>
                    <a:p>
                      <a:pPr algn="l" fontAlgn="ctr"/>
                      <a:r>
                        <a:rPr lang="ja-JP" altLang="en-US" sz="1400" u="none" strike="noStrike">
                          <a:effectLst/>
                        </a:rPr>
                        <a:t>（注）</a:t>
                      </a:r>
                      <a:r>
                        <a:rPr lang="en-US" altLang="ja-JP" sz="1400" u="none" strike="noStrike">
                          <a:effectLst/>
                        </a:rPr>
                        <a:t>※</a:t>
                      </a:r>
                      <a:r>
                        <a:rPr lang="ja-JP" altLang="en-US" sz="1400" u="none" strike="noStrike">
                          <a:effectLst/>
                        </a:rPr>
                        <a:t>の欄は、自宅におけるＩＴ等を活用した学習活動を指導要録上出席扱いとした児童生徒のうち、学校外の機関等で相談・</a:t>
                      </a:r>
                      <a:br>
                        <a:rPr lang="ja-JP" altLang="en-US" sz="1400" u="none" strike="noStrike">
                          <a:effectLst/>
                        </a:rPr>
                      </a:br>
                      <a:r>
                        <a:rPr lang="ja-JP" altLang="en-US" sz="1400" u="none" strike="noStrike">
                          <a:effectLst/>
                        </a:rPr>
                        <a:t>      指導等を受けた日数についても指導要録上出席扱いを受け、「４－８　学校外の機関等で相談・指導等を受け、指導要録</a:t>
                      </a:r>
                      <a:br>
                        <a:rPr lang="ja-JP" altLang="en-US" sz="1400" u="none" strike="noStrike">
                          <a:effectLst/>
                        </a:rPr>
                      </a:br>
                      <a:r>
                        <a:rPr lang="ja-JP" altLang="en-US" sz="1400" u="none" strike="noStrike">
                          <a:effectLst/>
                        </a:rPr>
                        <a:t>      上出席扱いとした児童生徒数」にも計上されている児童生徒数。</a:t>
                      </a:r>
                      <a:endParaRPr lang="ja-JP" altLang="en-US" sz="1400" b="0" i="0" u="none" strike="noStrike">
                        <a:effectLst/>
                        <a:latin typeface="ＭＳ Ｐゴシック" panose="020B0600070205080204" pitchFamily="50" charset="-128"/>
                        <a:ea typeface="ＭＳ Ｐゴシック" panose="020B0600070205080204" pitchFamily="50" charset="-128"/>
                      </a:endParaRPr>
                    </a:p>
                  </a:txBody>
                  <a:tcPr marL="9525" marR="9525"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ja-JP" altLang="en-US" sz="3600"/>
                    </a:p>
                  </a:txBody>
                  <a:tcPr/>
                </a:tc>
                <a:tc>
                  <a:txBody>
                    <a:bodyPr/>
                    <a:lstStyle/>
                    <a:p>
                      <a:endParaRPr kumimoji="1" lang="ja-JP" altLang="en-US" sz="3600"/>
                    </a:p>
                  </a:txBody>
                  <a:tcPr/>
                </a:tc>
                <a:tc>
                  <a:txBody>
                    <a:bodyPr/>
                    <a:lstStyle/>
                    <a:p>
                      <a:endParaRPr kumimoji="1" lang="ja-JP" altLang="en-US" sz="3600" dirty="0"/>
                    </a:p>
                  </a:txBody>
                  <a:tcPr/>
                </a:tc>
              </a:tr>
            </a:tbl>
          </a:graphicData>
        </a:graphic>
      </p:graphicFrame>
    </p:spTree>
    <p:extLst>
      <p:ext uri="{BB962C8B-B14F-4D97-AF65-F5344CB8AC3E}">
        <p14:creationId xmlns:p14="http://schemas.microsoft.com/office/powerpoint/2010/main" val="3468213203"/>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1021</TotalTime>
  <Words>540</Words>
  <Application>Microsoft Office PowerPoint</Application>
  <PresentationFormat>画面に合わせる (4:3)</PresentationFormat>
  <Paragraphs>103</Paragraphs>
  <Slides>15</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15</vt:i4>
      </vt:variant>
    </vt:vector>
  </HeadingPairs>
  <TitlesOfParts>
    <vt:vector size="19" baseType="lpstr">
      <vt:lpstr>ＭＳ Ｐゴシック</vt:lpstr>
      <vt:lpstr>Arial</vt:lpstr>
      <vt:lpstr>Calibri</vt:lpstr>
      <vt:lpstr>標準デザイン</vt:lpstr>
      <vt:lpstr>不登校と自立支援</vt:lpstr>
      <vt:lpstr>日本の学校の特質</vt:lpstr>
      <vt:lpstr>原因と対策の基本</vt:lpstr>
      <vt:lpstr>PowerPoint プレゼンテーション</vt:lpstr>
      <vt:lpstr>PowerPoint プレゼンテーション</vt:lpstr>
      <vt:lpstr>不登校対応の変化</vt:lpstr>
      <vt:lpstr>学校側の実践</vt:lpstr>
      <vt:lpstr>不登校の許容</vt:lpstr>
      <vt:lpstr>PowerPoint プレゼンテーション</vt:lpstr>
      <vt:lpstr>自立支援</vt:lpstr>
      <vt:lpstr>オランダの不登校</vt:lpstr>
      <vt:lpstr>オランダの不登校指針１親</vt:lpstr>
      <vt:lpstr>オランダの不登校指針２学校</vt:lpstr>
      <vt:lpstr>オランダの不登校指針３　報告</vt:lpstr>
      <vt:lpstr>オランダの自立支援</vt:lpstr>
    </vt:vector>
  </TitlesOfParts>
  <Company>bunkyo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不登校と自立支援</dc:title>
  <dc:creator>wakei</dc:creator>
  <cp:lastModifiedBy>wakei</cp:lastModifiedBy>
  <cp:revision>40</cp:revision>
  <dcterms:created xsi:type="dcterms:W3CDTF">2008-06-18T13:08:06Z</dcterms:created>
  <dcterms:modified xsi:type="dcterms:W3CDTF">2017-05-09T07:20:20Z</dcterms:modified>
</cp:coreProperties>
</file>