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77" r:id="rId4"/>
    <p:sldId id="278" r:id="rId5"/>
    <p:sldId id="279" r:id="rId6"/>
    <p:sldId id="280" r:id="rId7"/>
    <p:sldId id="267" r:id="rId8"/>
    <p:sldId id="268" r:id="rId9"/>
    <p:sldId id="261" r:id="rId10"/>
    <p:sldId id="273" r:id="rId11"/>
    <p:sldId id="274" r:id="rId1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8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AAF63-2907-419F-A0BC-10696800F3A0}" type="datetimeFigureOut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13DEB-3767-418C-A995-91981D3B26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930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08308-3F7B-4514-8E6F-2810C6C20B68}" type="slidenum">
              <a:rPr kumimoji="1" lang="en-US" altLang="ja-JP"/>
              <a:pPr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1370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08308-3F7B-4514-8E6F-2810C6C20B68}" type="slidenum">
              <a:rPr kumimoji="1" lang="en-US" altLang="ja-JP"/>
              <a:pPr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6897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8BBDA-F85F-448F-A2B2-F5A08A9D8D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7011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1DEE6-296E-4274-B530-23E13EB9731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14404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E3F46-E0C7-492B-8A66-ED556F634A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19680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FF774-4B32-45BF-B50D-CC2AB90F1A6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06986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7AAAB-20FC-46A2-9226-545C80F0F7A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75898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3717A-60C0-4D32-856D-C00C3856702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05274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C7A6E-38C4-472F-9C88-24F1F89990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32928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67246-3D26-4D37-9154-19AEE647C23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7087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0F9CC-3D85-421D-B850-0E21C1E326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210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39FBD-D35D-47F8-A857-19B70F729F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7995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48D19-DF85-497F-8F9E-52142CFEBE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38411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F28BFC8-A1E9-4CF3-B5E0-BDEAF9824AD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ahi-net.or.jp/~fl5k-oo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臨床教育学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授業に関する説明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アレントの理論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ja-JP" altLang="en-US" dirty="0"/>
              <a:t>「人間の条件」　労働・仕事・活動</a:t>
            </a:r>
          </a:p>
          <a:p>
            <a:r>
              <a:rPr kumimoji="1" lang="ja-JP" altLang="en-US" dirty="0"/>
              <a:t>公的生活が成立することが人間の条件　</a:t>
            </a:r>
          </a:p>
          <a:p>
            <a:pPr lvl="1"/>
            <a:r>
              <a:rPr kumimoji="1" lang="ja-JP" altLang="en-US" dirty="0"/>
              <a:t>自由な</a:t>
            </a:r>
            <a:r>
              <a:rPr kumimoji="1" lang="ja-JP" altLang="en-US" dirty="0" smtClean="0"/>
              <a:t>討論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公開制 オープンであることが大切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  <a:p>
            <a:pPr lvl="1"/>
            <a:r>
              <a:rPr kumimoji="1" lang="ja-JP" altLang="en-US" dirty="0"/>
              <a:t>多様性の承認</a:t>
            </a:r>
          </a:p>
          <a:p>
            <a:pPr lvl="1"/>
            <a:r>
              <a:rPr kumimoji="1" lang="ja-JP" altLang="en-US" dirty="0">
                <a:latin typeface="ＭＳ Ｐゴシック"/>
                <a:ea typeface="ＭＳ Ｐゴシック"/>
              </a:rPr>
              <a:t>平等</a:t>
            </a:r>
          </a:p>
          <a:p>
            <a:r>
              <a:rPr lang="ja-JP" altLang="en-US" dirty="0"/>
              <a:t>私的生活は奪われること</a:t>
            </a:r>
          </a:p>
          <a:p>
            <a:pPr lvl="1"/>
            <a:r>
              <a:rPr lang="ja-JP" altLang="en-US" sz="3200" dirty="0">
                <a:latin typeface="ＭＳ Ｐゴシック"/>
                <a:ea typeface="ＭＳ Ｐゴシック"/>
              </a:rPr>
              <a:t>コミュニケーションによって、相互に情報の共有</a:t>
            </a:r>
          </a:p>
          <a:p>
            <a:pPr lvl="1"/>
            <a:r>
              <a:rPr kumimoji="1" lang="ja-JP" altLang="en-US" sz="3200" dirty="0">
                <a:latin typeface="ＭＳ Ｐゴシック"/>
                <a:ea typeface="ＭＳ Ｐゴシック"/>
              </a:rPr>
              <a:t>差異性を認めた上で、自由に議論</a:t>
            </a:r>
          </a:p>
        </p:txBody>
      </p:sp>
    </p:spTree>
    <p:extLst>
      <p:ext uri="{BB962C8B-B14F-4D97-AF65-F5344CB8AC3E}">
        <p14:creationId xmlns:p14="http://schemas.microsoft.com/office/powerpoint/2010/main" val="1740305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アレント理論の応用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>
                <a:latin typeface="ＭＳ Ｐゴシック"/>
                <a:ea typeface="ＭＳ Ｐゴシック"/>
              </a:rPr>
              <a:t>徹底的に差異を容認する。しかし、</a:t>
            </a:r>
          </a:p>
          <a:p>
            <a:pPr lvl="1"/>
            <a:r>
              <a:rPr lang="ja-JP" altLang="en-US" sz="3200">
                <a:latin typeface="ＭＳ Ｐゴシック"/>
                <a:ea typeface="ＭＳ Ｐゴシック"/>
              </a:rPr>
              <a:t>日本的同心円的構造→同調性の強制</a:t>
            </a:r>
          </a:p>
          <a:p>
            <a:pPr lvl="1"/>
            <a:r>
              <a:rPr lang="ja-JP" altLang="en-US" sz="3200">
                <a:latin typeface="ＭＳ Ｐゴシック"/>
                <a:ea typeface="ＭＳ Ｐゴシック"/>
              </a:rPr>
              <a:t>規範→守ることを強制</a:t>
            </a:r>
          </a:p>
          <a:p>
            <a:r>
              <a:rPr lang="ja-JP" altLang="en-US">
                <a:latin typeface="ＭＳ Ｐゴシック"/>
                <a:ea typeface="ＭＳ Ｐゴシック"/>
              </a:rPr>
              <a:t>コミュニケーションをはかる。しかし、</a:t>
            </a:r>
          </a:p>
          <a:p>
            <a:pPr lvl="1"/>
            <a:r>
              <a:rPr lang="ja-JP" altLang="en-US" sz="3200">
                <a:latin typeface="ＭＳ Ｐゴシック"/>
                <a:ea typeface="ＭＳ Ｐゴシック"/>
              </a:rPr>
              <a:t>プライバシーの壁（ｃｆ　作文等）</a:t>
            </a:r>
          </a:p>
          <a:p>
            <a:pPr lvl="1"/>
            <a:r>
              <a:rPr lang="ja-JP" altLang="en-US" sz="3200">
                <a:latin typeface="ＭＳ Ｐゴシック"/>
                <a:ea typeface="ＭＳ Ｐゴシック"/>
              </a:rPr>
              <a:t>聞く力・話す力</a:t>
            </a:r>
          </a:p>
        </p:txBody>
      </p:sp>
    </p:spTree>
    <p:extLst>
      <p:ext uri="{BB962C8B-B14F-4D97-AF65-F5344CB8AC3E}">
        <p14:creationId xmlns:p14="http://schemas.microsoft.com/office/powerpoint/2010/main" val="3954324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成績評価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800" dirty="0" smtClean="0"/>
              <a:t>授業後の掲示板への書き込み、あるいは、「レポート」</a:t>
            </a:r>
            <a:r>
              <a:rPr lang="en-US" altLang="ja-JP" sz="2800" dirty="0" smtClean="0"/>
              <a:t>(</a:t>
            </a:r>
            <a:r>
              <a:rPr lang="ja-JP" altLang="en-US" sz="2800" dirty="0" smtClean="0"/>
              <a:t>標準設定ワードで４枚以上</a:t>
            </a:r>
            <a:r>
              <a:rPr lang="en-US" altLang="ja-JP" sz="2800" dirty="0" smtClean="0"/>
              <a:t>)</a:t>
            </a:r>
            <a:endParaRPr lang="ja-JP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ja-JP" altLang="en-US" sz="2800" dirty="0" smtClean="0"/>
              <a:t>テキストおよび掲示板は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 dirty="0" smtClean="0">
                <a:hlinkClick r:id="rId2"/>
              </a:rPr>
              <a:t>http://www.asahi-net.or.jp/~fl5k-oot</a:t>
            </a:r>
            <a:endParaRPr lang="en-US" altLang="ja-JP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 smtClean="0"/>
              <a:t>にある。</a:t>
            </a:r>
            <a:r>
              <a:rPr lang="en-US" altLang="ja-JP" sz="2800" dirty="0" smtClean="0"/>
              <a:t>(</a:t>
            </a:r>
            <a:r>
              <a:rPr lang="ja-JP" altLang="en-US" sz="2800" dirty="0" smtClean="0"/>
              <a:t>「臨床教育学」</a:t>
            </a:r>
            <a:r>
              <a:rPr lang="en-US" altLang="ja-JP" sz="2800" dirty="0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 smtClean="0"/>
              <a:t>・ 掲示板は、番号は </a:t>
            </a:r>
            <a:r>
              <a:rPr lang="en-US" altLang="ja-JP" sz="2800" dirty="0" smtClean="0"/>
              <a:t>ph1</a:t>
            </a:r>
            <a:r>
              <a:rPr lang="ja-JP" altLang="en-US" sz="2800" dirty="0" smtClean="0"/>
              <a:t>７のあとに学籍番号</a:t>
            </a:r>
            <a:endParaRPr lang="en-US" altLang="ja-JP" sz="2800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 smtClean="0"/>
              <a:t>・ 投稿パスワードは </a:t>
            </a:r>
            <a:r>
              <a:rPr lang="en-US" altLang="ja-JP" sz="2400" dirty="0" smtClean="0"/>
              <a:t>Edu-630</a:t>
            </a:r>
            <a:r>
              <a:rPr lang="ja-JP" altLang="en-US" sz="2400" dirty="0" smtClean="0"/>
              <a:t>  </a:t>
            </a:r>
            <a:endParaRPr lang="en-US" altLang="ja-JP" sz="2400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 smtClean="0"/>
              <a:t>     必ず英数半角で、正しく書く。</a:t>
            </a:r>
            <a:endParaRPr lang="en-US" altLang="ja-JP" sz="2400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 smtClean="0"/>
              <a:t>・文章はパソコンに保存してから、掲示板にアップ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臨床教育学の発生１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人は大人になるために、社会で労働する能力と、社会の規範を身につける必要</a:t>
            </a:r>
          </a:p>
          <a:p>
            <a:r>
              <a:rPr lang="ja-JP" altLang="en-US" dirty="0" smtClean="0"/>
              <a:t>共同体内で大人から伝授→分業・身分化で、その内部で能力、規範はより広く（ムラ→村）</a:t>
            </a:r>
          </a:p>
          <a:p>
            <a:r>
              <a:rPr lang="ja-JP" altLang="en-US" dirty="0" smtClean="0"/>
              <a:t>学校の発生（支配の知識を学ぶ・余暇）</a:t>
            </a:r>
          </a:p>
          <a:p>
            <a:r>
              <a:rPr lang="ja-JP" altLang="en-US" dirty="0" smtClean="0"/>
              <a:t>能力は高低で内部で階層化・規範は逸脱行為として対応（処罰・聖職者が対応）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28349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臨床教育学の発生２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身分社会は、逸脱行動は共同体内部で処理（宗教が規範の権威として対応）ｃｆ懺悔室</a:t>
            </a:r>
          </a:p>
          <a:p>
            <a:r>
              <a:rPr lang="ja-JP" altLang="en-US" dirty="0"/>
              <a:t>身分</a:t>
            </a:r>
            <a:r>
              <a:rPr lang="ja-JP" altLang="en-US" dirty="0" smtClean="0"/>
              <a:t>社会の崩壊→逸脱行動の対応の変化</a:t>
            </a:r>
          </a:p>
          <a:p>
            <a:pPr lvl="1"/>
            <a:r>
              <a:rPr kumimoji="1" lang="ja-JP" altLang="en-US" dirty="0" smtClean="0"/>
              <a:t>自分で人生選択をする必要→ストレス・不安</a:t>
            </a:r>
          </a:p>
          <a:p>
            <a:pPr lvl="1"/>
            <a:r>
              <a:rPr lang="ja-JP" altLang="en-US" dirty="0"/>
              <a:t>地域的規範力の</a:t>
            </a:r>
            <a:r>
              <a:rPr lang="ja-JP" altLang="en-US" dirty="0" smtClean="0"/>
              <a:t>低下（自殺の増加　デュルケム）</a:t>
            </a:r>
          </a:p>
          <a:p>
            <a:pPr lvl="1"/>
            <a:r>
              <a:rPr kumimoji="1" lang="ja-JP" altLang="en-US" dirty="0" smtClean="0"/>
              <a:t>宗教規範力の低下（宗教の分裂・科学の発展）</a:t>
            </a:r>
          </a:p>
          <a:p>
            <a:r>
              <a:rPr lang="ja-JP" altLang="en-US" dirty="0" smtClean="0"/>
              <a:t>宗教の権威低下（「神は死んだ」）聖職者からセラピストへ（１９世紀末に心理学・フロイト）</a:t>
            </a:r>
          </a:p>
        </p:txBody>
      </p:sp>
    </p:spTree>
    <p:extLst>
      <p:ext uri="{BB962C8B-B14F-4D97-AF65-F5344CB8AC3E}">
        <p14:creationId xmlns:p14="http://schemas.microsoft.com/office/powerpoint/2010/main" val="4159187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臨床教育学の発生３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学問・治療法として心理臨床の発展（２０Ｃ）</a:t>
            </a:r>
          </a:p>
          <a:p>
            <a:r>
              <a:rPr lang="ja-JP" altLang="en-US" dirty="0"/>
              <a:t>日本　</a:t>
            </a:r>
            <a:r>
              <a:rPr lang="ja-JP" altLang="en-US" dirty="0" smtClean="0"/>
              <a:t>医学部（精神医学）文学部心理学科（動物の実験心理学）教育学部教育心理学科（人間の心理学、一部に臨床心理学者）</a:t>
            </a:r>
          </a:p>
          <a:p>
            <a:r>
              <a:rPr lang="ja-JP" altLang="en-US" dirty="0"/>
              <a:t>臨床</a:t>
            </a:r>
            <a:r>
              <a:rPr lang="ja-JP" altLang="en-US" dirty="0" smtClean="0"/>
              <a:t>教育学の登場</a:t>
            </a:r>
            <a:r>
              <a:rPr lang="ja-JP" altLang="en-US" dirty="0"/>
              <a:t>（</a:t>
            </a:r>
            <a:r>
              <a:rPr lang="ja-JP" altLang="en-US" dirty="0" smtClean="0"/>
              <a:t>実質は臨床心理学</a:t>
            </a:r>
            <a:r>
              <a:rPr lang="ja-JP" altLang="en-US" dirty="0"/>
              <a:t>）</a:t>
            </a:r>
          </a:p>
          <a:p>
            <a:pPr lvl="1"/>
            <a:r>
              <a:rPr lang="ja-JP" altLang="en-US" dirty="0"/>
              <a:t>１９８８年京都大学大学院臨床教育学講座</a:t>
            </a:r>
          </a:p>
          <a:p>
            <a:pPr lvl="1"/>
            <a:r>
              <a:rPr lang="ja-JP" altLang="en-US" dirty="0"/>
              <a:t>１９９８年教育人間学講座と統合</a:t>
            </a:r>
          </a:p>
          <a:p>
            <a:pPr lvl="1"/>
            <a:r>
              <a:rPr lang="ja-JP" altLang="en-US" dirty="0"/>
              <a:t>臨床心理士も１９８８年から認定</a:t>
            </a:r>
          </a:p>
          <a:p>
            <a:endParaRPr lang="ja-JP" altLang="en-US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31377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臨床教育学の発生４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教員養成課程の事情（採用の激減期に、再編→生活指導・道徳教育の専門家が「臨床教育学」で生き残りを図る。</a:t>
            </a:r>
          </a:p>
          <a:p>
            <a:r>
              <a:rPr lang="ja-JP" altLang="en-US" dirty="0" smtClean="0"/>
              <a:t>文教</a:t>
            </a:r>
            <a:r>
              <a:rPr lang="ja-JP" altLang="en-US" dirty="0"/>
              <a:t>大学　</a:t>
            </a:r>
            <a:r>
              <a:rPr lang="ja-JP" altLang="en-US" dirty="0" smtClean="0"/>
              <a:t>臨床心理学科設立時に文部省の指導で「臨床教育学演習」と「文献講読」が入り、当初「教育哲学」が心理学科設立時に「臨床教育学」となり、演習と文献講読が廃止。</a:t>
            </a:r>
          </a:p>
          <a:p>
            <a:r>
              <a:rPr kumimoji="1" lang="ja-JP" altLang="en-US" dirty="0"/>
              <a:t>心</a:t>
            </a:r>
            <a:r>
              <a:rPr kumimoji="1" lang="ja-JP" altLang="en-US" dirty="0" smtClean="0"/>
              <a:t>理学の系統と教育学の系統が併存</a:t>
            </a:r>
            <a:r>
              <a:rPr kumimoji="1" lang="ja-JP" altLang="en-US" dirty="0"/>
              <a:t>している</a:t>
            </a:r>
            <a:r>
              <a:rPr kumimoji="1" lang="ja-JP" altLang="en-US" dirty="0" smtClean="0"/>
              <a:t>。独自の学問領域になるかは、不確定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0616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バブルと「喪失世代」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８０年代から９０年代初頭のバブル</a:t>
            </a:r>
          </a:p>
          <a:p>
            <a:r>
              <a:rPr kumimoji="1" lang="ja-JP" altLang="en-US" dirty="0" smtClean="0"/>
              <a:t>「</a:t>
            </a:r>
            <a:r>
              <a:rPr kumimoji="1" lang="ja-JP" altLang="en-US" dirty="0" smtClean="0"/>
              <a:t>光」は一部の</a:t>
            </a:r>
            <a:r>
              <a:rPr kumimoji="1" lang="ja-JP" altLang="en-US" dirty="0" smtClean="0"/>
              <a:t>大人・子どもには負の要因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浪費</a:t>
            </a:r>
            <a:r>
              <a:rPr kumimoji="1" lang="ja-JP" altLang="en-US" dirty="0" smtClean="0"/>
              <a:t>傾向の大人の姿</a:t>
            </a:r>
          </a:p>
          <a:p>
            <a:pPr lvl="1"/>
            <a:r>
              <a:rPr lang="ja-JP" altLang="en-US" dirty="0" smtClean="0"/>
              <a:t>子ども自身が大金をもつことも</a:t>
            </a:r>
          </a:p>
          <a:p>
            <a:r>
              <a:rPr kumimoji="1" lang="ja-JP" altLang="en-US" dirty="0" smtClean="0"/>
              <a:t>「影」は直接的負の要因に</a:t>
            </a:r>
          </a:p>
          <a:p>
            <a:pPr lvl="1"/>
            <a:r>
              <a:rPr lang="ja-JP" altLang="en-US" dirty="0" smtClean="0"/>
              <a:t>地上げで家を</a:t>
            </a:r>
            <a:r>
              <a:rPr lang="ja-JP" altLang="en-US" dirty="0" smtClean="0"/>
              <a:t>失う・</a:t>
            </a:r>
            <a:r>
              <a:rPr kumimoji="1" lang="ja-JP" altLang="en-US" dirty="0" smtClean="0"/>
              <a:t>犯罪</a:t>
            </a:r>
            <a:r>
              <a:rPr kumimoji="1" lang="ja-JP" altLang="en-US" dirty="0" smtClean="0"/>
              <a:t>や自殺が</a:t>
            </a:r>
            <a:r>
              <a:rPr kumimoji="1" lang="ja-JP" altLang="en-US" dirty="0" smtClean="0"/>
              <a:t>目立つ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女子高生監禁殺人</a:t>
            </a:r>
            <a:r>
              <a:rPr lang="en-US" altLang="ja-JP" dirty="0" smtClean="0"/>
              <a:t>(89)</a:t>
            </a:r>
            <a:r>
              <a:rPr lang="ja-JP" altLang="en-US" dirty="0" smtClean="0"/>
              <a:t>名古屋アベック殺人</a:t>
            </a:r>
            <a:r>
              <a:rPr lang="en-US" altLang="ja-JP" dirty="0" smtClean="0"/>
              <a:t>(88)</a:t>
            </a:r>
            <a:r>
              <a:rPr lang="ja-JP" altLang="en-US" dirty="0" smtClean="0"/>
              <a:t> 鹿川君いじめ自殺</a:t>
            </a:r>
            <a:r>
              <a:rPr lang="en-US" altLang="ja-JP" dirty="0" smtClean="0"/>
              <a:t>(86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lang="ja-JP" altLang="en-US" dirty="0" smtClean="0"/>
              <a:t>９４年大河内君自殺でスクールカウンセラー</a:t>
            </a:r>
            <a:endParaRPr lang="ja-JP" altLang="en-US" dirty="0" smtClean="0"/>
          </a:p>
          <a:p>
            <a:endParaRPr lang="ja-JP" altLang="en-US" dirty="0" smtClean="0"/>
          </a:p>
          <a:p>
            <a:endParaRPr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upload.wikimedia.org/wikipedia/ja/b/b3/Change_of_teenage_crimes_in_Nippon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1080"/>
            <a:ext cx="9144000" cy="5971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臨床</a:t>
            </a:r>
            <a:r>
              <a:rPr lang="ja-JP" altLang="en-US" dirty="0"/>
              <a:t>心</a:t>
            </a:r>
            <a:r>
              <a:rPr lang="ja-JP" altLang="en-US" dirty="0" smtClean="0"/>
              <a:t>理学と教育</a:t>
            </a:r>
            <a:r>
              <a:rPr lang="ja-JP" altLang="en-US" dirty="0"/>
              <a:t>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共通性</a:t>
            </a:r>
          </a:p>
          <a:p>
            <a:pPr lvl="1"/>
            <a:r>
              <a:rPr lang="ja-JP" altLang="en-US" dirty="0" smtClean="0"/>
              <a:t>人が</a:t>
            </a:r>
            <a:r>
              <a:rPr lang="ja-JP" altLang="en-US" dirty="0"/>
              <a:t>人</a:t>
            </a:r>
            <a:r>
              <a:rPr lang="ja-JP" altLang="en-US" dirty="0" smtClean="0"/>
              <a:t>に目的的に働きかける行為</a:t>
            </a:r>
          </a:p>
          <a:p>
            <a:pPr lvl="1"/>
            <a:r>
              <a:rPr kumimoji="1" lang="ja-JP" altLang="en-US" dirty="0" smtClean="0"/>
              <a:t>文明の発達とともに古い。しかし、形態は変化</a:t>
            </a:r>
          </a:p>
          <a:p>
            <a:pPr lvl="1"/>
            <a:r>
              <a:rPr lang="ja-JP" altLang="en-US" dirty="0"/>
              <a:t>「</a:t>
            </a:r>
            <a:r>
              <a:rPr lang="ja-JP" altLang="en-US" dirty="0" smtClean="0"/>
              <a:t>科学</a:t>
            </a:r>
            <a:r>
              <a:rPr lang="ja-JP" altLang="en-US" dirty="0"/>
              <a:t>」というより</a:t>
            </a:r>
            <a:r>
              <a:rPr lang="ja-JP" altLang="en-US" dirty="0" smtClean="0"/>
              <a:t>は</a:t>
            </a:r>
            <a:r>
              <a:rPr lang="ja-JP" altLang="en-US" dirty="0"/>
              <a:t>「</a:t>
            </a:r>
            <a:r>
              <a:rPr lang="ja-JP" altLang="en-US" dirty="0" smtClean="0"/>
              <a:t>実践的学問</a:t>
            </a:r>
            <a:r>
              <a:rPr lang="ja-JP" altLang="en-US" dirty="0"/>
              <a:t>」</a:t>
            </a:r>
            <a:endParaRPr kumimoji="1" lang="ja-JP" altLang="en-US" dirty="0" smtClean="0"/>
          </a:p>
          <a:p>
            <a:r>
              <a:rPr lang="ja-JP" altLang="en-US" dirty="0" smtClean="0"/>
              <a:t>相違</a:t>
            </a:r>
          </a:p>
          <a:p>
            <a:pPr lvl="1"/>
            <a:r>
              <a:rPr kumimoji="1" lang="ja-JP" altLang="en-US" dirty="0" smtClean="0"/>
              <a:t>価値観的立場と</a:t>
            </a:r>
            <a:r>
              <a:rPr kumimoji="1" lang="ja-JP" altLang="en-US" dirty="0"/>
              <a:t>価値相対</a:t>
            </a:r>
            <a:r>
              <a:rPr kumimoji="1" lang="ja-JP" altLang="en-US" dirty="0" smtClean="0"/>
              <a:t>主義（いじめで考える）</a:t>
            </a:r>
          </a:p>
          <a:p>
            <a:pPr lvl="1"/>
            <a:r>
              <a:rPr kumimoji="1" lang="ja-JP" altLang="en-US" dirty="0" smtClean="0"/>
              <a:t>すべての人が対象と問題を抱えた人が対象</a:t>
            </a:r>
          </a:p>
          <a:p>
            <a:pPr marL="0" indent="0">
              <a:buNone/>
            </a:pPr>
            <a:r>
              <a:rPr kumimoji="1" lang="ja-JP" altLang="en-US" dirty="0" smtClean="0"/>
              <a:t>＊ジャクリーヌ・デュ・プレをめぐって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1066688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490</Words>
  <Application>Microsoft Office PowerPoint</Application>
  <PresentationFormat>画面に合わせる (4:3)</PresentationFormat>
  <Paragraphs>71</Paragraphs>
  <Slides>11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5" baseType="lpstr">
      <vt:lpstr>ＭＳ Ｐゴシック</vt:lpstr>
      <vt:lpstr>Arial</vt:lpstr>
      <vt:lpstr>Calibri</vt:lpstr>
      <vt:lpstr>標準デザイン</vt:lpstr>
      <vt:lpstr>臨床教育学</vt:lpstr>
      <vt:lpstr>成績評価</vt:lpstr>
      <vt:lpstr>臨床教育学の発生１</vt:lpstr>
      <vt:lpstr>臨床教育学の発生２</vt:lpstr>
      <vt:lpstr>臨床教育学の発生３</vt:lpstr>
      <vt:lpstr>臨床教育学の発生４</vt:lpstr>
      <vt:lpstr>バブルと「喪失世代」</vt:lpstr>
      <vt:lpstr>PowerPoint プレゼンテーション</vt:lpstr>
      <vt:lpstr>臨床心理学と教育学</vt:lpstr>
      <vt:lpstr>アレントの理論</vt:lpstr>
      <vt:lpstr>アレント理論の応用</vt:lpstr>
    </vt:vector>
  </TitlesOfParts>
  <Company>bunkyo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教育哲学（臨床教育学）</dc:title>
  <dc:creator>wakei</dc:creator>
  <cp:lastModifiedBy>wakei</cp:lastModifiedBy>
  <cp:revision>45</cp:revision>
  <dcterms:created xsi:type="dcterms:W3CDTF">2008-04-02T13:38:04Z</dcterms:created>
  <dcterms:modified xsi:type="dcterms:W3CDTF">2017-04-11T11:29:23Z</dcterms:modified>
</cp:coreProperties>
</file>