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61" r:id="rId5"/>
    <p:sldId id="263" r:id="rId6"/>
    <p:sldId id="264" r:id="rId7"/>
    <p:sldId id="257" r:id="rId8"/>
    <p:sldId id="265" r:id="rId9"/>
    <p:sldId id="266" r:id="rId10"/>
    <p:sldId id="267" r:id="rId11"/>
    <p:sldId id="268" r:id="rId12"/>
    <p:sldId id="258" r:id="rId13"/>
    <p:sldId id="259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26678-E3CB-45AD-9824-510A40F8A5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B4A7A-2495-4DA9-B024-422FAAF0B7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D187-A664-4667-832B-91951C4EF3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DDF8-26BC-43A5-8E4D-0DBFB0F81E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3C80A-C577-4D86-8EE6-688345E348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2D54B-FF4E-4EB2-860E-B9AA6D04F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BD6D8-E5E9-435D-A047-119D7DE6CC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D1A1-BFD0-48CE-916D-0A3D32E6AB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16D1-5791-4FEB-920E-3D4AC04D31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5B16B-FB04-4CA2-886C-0E83BCE1FC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46BE-51BF-43D5-9B8D-73D8FFEF42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F00F246-5E4D-4DB2-8DB9-2DBE8C59FB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法則化</a:t>
            </a:r>
            <a:r>
              <a:rPr lang="ja-JP" altLang="en-US" dirty="0" smtClean="0"/>
              <a:t>運動</a:t>
            </a:r>
            <a:r>
              <a:rPr lang="en-US" altLang="ja-JP" dirty="0" smtClean="0"/>
              <a:t>(TOSS)</a:t>
            </a:r>
            <a:endParaRPr lang="ja-JP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生徒を動かすことは可能か・妥当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スキナー理論との対比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法則化運動原則２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桑原泰樹（学級崩壊させる教師）</a:t>
            </a:r>
          </a:p>
          <a:p>
            <a:pPr lvl="1"/>
            <a:r>
              <a:rPr lang="ja-JP" altLang="en-US" sz="2400" dirty="0" smtClean="0"/>
              <a:t>（１）教師が言ったことが揺らぎ、徹底させることができない　　　　→指示系統が不安定である</a:t>
            </a:r>
          </a:p>
          <a:p>
            <a:pPr lvl="1"/>
            <a:r>
              <a:rPr lang="ja-JP" altLang="en-US" sz="2400" dirty="0" smtClean="0"/>
              <a:t>（２）一部の子（やんちゃな子、反抗的な高学年女子）に遠慮してしまう　　　→不公平である</a:t>
            </a:r>
          </a:p>
          <a:p>
            <a:pPr lvl="1"/>
            <a:r>
              <a:rPr lang="ja-JP" altLang="en-US" sz="2400" dirty="0" smtClean="0"/>
              <a:t>（３）いけないことをいけないと叱れない　→制御できない</a:t>
            </a:r>
          </a:p>
          <a:p>
            <a:pPr lvl="1"/>
            <a:r>
              <a:rPr lang="ja-JP" altLang="en-US" sz="2400" dirty="0" smtClean="0"/>
              <a:t>（４）授業がつまらない　→指導者としての権威がない</a:t>
            </a:r>
          </a:p>
          <a:p>
            <a:r>
              <a:rPr lang="ja-JP" altLang="en-US" dirty="0" smtClean="0"/>
              <a:t>対策</a:t>
            </a:r>
          </a:p>
          <a:p>
            <a:pPr lvl="1"/>
            <a:r>
              <a:rPr lang="ja-JP" altLang="en-US" dirty="0" smtClean="0"/>
              <a:t>教えてほめる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考えてみよう１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 smtClean="0"/>
              <a:t>着任式の終了後、向山氏は校庭のはじっこに連れて行ってしゃがませた。</a:t>
            </a:r>
            <a:br>
              <a:rPr lang="ja-JP" altLang="en-US" sz="2400" dirty="0" smtClean="0"/>
            </a:br>
            <a:r>
              <a:rPr lang="ja-JP" altLang="en-US" sz="2400" dirty="0" smtClean="0"/>
              <a:t>２人の子どもが、近くの丸太に腰かけた。明らかに向山氏が出した指示とは違う行動であった。２人の子は、３月まで学級担任の指示に従っていなかったのであろう。そこを向山氏は見逃さなかった。向山氏は毅然とした口調で「先生の言った通りにしゃがみなさい」と言った。２人の子どもは、素直に丸太から降りた。</a:t>
            </a:r>
            <a:br>
              <a:rPr lang="ja-JP" altLang="en-US" sz="2400" dirty="0" smtClean="0"/>
            </a:br>
            <a:r>
              <a:rPr lang="ja-JP" altLang="en-US" sz="2400" dirty="0" smtClean="0"/>
              <a:t>一瞬のできごとであるが、向山氏がやんちゃな子との闘いに勝った瞬間である。教師の指示に従わせることで、やんちゃな子の「自分が１番」という意識を変えることに成功した。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考えてみよう２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いじめを起こさないクラス作り</a:t>
            </a:r>
          </a:p>
          <a:p>
            <a:pPr eaLnBrk="1" hangingPunct="1"/>
            <a:r>
              <a:rPr lang="ja-JP" altLang="en-US" dirty="0" smtClean="0"/>
              <a:t>挨拶</a:t>
            </a:r>
            <a:r>
              <a:rPr lang="ja-JP" altLang="en-US" dirty="0" smtClean="0"/>
              <a:t>運動</a:t>
            </a:r>
          </a:p>
          <a:p>
            <a:pPr eaLnBrk="1" hangingPunct="1"/>
            <a:r>
              <a:rPr lang="ja-JP" altLang="en-US" dirty="0"/>
              <a:t>草野</a:t>
            </a:r>
            <a:r>
              <a:rPr lang="ja-JP" altLang="en-US" dirty="0" smtClean="0"/>
              <a:t>心平</a:t>
            </a:r>
            <a:r>
              <a:rPr lang="ja-JP" altLang="en-US" dirty="0"/>
              <a:t>「</a:t>
            </a:r>
            <a:r>
              <a:rPr lang="ja-JP" altLang="en-US" dirty="0" smtClean="0"/>
              <a:t>春</a:t>
            </a:r>
            <a:r>
              <a:rPr lang="ja-JP" altLang="en-US" dirty="0"/>
              <a:t>」</a:t>
            </a:r>
            <a:r>
              <a:rPr lang="ja-JP" altLang="en-US" dirty="0" smtClean="0"/>
              <a:t>の</a:t>
            </a:r>
            <a:r>
              <a:rPr lang="ja-JP" altLang="en-US" dirty="0"/>
              <a:t>授業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法則化運動の批判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マニュアル主義</a:t>
            </a:r>
          </a:p>
          <a:p>
            <a:pPr eaLnBrk="1" hangingPunct="1"/>
            <a:r>
              <a:rPr lang="ja-JP" altLang="en-US" dirty="0" smtClean="0"/>
              <a:t>子どもの多様性主体性を無視</a:t>
            </a:r>
          </a:p>
          <a:p>
            <a:pPr eaLnBrk="1" hangingPunct="1"/>
            <a:r>
              <a:rPr lang="ja-JP" altLang="en-US" dirty="0" smtClean="0"/>
              <a:t>命令的</a:t>
            </a:r>
          </a:p>
          <a:p>
            <a:pPr eaLnBrk="1" hangingPunct="1"/>
            <a:r>
              <a:rPr lang="ja-JP" altLang="en-US" dirty="0" smtClean="0"/>
              <a:t>教育内容への検討意識が欠落</a:t>
            </a:r>
          </a:p>
          <a:p>
            <a:pPr eaLnBrk="1" hangingPunct="1"/>
            <a:r>
              <a:rPr lang="ja-JP" altLang="en-US" dirty="0" smtClean="0"/>
              <a:t>人のコントロールは許されるか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ロジャースとスキナー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　罰と褒賞を適切にすれば、人間を思い通りに動かすことができる。（重要なのは褒賞）→プログラム学習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ロジャース　個人の中の意志こそが重要・人間は成長可能性、回復可能性を自然に持っている。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603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人を動かすこと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教師は子どもを「動かす」</a:t>
            </a:r>
          </a:p>
          <a:p>
            <a:pPr eaLnBrk="1" hangingPunct="1"/>
            <a:r>
              <a:rPr lang="ja-JP" altLang="en-US" dirty="0" smtClean="0"/>
              <a:t>人が人を動かすものは何か（考えてみよう）</a:t>
            </a:r>
          </a:p>
          <a:p>
            <a:pPr lvl="1" eaLnBrk="1" hangingPunct="1">
              <a:buNone/>
            </a:pPr>
            <a:r>
              <a:rPr lang="ja-JP" altLang="en-US" dirty="0" smtClean="0"/>
              <a:t>やってみせ　言って聞かせて　させてみて</a:t>
            </a:r>
            <a:endParaRPr lang="en-US" altLang="ja-JP" dirty="0" smtClean="0"/>
          </a:p>
          <a:p>
            <a:pPr lvl="1" eaLnBrk="1" hangingPunct="1">
              <a:buNone/>
            </a:pPr>
            <a:r>
              <a:rPr lang="ja-JP" altLang="en-US" dirty="0" smtClean="0"/>
              <a:t>　　誉めてやらねば　人は</a:t>
            </a:r>
            <a:r>
              <a:rPr lang="ja-JP" altLang="en-US" dirty="0" err="1" smtClean="0"/>
              <a:t>動かじ</a:t>
            </a:r>
            <a:r>
              <a:rPr lang="ja-JP" altLang="en-US" dirty="0" smtClean="0"/>
              <a:t>　山本五十六　</a:t>
            </a:r>
          </a:p>
          <a:p>
            <a:pPr eaLnBrk="1" hangingPunct="1"/>
            <a:r>
              <a:rPr lang="ja-JP" altLang="en-US" dirty="0" smtClean="0"/>
              <a:t>人はコントロールできるか</a:t>
            </a:r>
          </a:p>
          <a:p>
            <a:pPr lvl="1" eaLnBrk="1" hangingPunct="1"/>
            <a:r>
              <a:rPr lang="ja-JP" altLang="en-US" dirty="0" smtClean="0"/>
              <a:t>ワトソンの言葉「自分に赤ん坊を預けて、条件が整えば、どのような人材にも育てることができる。</a:t>
            </a:r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教育に最も大きな影響を与えた行動主義者</a:t>
            </a:r>
          </a:p>
          <a:p>
            <a:pPr eaLnBrk="1" hangingPunct="1"/>
            <a:r>
              <a:rPr lang="ja-JP" altLang="en-US" dirty="0" smtClean="0"/>
              <a:t>適切な報酬と罰をあたえることで、人間の行動はコントロールできる。</a:t>
            </a:r>
          </a:p>
          <a:p>
            <a:pPr lvl="1" eaLnBrk="1" hangingPunct="1"/>
            <a:r>
              <a:rPr lang="ja-JP" altLang="en-US" dirty="0" smtClean="0"/>
              <a:t>基本的に大きな影響力は報酬にあり、罰は補充的に過ぎない</a:t>
            </a:r>
          </a:p>
          <a:p>
            <a:pPr eaLnBrk="1" hangingPunct="1"/>
            <a:r>
              <a:rPr lang="ja-JP" altLang="en-US" dirty="0" smtClean="0"/>
              <a:t>人が学習するのも報酬・罰によって規定</a:t>
            </a:r>
          </a:p>
          <a:p>
            <a:pPr lvl="1" eaLnBrk="1" hangingPunct="1"/>
            <a:r>
              <a:rPr lang="ja-JP" altLang="en-US" dirty="0" smtClean="0"/>
              <a:t>報酬　褒美・賞賛・評価の向上</a:t>
            </a:r>
          </a:p>
          <a:p>
            <a:pPr lvl="1" eaLnBrk="1" hangingPunct="1"/>
            <a:r>
              <a:rPr lang="ja-JP" altLang="en-US" dirty="0" smtClean="0"/>
              <a:t>罰　　　得られるものが不可・恥・地位の低下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「わかる喜び」最大の報酬→プログラム学習</a:t>
            </a:r>
          </a:p>
          <a:p>
            <a:r>
              <a:rPr lang="ja-JP" altLang="en-US" dirty="0" smtClean="0"/>
              <a:t>５原則</a:t>
            </a:r>
          </a:p>
          <a:p>
            <a:pPr lvl="1"/>
            <a:r>
              <a:rPr kumimoji="1" lang="ja-JP" altLang="en-US" dirty="0" smtClean="0"/>
              <a:t>積極的反応</a:t>
            </a:r>
          </a:p>
          <a:p>
            <a:pPr lvl="1"/>
            <a:r>
              <a:rPr lang="ja-JP" altLang="en-US" dirty="0" smtClean="0"/>
              <a:t>即時確認</a:t>
            </a:r>
          </a:p>
          <a:p>
            <a:pPr lvl="1"/>
            <a:r>
              <a:rPr kumimoji="1" lang="ja-JP" altLang="en-US" dirty="0" smtClean="0"/>
              <a:t>スモールステップ</a:t>
            </a:r>
          </a:p>
          <a:p>
            <a:pPr lvl="1"/>
            <a:r>
              <a:rPr lang="ja-JP" altLang="en-US" dirty="0" smtClean="0"/>
              <a:t>自己ペース</a:t>
            </a:r>
          </a:p>
          <a:p>
            <a:pPr lvl="1"/>
            <a:r>
              <a:rPr kumimoji="1" lang="ja-JP" altLang="en-US" dirty="0" smtClean="0"/>
              <a:t>学習者検証</a:t>
            </a:r>
          </a:p>
          <a:p>
            <a:pPr lvl="1">
              <a:buNone/>
            </a:pPr>
            <a:r>
              <a:rPr lang="ja-JP" altLang="en-US" dirty="0" smtClean="0"/>
              <a:t>Ｃｆ　公文が典型的なプログラム学習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行動療法</a:t>
            </a:r>
          </a:p>
          <a:p>
            <a:pPr lvl="1"/>
            <a:r>
              <a:rPr lang="ja-JP" altLang="en-US" sz="2400" dirty="0" smtClean="0"/>
              <a:t>行動療法では、クライエント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または保護者等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とセラピストが共同して行動面での治療目標を立て、さまざまな技法を用いて不適切な反応を修正します。たとえば、楽しい雰囲気の中で、スモールステップで、徐々に恐怖対象に近づき、慣れるようにさせたり、賞賛やごほうび等を用いて、新しく適切な反応（感情や行動）を習得させます。（日本臨床心理士会の説明）</a:t>
            </a:r>
          </a:p>
          <a:p>
            <a:r>
              <a:rPr lang="ja-JP" altLang="en-US" dirty="0" smtClean="0"/>
              <a:t>スキナーは、適切な報酬と罰で知的な学習も、また行動の学習もコントロールできるとした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法則化運動とは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斎藤喜博からの脱出　名人芸（？）から誰でも可能な技術へ</a:t>
            </a:r>
          </a:p>
          <a:p>
            <a:pPr eaLnBrk="1" hangingPunct="1"/>
            <a:r>
              <a:rPr lang="ja-JP" altLang="en-US" smtClean="0"/>
              <a:t>授業は技術であり、追試によって検証された技術は誰でも使用でき、同じ効果がある。</a:t>
            </a:r>
          </a:p>
          <a:p>
            <a:pPr eaLnBrk="1" hangingPunct="1"/>
            <a:r>
              <a:rPr lang="ja-JP" altLang="en-US" smtClean="0"/>
              <a:t>教室の問題は、教師の技術の問題である。</a:t>
            </a:r>
          </a:p>
          <a:p>
            <a:pPr eaLnBrk="1" hangingPunct="1"/>
            <a:r>
              <a:rPr lang="ja-JP" altLang="en-US" smtClean="0"/>
              <a:t>原則　テキスト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法則化運動原則１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一時一事の法則　一回にたくさんの指示をしない。子どもは同時に複数の指示で混乱する</a:t>
            </a:r>
          </a:p>
          <a:p>
            <a:r>
              <a:rPr lang="ja-JP" altLang="en-US" dirty="0" smtClean="0"/>
              <a:t>最後の行動まで示してから、子どもを動かせ</a:t>
            </a:r>
          </a:p>
          <a:p>
            <a:pPr lvl="1"/>
            <a:r>
              <a:rPr lang="ja-JP" altLang="en-US" dirty="0" smtClean="0"/>
              <a:t>１　何をするのか端的に説明せよ。</a:t>
            </a:r>
          </a:p>
          <a:p>
            <a:pPr lvl="1"/>
            <a:r>
              <a:rPr lang="ja-JP" altLang="en-US" dirty="0" smtClean="0"/>
              <a:t>２　どれだけやるのか具体的に示せ。</a:t>
            </a:r>
          </a:p>
          <a:p>
            <a:pPr lvl="1"/>
            <a:r>
              <a:rPr lang="ja-JP" altLang="en-US" dirty="0" smtClean="0"/>
              <a:t>３　終わったら何をするのか指示せよ。</a:t>
            </a:r>
          </a:p>
          <a:p>
            <a:pPr lvl="1"/>
            <a:r>
              <a:rPr lang="ja-JP" altLang="en-US" dirty="0" smtClean="0"/>
              <a:t>４　質問は一通り説明してから受けよ。</a:t>
            </a:r>
          </a:p>
          <a:p>
            <a:pPr lvl="1"/>
            <a:r>
              <a:rPr lang="ja-JP" altLang="en-US" dirty="0" smtClean="0"/>
              <a:t>５　個別の場面をとりあげてほめよ。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まずい例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まずい例とされる（どこが</a:t>
            </a:r>
            <a:r>
              <a:rPr lang="ja-JP" altLang="en-US" sz="2800" dirty="0" err="1" smtClean="0"/>
              <a:t>まずい考えて</a:t>
            </a:r>
            <a:r>
              <a:rPr lang="ja-JP" altLang="en-US" sz="2800" dirty="0" smtClean="0"/>
              <a:t>みよう）</a:t>
            </a:r>
          </a:p>
          <a:p>
            <a:r>
              <a:rPr lang="ja-JP" altLang="en-US" sz="2800" dirty="0" smtClean="0"/>
              <a:t>これから校庭の石を拾います。ごみなんかもあったら拾って、ごみ箱へ持っていってください。もぐり込んでいる石はそのままでいいです。ガラスなどを拾う時にはよく注意して、ケガしないようにしましょう。拾った石はバケツに入れます。バケツは玄関のところにあるから誰かがとりにいってください。そうね、田中君と吉田君にバケツ係をしてもらいましょう。終わった後は、手をよく洗います。</a:t>
            </a:r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482</Words>
  <Application>Microsoft Office PowerPoint</Application>
  <PresentationFormat>画面に合わせる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ＭＳ Ｐゴシック</vt:lpstr>
      <vt:lpstr>Arial</vt:lpstr>
      <vt:lpstr>標準デザイン</vt:lpstr>
      <vt:lpstr>法則化運動(TOSS)</vt:lpstr>
      <vt:lpstr>ロジャースとスキナー</vt:lpstr>
      <vt:lpstr>人を動かすこと</vt:lpstr>
      <vt:lpstr>スキナー１</vt:lpstr>
      <vt:lpstr>スキナー２</vt:lpstr>
      <vt:lpstr>スキナー３</vt:lpstr>
      <vt:lpstr>法則化運動とは</vt:lpstr>
      <vt:lpstr>法則化運動原則１</vt:lpstr>
      <vt:lpstr>まずい例</vt:lpstr>
      <vt:lpstr>法則化運動原則２</vt:lpstr>
      <vt:lpstr>考えてみよう１</vt:lpstr>
      <vt:lpstr>考えてみよう２</vt:lpstr>
      <vt:lpstr>法則化運動の批判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授業の法則化運動</dc:title>
  <dc:creator>wakei</dc:creator>
  <cp:lastModifiedBy>wakei</cp:lastModifiedBy>
  <cp:revision>23</cp:revision>
  <dcterms:created xsi:type="dcterms:W3CDTF">2008-05-28T08:02:29Z</dcterms:created>
  <dcterms:modified xsi:type="dcterms:W3CDTF">2016-06-08T05:41:49Z</dcterms:modified>
</cp:coreProperties>
</file>