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9" r:id="rId3"/>
    <p:sldId id="290" r:id="rId4"/>
    <p:sldId id="291" r:id="rId5"/>
    <p:sldId id="292" r:id="rId6"/>
    <p:sldId id="276" r:id="rId7"/>
    <p:sldId id="263" r:id="rId8"/>
    <p:sldId id="282" r:id="rId9"/>
    <p:sldId id="280" r:id="rId10"/>
    <p:sldId id="281" r:id="rId11"/>
    <p:sldId id="288" r:id="rId12"/>
    <p:sldId id="283" r:id="rId13"/>
    <p:sldId id="284" r:id="rId14"/>
    <p:sldId id="293" r:id="rId15"/>
    <p:sldId id="267" r:id="rId16"/>
    <p:sldId id="285" r:id="rId17"/>
    <p:sldId id="286" r:id="rId18"/>
    <p:sldId id="268" r:id="rId19"/>
    <p:sldId id="269" r:id="rId20"/>
    <p:sldId id="294" r:id="rId21"/>
    <p:sldId id="295" r:id="rId22"/>
    <p:sldId id="260" r:id="rId23"/>
    <p:sldId id="272" r:id="rId24"/>
    <p:sldId id="273" r:id="rId25"/>
    <p:sldId id="274" r:id="rId26"/>
    <p:sldId id="261" r:id="rId27"/>
    <p:sldId id="262" r:id="rId28"/>
    <p:sldId id="277" r:id="rId29"/>
    <p:sldId id="278" r:id="rId30"/>
    <p:sldId id="279" r:id="rId3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93" autoAdjust="0"/>
  </p:normalViewPr>
  <p:slideViewPr>
    <p:cSldViewPr>
      <p:cViewPr varScale="1">
        <p:scale>
          <a:sx n="83" d="100"/>
          <a:sy n="83" d="100"/>
        </p:scale>
        <p:origin x="2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923D8-D97D-4B3F-8580-E612784B0633}" type="datetimeFigureOut">
              <a:rPr kumimoji="1" lang="ja-JP" altLang="en-US" smtClean="0"/>
              <a:t>2016/5/11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4F32F-F29A-4171-80BE-7D1A3D45FBE2}" type="slidenum">
              <a:rPr kumimoji="1" lang="ja-JP" altLang="en-US" smtClean="0"/>
              <a:t>‹#›</a:t>
            </a:fld>
            <a:endParaRPr kumimoji="1" lang="ja-JP" altLang="en-US"/>
          </a:p>
        </p:txBody>
      </p:sp>
    </p:spTree>
    <p:extLst>
      <p:ext uri="{BB962C8B-B14F-4D97-AF65-F5344CB8AC3E}">
        <p14:creationId xmlns:p14="http://schemas.microsoft.com/office/powerpoint/2010/main" val="4162198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E4F32F-F29A-4171-80BE-7D1A3D45FBE2}" type="slidenum">
              <a:rPr kumimoji="1" lang="ja-JP" altLang="en-US" smtClean="0"/>
              <a:t>13</a:t>
            </a:fld>
            <a:endParaRPr kumimoji="1" lang="ja-JP" altLang="en-US"/>
          </a:p>
        </p:txBody>
      </p:sp>
    </p:spTree>
    <p:extLst>
      <p:ext uri="{BB962C8B-B14F-4D97-AF65-F5344CB8AC3E}">
        <p14:creationId xmlns:p14="http://schemas.microsoft.com/office/powerpoint/2010/main" val="2209667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E4F32F-F29A-4171-80BE-7D1A3D45FBE2}" type="slidenum">
              <a:rPr kumimoji="1" lang="ja-JP" altLang="en-US" smtClean="0"/>
              <a:t>28</a:t>
            </a:fld>
            <a:endParaRPr kumimoji="1" lang="ja-JP" altLang="en-US"/>
          </a:p>
        </p:txBody>
      </p:sp>
    </p:spTree>
    <p:extLst>
      <p:ext uri="{BB962C8B-B14F-4D97-AF65-F5344CB8AC3E}">
        <p14:creationId xmlns:p14="http://schemas.microsoft.com/office/powerpoint/2010/main" val="105292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5C302F3-A636-4D1C-95F4-3457652B9627}"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E63CC32-A98C-4980-80D8-297B6675341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D5A4AB-8D29-47FC-825B-4D15ED683FBD}"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C9C62D-CC21-450E-8A04-426C8E0358F1}"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3CEAB1-3208-4FC2-9478-307111AC0AE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7992A59-49E9-4A4D-9C17-7AA87693A3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C25838B-B00E-4F4F-AF39-04F539FA3B1E}"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28CF6B2E-4127-4F21-BDC4-E61842C7782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78683-C0D9-4DCD-8D22-3FED9F31945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FF2794-937A-4F05-9318-E738E2D7778C}"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542FE60-C0B5-4A6E-8B12-551FAA23B2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2EBF226-1992-4329-BF3F-214C9F5ECCC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不登校と自立支援</a:t>
            </a:r>
          </a:p>
        </p:txBody>
      </p:sp>
      <p:sp>
        <p:nvSpPr>
          <p:cNvPr id="2051" name="Rectangle 3"/>
          <p:cNvSpPr>
            <a:spLocks noGrp="1" noChangeArrowheads="1"/>
          </p:cNvSpPr>
          <p:nvPr>
            <p:ph type="subTitle" idx="1"/>
          </p:nvPr>
        </p:nvSpPr>
        <p:spPr/>
        <p:txBody>
          <a:bodyPr/>
          <a:lstStyle/>
          <a:p>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高校生不登校の退学・落第</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07431674"/>
              </p:ext>
            </p:extLst>
          </p:nvPr>
        </p:nvGraphicFramePr>
        <p:xfrm>
          <a:off x="467544" y="1700808"/>
          <a:ext cx="8219255" cy="4248471"/>
        </p:xfrm>
        <a:graphic>
          <a:graphicData uri="http://schemas.openxmlformats.org/drawingml/2006/table">
            <a:tbl>
              <a:tblPr/>
              <a:tblGrid>
                <a:gridCol w="1050063"/>
                <a:gridCol w="1060409"/>
                <a:gridCol w="1060409"/>
                <a:gridCol w="1260014"/>
                <a:gridCol w="1260014"/>
                <a:gridCol w="1264173"/>
                <a:gridCol w="1264173"/>
              </a:tblGrid>
              <a:tr h="396745">
                <a:tc gridSpan="5">
                  <a:txBody>
                    <a:bodyPr/>
                    <a:lstStyle/>
                    <a:p>
                      <a:pPr algn="l" fontAlgn="ctr"/>
                      <a:r>
                        <a:rPr lang="ja-JP" altLang="en-US" sz="1600" b="0" i="0" u="none" strike="noStrike">
                          <a:effectLst/>
                          <a:latin typeface="ＭＳ Ｐゴシック" panose="020B0600070205080204" pitchFamily="50" charset="-128"/>
                          <a:ea typeface="ＭＳ Ｐゴシック" panose="020B0600070205080204" pitchFamily="50" charset="-128"/>
                        </a:rPr>
                        <a:t>（５－４）　不登校生徒のうち中途退学・原級留置になった生徒数</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r>
              <a:tr h="297558">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1600" b="0" i="0" u="none" strike="noStrike">
                          <a:effectLst/>
                          <a:latin typeface="ＭＳ Ｐゴシック" panose="020B0600070205080204" pitchFamily="50" charset="-128"/>
                          <a:ea typeface="ＭＳ Ｐゴシック" panose="020B0600070205080204" pitchFamily="50" charset="-128"/>
                        </a:rPr>
                        <a:t>（人）</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462868">
                <a:tc gridSpan="3">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国立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公立</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私立</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9807">
                <a:tc rowSpan="3">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中途退学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600" b="0" i="0" u="none" strike="noStrike" dirty="0">
                          <a:effectLst/>
                          <a:latin typeface="ＭＳ Ｐゴシック" panose="020B0600070205080204" pitchFamily="50" charset="-128"/>
                          <a:ea typeface="ＭＳ Ｐゴシック" panose="020B0600070205080204" pitchFamily="50" charset="-128"/>
                        </a:rPr>
                        <a:t>不登校生徒数（Ａ）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41,555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11,555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53,156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710833">
                <a:tc vMerge="1">
                  <a:txBody>
                    <a:bodyPr/>
                    <a:lstStyle/>
                    <a:p>
                      <a:endParaRPr kumimoji="1" lang="ja-JP" altLang="en-US"/>
                    </a:p>
                  </a:txBody>
                  <a:tcPr/>
                </a:tc>
                <a:tc gridSpan="2">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不登校生徒のうち中途退学に至った者（Ｂ）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11,799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3,257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15,065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80213">
                <a:tc vMerge="1">
                  <a:txBody>
                    <a:bodyPr/>
                    <a:lstStyle/>
                    <a:p>
                      <a:endParaRPr kumimoji="1" lang="ja-JP" altLang="en-US"/>
                    </a:p>
                  </a:txBody>
                  <a:tcPr/>
                </a:tc>
                <a:tc gridSpan="2">
                  <a:txBody>
                    <a:bodyPr/>
                    <a:lstStyle/>
                    <a:p>
                      <a:pPr algn="ctr" fontAlgn="ctr"/>
                      <a:r>
                        <a:rPr lang="de-DE" sz="1600" b="0" i="0" u="none" strike="noStrike">
                          <a:effectLst/>
                          <a:latin typeface="ＭＳ Ｐゴシック" panose="020B0600070205080204" pitchFamily="50" charset="-128"/>
                          <a:ea typeface="ＭＳ Ｐゴシック" panose="020B0600070205080204" pitchFamily="50" charset="-128"/>
                        </a:rPr>
                        <a:t>（Ｂ）／（Ａ）（％）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28.4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28.2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28.3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29807">
                <a:tc rowSpan="3">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原級留置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600" b="0" i="0" u="none" strike="noStrike">
                          <a:effectLst/>
                          <a:latin typeface="ＭＳ Ｐゴシック" panose="020B0600070205080204" pitchFamily="50" charset="-128"/>
                          <a:ea typeface="ＭＳ Ｐゴシック" panose="020B0600070205080204" pitchFamily="50" charset="-128"/>
                        </a:rPr>
                        <a:t>不登校生徒数（Ａ）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41,555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11,555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53,156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710833">
                <a:tc vMerge="1">
                  <a:txBody>
                    <a:bodyPr/>
                    <a:lstStyle/>
                    <a:p>
                      <a:endParaRPr kumimoji="1" lang="ja-JP" altLang="en-US"/>
                    </a:p>
                  </a:txBody>
                  <a:tcPr/>
                </a:tc>
                <a:tc gridSpan="2">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不登校生徒のうち原級留置になった者（Ｂ）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3,823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661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4,494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29807">
                <a:tc vMerge="1">
                  <a:txBody>
                    <a:bodyPr/>
                    <a:lstStyle/>
                    <a:p>
                      <a:endParaRPr kumimoji="1" lang="ja-JP" altLang="en-US"/>
                    </a:p>
                  </a:txBody>
                  <a:tcPr/>
                </a:tc>
                <a:tc gridSpan="2">
                  <a:txBody>
                    <a:bodyPr/>
                    <a:lstStyle/>
                    <a:p>
                      <a:pPr algn="ctr" fontAlgn="ctr"/>
                      <a:r>
                        <a:rPr lang="de-DE" sz="1600" b="0" i="0" u="none" strike="noStrike">
                          <a:effectLst/>
                          <a:latin typeface="ＭＳ Ｐゴシック" panose="020B0600070205080204" pitchFamily="50" charset="-128"/>
                          <a:ea typeface="ＭＳ Ｐゴシック" panose="020B0600070205080204" pitchFamily="50" charset="-128"/>
                        </a:rPr>
                        <a:t>（Ｂ）／（Ａ）（％）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21.7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9.2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5.7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8.5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346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文部科学省の統計はない</a:t>
            </a:r>
          </a:p>
          <a:p>
            <a:r>
              <a:rPr lang="ja-JP" altLang="en-US" dirty="0" smtClean="0"/>
              <a:t>五月病</a:t>
            </a:r>
            <a:r>
              <a:rPr lang="ja-JP" altLang="en-US" dirty="0"/>
              <a:t>、スチューデント・</a:t>
            </a:r>
            <a:r>
              <a:rPr lang="ja-JP" altLang="en-US" dirty="0" smtClean="0"/>
              <a:t>アパシーなど以前から問題とされ、研究されてきた</a:t>
            </a:r>
          </a:p>
          <a:p>
            <a:r>
              <a:rPr lang="ja-JP" altLang="en-US" dirty="0" smtClean="0"/>
              <a:t>生活基盤</a:t>
            </a:r>
            <a:r>
              <a:rPr lang="ja-JP" altLang="en-US" dirty="0"/>
              <a:t>として</a:t>
            </a:r>
            <a:r>
              <a:rPr lang="ja-JP" altLang="en-US" dirty="0" smtClean="0"/>
              <a:t>の学級が存在</a:t>
            </a:r>
            <a:r>
              <a:rPr lang="ja-JP" altLang="en-US" dirty="0"/>
              <a:t>しないので</a:t>
            </a:r>
            <a:r>
              <a:rPr lang="ja-JP" altLang="en-US" dirty="0" smtClean="0"/>
              <a:t>、把握困難</a:t>
            </a:r>
          </a:p>
          <a:p>
            <a:r>
              <a:rPr kumimoji="1" lang="ja-JP" altLang="en-US" dirty="0" smtClean="0"/>
              <a:t>人間科学部の取り組み</a:t>
            </a:r>
          </a:p>
          <a:p>
            <a:pPr lvl="1"/>
            <a:r>
              <a:rPr lang="ja-JP" altLang="en-US" dirty="0" smtClean="0"/>
              <a:t>必修科目の出席不足→担任に連絡</a:t>
            </a:r>
          </a:p>
          <a:p>
            <a:pPr lvl="1"/>
            <a:r>
              <a:rPr kumimoji="1" lang="ja-JP" altLang="en-US" dirty="0" smtClean="0"/>
              <a:t>担任が当該学生と話しあい</a:t>
            </a:r>
            <a:endParaRPr kumimoji="1" lang="ja-JP" altLang="en-US" dirty="0"/>
          </a:p>
        </p:txBody>
      </p:sp>
    </p:spTree>
    <p:extLst>
      <p:ext uri="{BB962C8B-B14F-4D97-AF65-F5344CB8AC3E}">
        <p14:creationId xmlns:p14="http://schemas.microsoft.com/office/powerpoint/2010/main" val="237722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035714451"/>
              </p:ext>
            </p:extLst>
          </p:nvPr>
        </p:nvGraphicFramePr>
        <p:xfrm>
          <a:off x="107500" y="-5"/>
          <a:ext cx="9036499" cy="6858007"/>
        </p:xfrm>
        <a:graphic>
          <a:graphicData uri="http://schemas.openxmlformats.org/drawingml/2006/table">
            <a:tbl>
              <a:tblPr/>
              <a:tblGrid>
                <a:gridCol w="1137971"/>
                <a:gridCol w="1137971"/>
                <a:gridCol w="397906"/>
                <a:gridCol w="167236"/>
                <a:gridCol w="397906"/>
                <a:gridCol w="167236"/>
                <a:gridCol w="397906"/>
                <a:gridCol w="167236"/>
                <a:gridCol w="397906"/>
                <a:gridCol w="167236"/>
                <a:gridCol w="399828"/>
                <a:gridCol w="169158"/>
                <a:gridCol w="399828"/>
                <a:gridCol w="161470"/>
                <a:gridCol w="399828"/>
                <a:gridCol w="155702"/>
                <a:gridCol w="399828"/>
                <a:gridCol w="146091"/>
                <a:gridCol w="399828"/>
                <a:gridCol w="161470"/>
                <a:gridCol w="399828"/>
                <a:gridCol w="169158"/>
                <a:gridCol w="399828"/>
                <a:gridCol w="169158"/>
                <a:gridCol w="399828"/>
                <a:gridCol w="169158"/>
              </a:tblGrid>
              <a:tr h="439419">
                <a:tc>
                  <a:txBody>
                    <a:bodyPr/>
                    <a:lstStyle/>
                    <a:p>
                      <a:pPr algn="l" fontAlgn="ctr"/>
                      <a:endParaRPr lang="ja-JP" altLang="en-US" sz="1200" b="0" i="0" u="none" strike="noStrike" dirty="0">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gridSpan="9">
                  <a:txBody>
                    <a:bodyPr/>
                    <a:lstStyle/>
                    <a:p>
                      <a:pPr algn="l" fontAlgn="b"/>
                      <a:r>
                        <a:rPr lang="ja-JP" altLang="en-US" sz="1400" b="0" i="0" u="none" strike="noStrike">
                          <a:effectLst/>
                          <a:latin typeface="ＭＳ Ｐゴシック" panose="020B0600070205080204" pitchFamily="50" charset="-128"/>
                          <a:ea typeface="ＭＳ Ｐゴシック" panose="020B0600070205080204" pitchFamily="50" charset="-128"/>
                        </a:rPr>
                        <a:t>（４－４）　不登校になったきっかけと考えられる状況</a:t>
                      </a:r>
                    </a:p>
                  </a:txBody>
                  <a:tcPr marL="5083" marR="5083" marT="5083"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dirty="0">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c>
                  <a:txBody>
                    <a:bodyPr/>
                    <a:lstStyle/>
                    <a:p>
                      <a:pPr algn="l" fontAlgn="ctr"/>
                      <a:endParaRPr lang="ja-JP" altLang="en-US" sz="12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a:noFill/>
                    </a:lnB>
                  </a:tcPr>
                </a:tc>
              </a:tr>
              <a:tr h="175770">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5083" marR="5083" marT="5083" marB="0" anchor="ctr">
                    <a:lnL>
                      <a:noFill/>
                    </a:lnL>
                    <a:lnR>
                      <a:noFill/>
                    </a:lnR>
                    <a:lnT>
                      <a:noFill/>
                    </a:lnT>
                    <a:lnB w="6350" cap="flat" cmpd="sng" algn="ctr">
                      <a:solidFill>
                        <a:srgbClr val="000000"/>
                      </a:solidFill>
                      <a:prstDash val="solid"/>
                      <a:round/>
                      <a:headEnd type="none" w="med" len="med"/>
                      <a:tailEnd type="none" w="med" len="med"/>
                    </a:lnB>
                  </a:tcPr>
                </a:tc>
              </a:tr>
              <a:tr h="246072">
                <a:tc rowSpan="2"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区    分</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gridSpan="8">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小学校</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中学校</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計</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5770">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国立</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公立</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私立</a:t>
                      </a:r>
                    </a:p>
                  </a:txBody>
                  <a:tcPr marL="5083" marR="5083" marT="50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計</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国立</a:t>
                      </a:r>
                    </a:p>
                  </a:txBody>
                  <a:tcPr marL="5083" marR="5083" marT="50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公立</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私立</a:t>
                      </a:r>
                    </a:p>
                  </a:txBody>
                  <a:tcPr marL="5083" marR="5083" marT="50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計</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国立</a:t>
                      </a:r>
                    </a:p>
                  </a:txBody>
                  <a:tcPr marL="5083" marR="5083" marT="508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公立</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私立</a:t>
                      </a:r>
                    </a:p>
                  </a:txBody>
                  <a:tcPr marL="5083" marR="5083" marT="50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計</a:t>
                      </a:r>
                    </a:p>
                  </a:txBody>
                  <a:tcPr marL="5083" marR="5083" marT="5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61872">
                <a:tc rowSpan="16">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学校に係る状況</a:t>
                      </a:r>
                    </a:p>
                  </a:txBody>
                  <a:tcPr marL="5083" marR="5083" marT="5083"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いじめ</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6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300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309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1,009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1,047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14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1,309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1,356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0.8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1.1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3.9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1.1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77384">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いじめを除く友人関係をめぐる問題</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2,873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2,905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37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14,362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526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14,925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46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17,235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549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17,830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15.0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11.2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14.5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11.2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12.4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15.4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15.4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12.8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14.5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14.5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1872">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教職員との関係をめぐる問題</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846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857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1,463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1,523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2,309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63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2,380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5.0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3.3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5.0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3.3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1.5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1.6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1.7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1.9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77384">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学業の不振</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1,808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1,826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34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8,479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471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8,984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39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10,287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484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10,810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8.3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7.1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8.2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7.1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effectLst/>
                          <a:latin typeface="ＭＳ Ｐ明朝" panose="02020600040205080304" pitchFamily="18" charset="-128"/>
                          <a:ea typeface="ＭＳ Ｐ明朝" panose="02020600040205080304" pitchFamily="18" charset="-128"/>
                        </a:rPr>
                        <a:t>11.4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9.1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13.1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9.3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10.9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8.7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12.9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FF0000"/>
                          </a:solidFill>
                          <a:effectLst/>
                          <a:latin typeface="ＭＳ Ｐ明朝" panose="02020600040205080304" pitchFamily="18" charset="-128"/>
                          <a:ea typeface="ＭＳ Ｐ明朝" panose="02020600040205080304" pitchFamily="18" charset="-128"/>
                        </a:rPr>
                        <a:t>8.8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1872">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進路にかかる不安</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113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118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11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1,518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88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1,617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11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1,631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93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1,735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0.4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0.5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2.4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3.1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2.5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1872">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クラブ活動，部活動等への不適応</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42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42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2,061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76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2,142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2,103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76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2,184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1.8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1.8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1872">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学校のきまり等をめぐる問題</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161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162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4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1,761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1,786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1,922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dirty="0">
                          <a:effectLst/>
                          <a:latin typeface="ＭＳ Ｐゴシック" panose="020B0600070205080204" pitchFamily="50" charset="-128"/>
                          <a:ea typeface="ＭＳ Ｐゴシック" panose="020B0600070205080204" pitchFamily="50" charset="-128"/>
                        </a:rPr>
                        <a:t>1,948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1.7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0.6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1.3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1.8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1.4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0.6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1.6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1872">
                <a:tc vMerge="1">
                  <a:txBody>
                    <a:bodyPr/>
                    <a:lstStyle/>
                    <a:p>
                      <a:endParaRPr kumimoji="1" lang="ja-JP" altLang="en-US"/>
                    </a:p>
                  </a:txBody>
                  <a:tcPr/>
                </a:tc>
                <a:tc rowSpan="2">
                  <a:txBody>
                    <a:bodyPr/>
                    <a:lstStyle/>
                    <a:p>
                      <a:pPr algn="ctr" fontAlgn="ctr"/>
                      <a:r>
                        <a:rPr lang="ja-JP" altLang="en-US" sz="1100" b="0" i="0" u="none" strike="noStrike">
                          <a:effectLst/>
                          <a:latin typeface="ＭＳ Ｐゴシック" panose="020B0600070205080204" pitchFamily="50" charset="-128"/>
                          <a:ea typeface="ＭＳ Ｐゴシック" panose="020B0600070205080204" pitchFamily="50" charset="-128"/>
                        </a:rPr>
                        <a:t>入学，転編入学，進級時の不適応</a:t>
                      </a:r>
                    </a:p>
                  </a:txBody>
                  <a:tcPr marL="5083" marR="5083" marT="5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570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573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9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2,625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148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2,782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9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3,195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151 </a:t>
                      </a:r>
                    </a:p>
                  </a:txBody>
                  <a:tcPr marL="5083" marR="5083" marT="508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200" b="0" i="0" u="none" strike="noStrike">
                          <a:effectLst/>
                          <a:latin typeface="ＭＳ Ｐゴシック" panose="020B0600070205080204" pitchFamily="50" charset="-128"/>
                          <a:ea typeface="ＭＳ Ｐゴシック" panose="020B0600070205080204" pitchFamily="50" charset="-128"/>
                        </a:rPr>
                        <a:t>3,355 </a:t>
                      </a:r>
                    </a:p>
                  </a:txBody>
                  <a:tcPr marL="5083" marR="5083" marT="5083"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effectLst/>
                          <a:latin typeface="ＭＳ Ｐゴシック" panose="020B0600070205080204" pitchFamily="50" charset="-128"/>
                          <a:ea typeface="ＭＳ Ｐゴシック" panose="020B0600070205080204" pitchFamily="50" charset="-128"/>
                        </a:rPr>
                        <a:t>人</a:t>
                      </a:r>
                    </a:p>
                  </a:txBody>
                  <a:tcPr marL="5083" marR="5083" marT="5083"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18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0.0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2.2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1.9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2.2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3.0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2.8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4.1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2.9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2.5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2.7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4.0 </a:t>
                      </a:r>
                    </a:p>
                  </a:txBody>
                  <a:tcPr marL="5083" marR="5083" marT="508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a:effectLst/>
                          <a:latin typeface="ＭＳ Ｐ明朝" panose="02020600040205080304" pitchFamily="18" charset="-128"/>
                          <a:ea typeface="ＭＳ Ｐ明朝" panose="02020600040205080304" pitchFamily="18" charset="-128"/>
                        </a:rPr>
                        <a:t>2.7 </a:t>
                      </a:r>
                    </a:p>
                  </a:txBody>
                  <a:tcPr marL="5083" marR="5083" marT="5083"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effectLst/>
                          <a:latin typeface="ＭＳ Ｐ明朝" panose="02020600040205080304" pitchFamily="18" charset="-128"/>
                          <a:ea typeface="ＭＳ Ｐ明朝" panose="02020600040205080304" pitchFamily="18" charset="-128"/>
                        </a:rPr>
                        <a:t>％</a:t>
                      </a:r>
                    </a:p>
                  </a:txBody>
                  <a:tcPr marL="5083" marR="5083" marT="5083"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1921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68301206"/>
              </p:ext>
            </p:extLst>
          </p:nvPr>
        </p:nvGraphicFramePr>
        <p:xfrm>
          <a:off x="-4" y="-1"/>
          <a:ext cx="9144008" cy="6957399"/>
        </p:xfrm>
        <a:graphic>
          <a:graphicData uri="http://schemas.openxmlformats.org/drawingml/2006/table">
            <a:tbl>
              <a:tblPr/>
              <a:tblGrid>
                <a:gridCol w="1314852"/>
                <a:gridCol w="461976"/>
                <a:gridCol w="195451"/>
                <a:gridCol w="461976"/>
                <a:gridCol w="195451"/>
                <a:gridCol w="461976"/>
                <a:gridCol w="195451"/>
                <a:gridCol w="461976"/>
                <a:gridCol w="195451"/>
                <a:gridCol w="461976"/>
                <a:gridCol w="195451"/>
                <a:gridCol w="461976"/>
                <a:gridCol w="186567"/>
                <a:gridCol w="461976"/>
                <a:gridCol w="179904"/>
                <a:gridCol w="461976"/>
                <a:gridCol w="168798"/>
                <a:gridCol w="461976"/>
                <a:gridCol w="186567"/>
                <a:gridCol w="461976"/>
                <a:gridCol w="195451"/>
                <a:gridCol w="461976"/>
                <a:gridCol w="195451"/>
                <a:gridCol w="461976"/>
                <a:gridCol w="195451"/>
              </a:tblGrid>
              <a:tr h="363288">
                <a:tc rowSpan="2">
                  <a:txBody>
                    <a:bodyPr/>
                    <a:lstStyle/>
                    <a:p>
                      <a:pPr algn="ctr" fontAlgn="ctr"/>
                      <a:r>
                        <a:rPr lang="ja-JP" altLang="en-US" sz="1200" b="0" i="0" u="none" strike="noStrike" dirty="0">
                          <a:effectLst/>
                          <a:latin typeface="ＭＳ Ｐゴシック" panose="020B0600070205080204" pitchFamily="50" charset="-128"/>
                          <a:ea typeface="ＭＳ Ｐゴシック" panose="020B0600070205080204" pitchFamily="50" charset="-128"/>
                        </a:rPr>
                        <a:t>家庭の生活環境の急激な変化</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10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2,353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15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2,378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4,383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121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4,512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18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6,736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136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6,890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16.7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9.2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9.4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9.2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2.7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4.7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3.4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4.6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5.7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3.6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5.6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35644">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親子関係をめぐる問題</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4,911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16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4,932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44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8,126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356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8,526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13,037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372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13,458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19.1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10.1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19.1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14.8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8.7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8.8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13.7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11.0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11.0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3288">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家庭内の不和</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1,214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1,232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16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3,401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3,541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21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4,615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4,773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8.3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8.2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4.8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5.4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3.5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3.6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5.9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3.9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3.9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r>
              <a:tr h="363288">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病気による欠席</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2,350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2,367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38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6,997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517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7,552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43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9,347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529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9,919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9.2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7.5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9.2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12.8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7.5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14.4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7.8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12.0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7.9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14.1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8.1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3288">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あそび・非行</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0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239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0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239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8,155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8,190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8,394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8,429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0.9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1.0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8.8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8.4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7.1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0.9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6.9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35644">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無気力</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9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5,923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18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5,950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62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25,399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423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25,884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71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31,322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441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31,834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15.0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23.1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11.3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23.0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20.8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27.3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11.8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26.7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19.8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26.4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11.8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FF0000"/>
                          </a:solidFill>
                          <a:effectLst/>
                          <a:latin typeface="ＭＳ Ｐ明朝" panose="02020600040205080304" pitchFamily="18" charset="-128"/>
                          <a:ea typeface="ＭＳ Ｐ明朝" panose="02020600040205080304" pitchFamily="18" charset="-128"/>
                        </a:rPr>
                        <a:t>25.9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FF0000"/>
                          </a:solidFill>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35644">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不安など情緒的混乱</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9,264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53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9,338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68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26,073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1,161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27,302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35,337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1,214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36,640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35.0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36.1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33.3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36.1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22.8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28.0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32.3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28.1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24.9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29.7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32.4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29.8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3288">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意図的な拒否</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1,475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8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1,489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4,616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117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4,746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6,091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125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6,235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3288">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10.0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5.8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5.8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4.4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4.9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5.3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5.1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3.3 </a:t>
                      </a:r>
                    </a:p>
                  </a:txBody>
                  <a:tcPr marL="5029" marR="5029" marT="50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5.1 </a:t>
                      </a:r>
                    </a:p>
                  </a:txBody>
                  <a:tcPr marL="5029" marR="5029" marT="5029"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3288">
                <a:tc rowSpan="2">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上記「病気による欠席」から「意図的な拒否」までのいずれにも該当しない，本人に関わる問題</a:t>
                      </a:r>
                    </a:p>
                  </a:txBody>
                  <a:tcPr marL="5029" marR="5029" marT="50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1,344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7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1,358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4,648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135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4,789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13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5,992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142 </a:t>
                      </a:r>
                    </a:p>
                  </a:txBody>
                  <a:tcPr marL="5029" marR="5029" marT="50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400" b="0" i="0" u="none" strike="noStrike">
                          <a:effectLst/>
                          <a:latin typeface="ＭＳ Ｐゴシック" panose="020B0600070205080204" pitchFamily="50" charset="-128"/>
                          <a:ea typeface="ＭＳ Ｐゴシック" panose="020B0600070205080204" pitchFamily="50" charset="-128"/>
                        </a:rPr>
                        <a:t>6,147 </a:t>
                      </a:r>
                    </a:p>
                  </a:txBody>
                  <a:tcPr marL="5029" marR="5029" marT="502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Ｐゴシック" panose="020B0600070205080204" pitchFamily="50" charset="-128"/>
                          <a:ea typeface="ＭＳ Ｐゴシック" panose="020B0600070205080204" pitchFamily="50" charset="-128"/>
                        </a:rPr>
                        <a:t>人</a:t>
                      </a:r>
                    </a:p>
                  </a:txBody>
                  <a:tcPr marL="5029" marR="5029" marT="5029"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64435">
                <a:tc vMerge="1">
                  <a:txBody>
                    <a:bodyPr/>
                    <a:lstStyle/>
                    <a:p>
                      <a:endParaRPr kumimoji="1" lang="ja-JP" altLang="en-US"/>
                    </a:p>
                  </a:txBody>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11.7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5.2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4.4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5.3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2.0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3.8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4.9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3.6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3.8 </a:t>
                      </a:r>
                    </a:p>
                  </a:txBody>
                  <a:tcPr marL="5029" marR="5029" marT="502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400" b="0" i="0" u="none" strike="noStrike">
                          <a:effectLst/>
                          <a:latin typeface="ＭＳ Ｐ明朝" panose="02020600040205080304" pitchFamily="18" charset="-128"/>
                          <a:ea typeface="ＭＳ Ｐ明朝" panose="02020600040205080304" pitchFamily="18" charset="-128"/>
                        </a:rPr>
                        <a:t>5.0 </a:t>
                      </a:r>
                    </a:p>
                  </a:txBody>
                  <a:tcPr marL="5029" marR="5029" marT="502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dirty="0">
                          <a:effectLst/>
                          <a:latin typeface="ＭＳ Ｐ明朝" panose="02020600040205080304" pitchFamily="18" charset="-128"/>
                          <a:ea typeface="ＭＳ Ｐ明朝" panose="02020600040205080304" pitchFamily="18" charset="-128"/>
                        </a:rPr>
                        <a:t>％</a:t>
                      </a:r>
                    </a:p>
                  </a:txBody>
                  <a:tcPr marL="5029" marR="5029" marT="5029" marB="0" anchor="ctr">
                    <a:lnL>
                      <a:noFill/>
                    </a:lnL>
                    <a:lnR w="12700" cap="flat" cmpd="sng" algn="ctr">
                      <a:solidFill>
                        <a:srgbClr val="000000"/>
                      </a:solidFill>
                      <a:prstDash val="solid"/>
                      <a:round/>
                      <a:headEnd type="none" w="med" len="med"/>
                      <a:tailEnd type="none" w="med" len="med"/>
                    </a:lnR>
                    <a:lnT>
                      <a:noFill/>
                    </a:lnT>
                    <a:lnB>
                      <a:noFill/>
                    </a:lnB>
                  </a:tcPr>
                </a:tc>
              </a:tr>
            </a:tbl>
          </a:graphicData>
        </a:graphic>
      </p:graphicFrame>
    </p:spTree>
    <p:extLst>
      <p:ext uri="{BB962C8B-B14F-4D97-AF65-F5344CB8AC3E}">
        <p14:creationId xmlns:p14="http://schemas.microsoft.com/office/powerpoint/2010/main" val="140558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数値から</a:t>
            </a:r>
            <a:r>
              <a:rPr lang="ja-JP" altLang="en-US" dirty="0"/>
              <a:t>いえること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不登校は最近増加している</a:t>
            </a:r>
          </a:p>
          <a:p>
            <a:pPr lvl="1"/>
            <a:r>
              <a:rPr lang="en-US" altLang="ja-JP" dirty="0"/>
              <a:t>24</a:t>
            </a:r>
            <a:r>
              <a:rPr lang="ja-JP" altLang="en-US" dirty="0" smtClean="0"/>
              <a:t>年度は減少</a:t>
            </a:r>
            <a:r>
              <a:rPr lang="ja-JP" altLang="en-US" dirty="0"/>
              <a:t>（</a:t>
            </a:r>
            <a:r>
              <a:rPr lang="ja-JP" altLang="en-US" dirty="0" smtClean="0"/>
              <a:t>ゆとり教育で減少とされる）</a:t>
            </a:r>
          </a:p>
          <a:p>
            <a:pPr lvl="1"/>
            <a:r>
              <a:rPr kumimoji="1" lang="ja-JP" altLang="en-US" dirty="0" smtClean="0"/>
              <a:t>学力主義の復活で増加</a:t>
            </a:r>
            <a:r>
              <a:rPr kumimoji="1" lang="ja-JP" altLang="en-US" dirty="0"/>
              <a:t>か</a:t>
            </a:r>
            <a:r>
              <a:rPr kumimoji="1" lang="ja-JP" altLang="en-US" dirty="0" smtClean="0"/>
              <a:t>？</a:t>
            </a:r>
          </a:p>
          <a:p>
            <a:r>
              <a:rPr lang="ja-JP" altLang="en-US" dirty="0" smtClean="0"/>
              <a:t>数値は実態を</a:t>
            </a:r>
            <a:r>
              <a:rPr lang="ja-JP" altLang="en-US" dirty="0"/>
              <a:t>表して</a:t>
            </a:r>
            <a:r>
              <a:rPr lang="ja-JP" altLang="en-US" dirty="0" smtClean="0"/>
              <a:t>いるか</a:t>
            </a:r>
          </a:p>
          <a:p>
            <a:pPr lvl="1"/>
            <a:r>
              <a:rPr kumimoji="1" lang="ja-JP" altLang="en-US" dirty="0" smtClean="0"/>
              <a:t>中学はクラスに</a:t>
            </a:r>
            <a:r>
              <a:rPr kumimoji="1" lang="en-US" altLang="ja-JP" dirty="0"/>
              <a:t>1</a:t>
            </a:r>
            <a:r>
              <a:rPr kumimoji="1" lang="ja-JP" altLang="en-US" dirty="0" smtClean="0"/>
              <a:t>人</a:t>
            </a:r>
            <a:r>
              <a:rPr kumimoji="1" lang="ja-JP" altLang="en-US" dirty="0"/>
              <a:t>、</a:t>
            </a:r>
            <a:r>
              <a:rPr kumimoji="1" lang="ja-JP" altLang="en-US" dirty="0" smtClean="0"/>
              <a:t>小学校は</a:t>
            </a:r>
            <a:r>
              <a:rPr kumimoji="1" lang="en-US" altLang="ja-JP" dirty="0" smtClean="0"/>
              <a:t>3</a:t>
            </a:r>
            <a:r>
              <a:rPr kumimoji="1" lang="ja-JP" altLang="en-US" dirty="0" smtClean="0"/>
              <a:t>クラスに一人</a:t>
            </a:r>
          </a:p>
          <a:p>
            <a:pPr lvl="1"/>
            <a:r>
              <a:rPr kumimoji="1" lang="ja-JP" altLang="en-US" dirty="0" smtClean="0"/>
              <a:t>卒業生やボランティアの実感とは遠い（地域差？）</a:t>
            </a:r>
          </a:p>
          <a:p>
            <a:r>
              <a:rPr lang="ja-JP" altLang="en-US" dirty="0" smtClean="0"/>
              <a:t>高校</a:t>
            </a:r>
            <a:r>
              <a:rPr lang="ja-JP" altLang="en-US" dirty="0"/>
              <a:t>定</a:t>
            </a:r>
            <a:r>
              <a:rPr lang="ja-JP" altLang="en-US" dirty="0" smtClean="0"/>
              <a:t>時制は突出して多い</a:t>
            </a:r>
          </a:p>
          <a:p>
            <a:r>
              <a:rPr kumimoji="1" lang="ja-JP" altLang="en-US" dirty="0" smtClean="0"/>
              <a:t>高校</a:t>
            </a:r>
            <a:r>
              <a:rPr kumimoji="1" lang="ja-JP" altLang="en-US" dirty="0"/>
              <a:t>で</a:t>
            </a:r>
            <a:r>
              <a:rPr kumimoji="1" lang="ja-JP" altLang="en-US" dirty="0" smtClean="0"/>
              <a:t>は退学や落第</a:t>
            </a:r>
            <a:r>
              <a:rPr kumimoji="1" lang="ja-JP" altLang="en-US" dirty="0"/>
              <a:t>となる</a:t>
            </a:r>
            <a:endParaRPr kumimoji="1" lang="ja-JP" altLang="en-US" dirty="0" smtClean="0"/>
          </a:p>
          <a:p>
            <a:endParaRPr kumimoji="1" lang="ja-JP" altLang="en-US" dirty="0"/>
          </a:p>
        </p:txBody>
      </p:sp>
    </p:spTree>
    <p:extLst>
      <p:ext uri="{BB962C8B-B14F-4D97-AF65-F5344CB8AC3E}">
        <p14:creationId xmlns:p14="http://schemas.microsoft.com/office/powerpoint/2010/main" val="2666061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きっかけと考えられること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最も多いのは「無気力」</a:t>
            </a:r>
          </a:p>
          <a:p>
            <a:pPr lvl="1"/>
            <a:r>
              <a:rPr lang="ja-JP" altLang="en-US" dirty="0"/>
              <a:t>単</a:t>
            </a:r>
            <a:r>
              <a:rPr lang="ja-JP" altLang="en-US" dirty="0" smtClean="0"/>
              <a:t>なる</a:t>
            </a:r>
            <a:r>
              <a:rPr lang="ja-JP" altLang="en-US" dirty="0"/>
              <a:t>「</a:t>
            </a:r>
            <a:r>
              <a:rPr lang="ja-JP" altLang="en-US" dirty="0" smtClean="0"/>
              <a:t>落ち込み」「怠惰」か</a:t>
            </a:r>
            <a:r>
              <a:rPr lang="ja-JP" altLang="en-US" dirty="0"/>
              <a:t>「</a:t>
            </a:r>
            <a:r>
              <a:rPr lang="ja-JP" altLang="en-US" dirty="0" smtClean="0"/>
              <a:t>精神疾患」「情緒不安定」の判断が必要</a:t>
            </a:r>
          </a:p>
          <a:p>
            <a:pPr lvl="1"/>
            <a:r>
              <a:rPr kumimoji="1" lang="ja-JP" altLang="en-US" dirty="0" smtClean="0"/>
              <a:t>指導が最も</a:t>
            </a:r>
            <a:r>
              <a:rPr kumimoji="1" lang="ja-JP" altLang="en-US" dirty="0"/>
              <a:t>難しい</a:t>
            </a:r>
            <a:endParaRPr kumimoji="1" lang="ja-JP" altLang="en-US" dirty="0" smtClean="0"/>
          </a:p>
          <a:p>
            <a:r>
              <a:rPr lang="ja-JP" altLang="en-US" dirty="0" smtClean="0"/>
              <a:t>いじめを除く人間関係</a:t>
            </a:r>
            <a:r>
              <a:rPr lang="ja-JP" altLang="en-US" dirty="0"/>
              <a:t>（</a:t>
            </a:r>
            <a:r>
              <a:rPr lang="ja-JP" altLang="en-US" dirty="0" smtClean="0"/>
              <a:t>いじめは少ない）</a:t>
            </a:r>
          </a:p>
          <a:p>
            <a:pPr lvl="1"/>
            <a:r>
              <a:rPr lang="ja-JP" altLang="en-US" dirty="0" smtClean="0"/>
              <a:t>教師との関係は稀</a:t>
            </a:r>
            <a:r>
              <a:rPr lang="ja-JP" altLang="en-US" dirty="0"/>
              <a:t>（</a:t>
            </a:r>
            <a:r>
              <a:rPr lang="ja-JP" altLang="en-US" dirty="0" smtClean="0"/>
              <a:t>学校の統計</a:t>
            </a:r>
            <a:r>
              <a:rPr lang="ja-JP" altLang="en-US" dirty="0"/>
              <a:t>だから？）</a:t>
            </a:r>
            <a:endParaRPr lang="ja-JP" altLang="en-US" dirty="0" smtClean="0"/>
          </a:p>
          <a:p>
            <a:r>
              <a:rPr kumimoji="1" lang="ja-JP" altLang="en-US" dirty="0" smtClean="0"/>
              <a:t>「親子関係」</a:t>
            </a:r>
          </a:p>
          <a:p>
            <a:pPr lvl="1"/>
            <a:r>
              <a:rPr lang="ja-JP" altLang="en-US" dirty="0" smtClean="0"/>
              <a:t>日本は少ないが、欧米では多い（両親の不和）</a:t>
            </a:r>
            <a:endParaRPr kumimoji="1" lang="ja-JP" altLang="en-US" dirty="0" smtClean="0"/>
          </a:p>
          <a:p>
            <a:r>
              <a:rPr kumimoji="1" lang="ja-JP" altLang="en-US" dirty="0" smtClean="0"/>
              <a:t>「学力不振」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73838984"/>
              </p:ext>
            </p:extLst>
          </p:nvPr>
        </p:nvGraphicFramePr>
        <p:xfrm>
          <a:off x="323525" y="0"/>
          <a:ext cx="7920882" cy="6976462"/>
        </p:xfrm>
        <a:graphic>
          <a:graphicData uri="http://schemas.openxmlformats.org/drawingml/2006/table">
            <a:tbl>
              <a:tblPr>
                <a:tableStyleId>{5C22544A-7EE6-4342-B048-85BDC9FD1C3A}</a:tableStyleId>
              </a:tblPr>
              <a:tblGrid>
                <a:gridCol w="943614"/>
                <a:gridCol w="524231"/>
                <a:gridCol w="1284364"/>
                <a:gridCol w="1231940"/>
                <a:gridCol w="1284364"/>
                <a:gridCol w="1336788"/>
                <a:gridCol w="353856"/>
                <a:gridCol w="320575"/>
                <a:gridCol w="320575"/>
                <a:gridCol w="320575"/>
              </a:tblGrid>
              <a:tr h="726069">
                <a:tc gridSpan="10">
                  <a:txBody>
                    <a:bodyPr/>
                    <a:lstStyle/>
                    <a:p>
                      <a:pPr algn="l" fontAlgn="ctr"/>
                      <a:r>
                        <a:rPr lang="ja-JP" altLang="en-US" sz="2400" u="none" strike="noStrike">
                          <a:effectLst/>
                        </a:rPr>
                        <a:t>（４－９）　自宅におけるＩＴ等を活用した学習活動を指導要録上出席扱いとした児童生徒数（人）</a:t>
                      </a:r>
                      <a:endParaRPr lang="ja-JP" altLang="en-US" sz="2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7144">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ja-JP" altLang="en-US" sz="2000" u="none" strike="noStrike">
                          <a:effectLst/>
                        </a:rPr>
                        <a:t>国立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公立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私立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小学校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中学校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147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164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3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249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108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1114777">
                <a:tc gridSpan="7">
                  <a:txBody>
                    <a:bodyPr/>
                    <a:lstStyle/>
                    <a:p>
                      <a:pPr algn="l" fontAlgn="ctr"/>
                      <a:r>
                        <a:rPr lang="ja-JP" altLang="en-US" sz="1400" u="none" strike="noStrike">
                          <a:effectLst/>
                        </a:rPr>
                        <a:t>（注）</a:t>
                      </a:r>
                      <a:r>
                        <a:rPr lang="en-US" altLang="ja-JP" sz="1400" u="none" strike="noStrike">
                          <a:effectLst/>
                        </a:rPr>
                        <a:t>※</a:t>
                      </a:r>
                      <a:r>
                        <a:rPr lang="ja-JP" altLang="en-US" sz="1400" u="none" strike="noStrike">
                          <a:effectLst/>
                        </a:rPr>
                        <a:t>の欄は、自宅におけるＩＴ等を活用した学習活動を指導要録上出席扱いとした児童生徒のうち、学校外の機関等で相談・</a:t>
                      </a:r>
                      <a:br>
                        <a:rPr lang="ja-JP" altLang="en-US" sz="1400" u="none" strike="noStrike">
                          <a:effectLst/>
                        </a:rPr>
                      </a:br>
                      <a:r>
                        <a:rPr lang="ja-JP" altLang="en-US" sz="1400" u="none" strike="noStrike">
                          <a:effectLst/>
                        </a:rPr>
                        <a:t>      指導等を受けた日数についても指導要録上出席扱いを受け、「４－８　学校外の機関等で相談・指導等を受け、指導要録</a:t>
                      </a:r>
                      <a:br>
                        <a:rPr lang="ja-JP" altLang="en-US" sz="1400" u="none" strike="noStrike">
                          <a:effectLst/>
                        </a:rPr>
                      </a:br>
                      <a:r>
                        <a:rPr lang="ja-JP" altLang="en-US" sz="1400" u="none" strike="noStrike">
                          <a:effectLst/>
                        </a:rPr>
                        <a:t>      上出席扱いとした児童生徒数」にも計上されている児童生徒数。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dirty="0"/>
                    </a:p>
                  </a:txBody>
                  <a:tcPr/>
                </a:tc>
              </a:tr>
            </a:tbl>
          </a:graphicData>
        </a:graphic>
      </p:graphicFrame>
    </p:spTree>
    <p:extLst>
      <p:ext uri="{BB962C8B-B14F-4D97-AF65-F5344CB8AC3E}">
        <p14:creationId xmlns:p14="http://schemas.microsoft.com/office/powerpoint/2010/main" val="3468213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学校に</a:t>
            </a:r>
            <a:r>
              <a:rPr lang="ja-JP" altLang="en-US" dirty="0"/>
              <a:t>いくこと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登校拒否から不登校へ：通学への柔軟な意識への変化（あらゆる方策で通学を促す。毎日教師や子どもが迎えにいく。→ストレスになることを避ける。）結果としては、不登校の長期化</a:t>
            </a:r>
          </a:p>
          <a:p>
            <a:r>
              <a:rPr kumimoji="1" lang="ja-JP" altLang="en-US" dirty="0" smtClean="0"/>
              <a:t>他の手段の利用をどう考えるか</a:t>
            </a:r>
          </a:p>
          <a:p>
            <a:pPr lvl="1"/>
            <a:r>
              <a:rPr lang="ja-JP" altLang="en-US" dirty="0" smtClean="0"/>
              <a:t>家庭</a:t>
            </a:r>
            <a:r>
              <a:rPr lang="ja-JP" altLang="en-US" dirty="0"/>
              <a:t>で</a:t>
            </a:r>
            <a:r>
              <a:rPr lang="ja-JP" altLang="en-US" dirty="0" smtClean="0"/>
              <a:t>の教育</a:t>
            </a:r>
          </a:p>
          <a:p>
            <a:pPr lvl="1"/>
            <a:r>
              <a:rPr kumimoji="1" lang="ja-JP" altLang="en-US" dirty="0" smtClean="0"/>
              <a:t>フリースクール</a:t>
            </a:r>
            <a:endParaRPr kumimoji="1" lang="ja-JP" altLang="en-US" dirty="0"/>
          </a:p>
        </p:txBody>
      </p:sp>
    </p:spTree>
    <p:extLst>
      <p:ext uri="{BB962C8B-B14F-4D97-AF65-F5344CB8AC3E}">
        <p14:creationId xmlns:p14="http://schemas.microsoft.com/office/powerpoint/2010/main" val="111291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登校するようになった効果的措置</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t>
            </a:r>
            <a:r>
              <a:rPr lang="ja-JP" altLang="en-US" dirty="0" smtClean="0"/>
              <a:t>小学校</a:t>
            </a:r>
            <a:r>
              <a:rPr lang="en-US" altLang="ja-JP" dirty="0" smtClean="0"/>
              <a:t>】</a:t>
            </a:r>
            <a:br>
              <a:rPr lang="en-US" altLang="ja-JP" dirty="0" smtClean="0"/>
            </a:br>
            <a:r>
              <a:rPr lang="en-US" altLang="ja-JP" dirty="0" smtClean="0"/>
              <a:t>①</a:t>
            </a:r>
            <a:r>
              <a:rPr lang="ja-JP" altLang="en-US" dirty="0" smtClean="0"/>
              <a:t>登校を促すため、電話をかけたり迎えにいくなどした　                                  </a:t>
            </a:r>
            <a:r>
              <a:rPr lang="en-US" altLang="ja-JP" dirty="0" smtClean="0"/>
              <a:t>3,608</a:t>
            </a:r>
            <a:r>
              <a:rPr lang="ja-JP" altLang="en-US" dirty="0" smtClean="0"/>
              <a:t>校</a:t>
            </a:r>
            <a:br>
              <a:rPr lang="ja-JP" altLang="en-US" dirty="0" smtClean="0"/>
            </a:br>
            <a:r>
              <a:rPr lang="ja-JP" altLang="en-US" dirty="0" smtClean="0"/>
              <a:t>②家庭訪問を行い、学業や生活面での相談に乗るなど、　様々な指導・援助を行った　　　　　　　　　　　                         </a:t>
            </a:r>
            <a:r>
              <a:rPr lang="en-US" altLang="ja-JP" dirty="0" smtClean="0"/>
              <a:t>3,272</a:t>
            </a:r>
            <a:r>
              <a:rPr lang="ja-JP" altLang="en-US" dirty="0" smtClean="0"/>
              <a:t>校                                      </a:t>
            </a:r>
            <a:br>
              <a:rPr lang="ja-JP" altLang="en-US" dirty="0" smtClean="0"/>
            </a:br>
            <a:r>
              <a:rPr lang="ja-JP" altLang="en-US" dirty="0" smtClean="0"/>
              <a:t>③保護者の協力を求めて、家族関係や家庭生活の改善を図った　　　　　　　　　</a:t>
            </a:r>
            <a:r>
              <a:rPr lang="en-US" altLang="ja-JP" dirty="0" smtClean="0"/>
              <a:t>3,044</a:t>
            </a:r>
            <a:r>
              <a:rPr lang="ja-JP" altLang="en-US" dirty="0" smtClean="0"/>
              <a:t>校</a:t>
            </a:r>
            <a:br>
              <a:rPr lang="ja-JP" altLang="en-US" dirty="0" smtClean="0"/>
            </a:b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効果的措置</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t>
            </a:r>
            <a:r>
              <a:rPr lang="ja-JP" altLang="en-US" dirty="0" smtClean="0"/>
              <a:t>中学校</a:t>
            </a:r>
            <a:r>
              <a:rPr lang="en-US" altLang="ja-JP" dirty="0" smtClean="0"/>
              <a:t>】</a:t>
            </a:r>
            <a:br>
              <a:rPr lang="en-US" altLang="ja-JP" dirty="0" smtClean="0"/>
            </a:br>
            <a:r>
              <a:rPr lang="en-US" altLang="ja-JP" dirty="0" smtClean="0"/>
              <a:t>①</a:t>
            </a:r>
            <a:r>
              <a:rPr lang="ja-JP" altLang="en-US" dirty="0" smtClean="0"/>
              <a:t>家庭訪問を行い、学業や生活面での相談に乗るなど、様々な指導・援助を行った　　　　　　　　　　　　　</a:t>
            </a:r>
            <a:r>
              <a:rPr lang="en-US" altLang="ja-JP" dirty="0" smtClean="0"/>
              <a:t>6,290</a:t>
            </a:r>
            <a:r>
              <a:rPr lang="ja-JP" altLang="en-US" dirty="0" smtClean="0"/>
              <a:t>校</a:t>
            </a:r>
            <a:br>
              <a:rPr lang="ja-JP" altLang="en-US" dirty="0" smtClean="0"/>
            </a:br>
            <a:r>
              <a:rPr lang="ja-JP" altLang="en-US" dirty="0" smtClean="0"/>
              <a:t>②登校を促すため、電話をかけたり迎えにいくなどした　</a:t>
            </a:r>
            <a:r>
              <a:rPr lang="en-US" altLang="ja-JP" dirty="0" smtClean="0"/>
              <a:t>5,856</a:t>
            </a:r>
            <a:r>
              <a:rPr lang="ja-JP" altLang="en-US" dirty="0" smtClean="0"/>
              <a:t>校</a:t>
            </a:r>
            <a:br>
              <a:rPr lang="ja-JP" altLang="en-US" dirty="0" smtClean="0"/>
            </a:br>
            <a:r>
              <a:rPr lang="ja-JP" altLang="en-US" dirty="0" smtClean="0"/>
              <a:t>③スクールカウンセラー等が専門的に指導にあたった　　</a:t>
            </a:r>
            <a:r>
              <a:rPr lang="en-US" altLang="ja-JP" dirty="0" smtClean="0"/>
              <a:t>5,471</a:t>
            </a:r>
            <a:r>
              <a:rPr lang="ja-JP" altLang="en-US" dirty="0" smtClean="0"/>
              <a:t>校</a:t>
            </a:r>
            <a:br>
              <a:rPr lang="ja-JP" altLang="en-US" dirty="0" smtClean="0"/>
            </a:b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教師の変化</a:t>
            </a:r>
          </a:p>
        </p:txBody>
      </p:sp>
      <p:sp>
        <p:nvSpPr>
          <p:cNvPr id="13315" name="Rectangle 3"/>
          <p:cNvSpPr>
            <a:spLocks noGrp="1" noChangeArrowheads="1"/>
          </p:cNvSpPr>
          <p:nvPr>
            <p:ph type="body" idx="1"/>
          </p:nvPr>
        </p:nvSpPr>
        <p:spPr/>
        <p:txBody>
          <a:bodyPr/>
          <a:lstStyle/>
          <a:p>
            <a:pPr eaLnBrk="1" hangingPunct="1"/>
            <a:r>
              <a:rPr lang="ja-JP" altLang="en-US" smtClean="0"/>
              <a:t>受験勝者の感覚で子どもを見る</a:t>
            </a:r>
          </a:p>
          <a:p>
            <a:pPr eaLnBrk="1" hangingPunct="1"/>
            <a:r>
              <a:rPr lang="ja-JP" altLang="en-US" smtClean="0"/>
              <a:t>親との学歴差の縮小あるいは逆転</a:t>
            </a:r>
          </a:p>
          <a:p>
            <a:pPr eaLnBrk="1" hangingPunct="1"/>
            <a:r>
              <a:rPr lang="ja-JP" altLang="en-US" smtClean="0"/>
              <a:t>変化への対応不足</a:t>
            </a:r>
          </a:p>
        </p:txBody>
      </p:sp>
    </p:spTree>
    <p:extLst>
      <p:ext uri="{BB962C8B-B14F-4D97-AF65-F5344CB8AC3E}">
        <p14:creationId xmlns:p14="http://schemas.microsoft.com/office/powerpoint/2010/main" val="2141031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不登校の許容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健康である場合は許容する見解もある</a:t>
            </a:r>
          </a:p>
          <a:p>
            <a:pPr lvl="1"/>
            <a:r>
              <a:rPr lang="ja-JP" altLang="en-US" dirty="0"/>
              <a:t>誰に</a:t>
            </a:r>
            <a:r>
              <a:rPr lang="ja-JP" altLang="en-US" dirty="0" smtClean="0"/>
              <a:t>も学校形態が合う</a:t>
            </a:r>
            <a:r>
              <a:rPr lang="ja-JP" altLang="en-US" dirty="0"/>
              <a:t>わけでは</a:t>
            </a:r>
            <a:r>
              <a:rPr lang="ja-JP" altLang="en-US" dirty="0" smtClean="0"/>
              <a:t>ない</a:t>
            </a:r>
          </a:p>
          <a:p>
            <a:pPr lvl="1"/>
            <a:r>
              <a:rPr kumimoji="1" lang="ja-JP" altLang="en-US" dirty="0" smtClean="0"/>
              <a:t>不登校だった有名人も</a:t>
            </a:r>
            <a:r>
              <a:rPr kumimoji="1" lang="ja-JP" altLang="en-US" dirty="0"/>
              <a:t>いる</a:t>
            </a:r>
            <a:r>
              <a:rPr kumimoji="1" lang="ja-JP" altLang="en-US" dirty="0" smtClean="0"/>
              <a:t>。（エジソン・宮本亜門）</a:t>
            </a:r>
          </a:p>
          <a:p>
            <a:r>
              <a:rPr lang="ja-JP" altLang="en-US" dirty="0" smtClean="0"/>
              <a:t>代わりの教育形態を制度化</a:t>
            </a:r>
          </a:p>
          <a:p>
            <a:pPr lvl="1"/>
            <a:r>
              <a:rPr kumimoji="1" lang="ja-JP" altLang="en-US" dirty="0" smtClean="0"/>
              <a:t>ホームスクール</a:t>
            </a:r>
            <a:r>
              <a:rPr kumimoji="1" lang="ja-JP" altLang="en-US" dirty="0"/>
              <a:t>・</a:t>
            </a:r>
            <a:r>
              <a:rPr kumimoji="1" lang="ja-JP" altLang="en-US" dirty="0" smtClean="0"/>
              <a:t>フリースクール・インターネット</a:t>
            </a:r>
            <a:r>
              <a:rPr lang="ja-JP" altLang="en-US" dirty="0" smtClean="0"/>
              <a:t>スクール</a:t>
            </a:r>
          </a:p>
          <a:p>
            <a:r>
              <a:rPr kumimoji="1" lang="ja-JP" altLang="en-US" dirty="0"/>
              <a:t>精神</a:t>
            </a:r>
            <a:r>
              <a:rPr kumimoji="1" lang="ja-JP" altLang="en-US" dirty="0" smtClean="0"/>
              <a:t>疾患を疑われる場合の学校の困難</a:t>
            </a:r>
          </a:p>
          <a:p>
            <a:pPr lvl="1"/>
            <a:r>
              <a:rPr lang="ja-JP" altLang="en-US" dirty="0" smtClean="0"/>
              <a:t>診断の抵抗</a:t>
            </a:r>
            <a:r>
              <a:rPr lang="ja-JP" altLang="en-US" dirty="0"/>
              <a:t>・</a:t>
            </a:r>
            <a:r>
              <a:rPr lang="ja-JP" altLang="en-US" dirty="0" smtClean="0"/>
              <a:t>強制は</a:t>
            </a:r>
            <a:r>
              <a:rPr lang="ja-JP" altLang="en-US" dirty="0"/>
              <a:t>できない</a:t>
            </a:r>
            <a:endParaRPr kumimoji="1" lang="ja-JP" altLang="en-US" dirty="0"/>
          </a:p>
        </p:txBody>
      </p:sp>
    </p:spTree>
    <p:extLst>
      <p:ext uri="{BB962C8B-B14F-4D97-AF65-F5344CB8AC3E}">
        <p14:creationId xmlns:p14="http://schemas.microsoft.com/office/powerpoint/2010/main" val="1441172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社会は人としてどう扱うのか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日本の義務教育制度は「社会的システム」としてのみ機能し、国家的システムとして機能していない。修了しなくても社会に出られる。社会は卒業レベルで差別化する。</a:t>
            </a:r>
          </a:p>
          <a:p>
            <a:r>
              <a:rPr lang="ja-JP" altLang="en-US" dirty="0" smtClean="0"/>
              <a:t>オランダ</a:t>
            </a:r>
            <a:r>
              <a:rPr lang="ja-JP" altLang="en-US" dirty="0"/>
              <a:t>は</a:t>
            </a:r>
            <a:r>
              <a:rPr lang="ja-JP" altLang="en-US" dirty="0" smtClean="0"/>
              <a:t>、義務教育の修了が、社会にでるために必要条件（労働する資格が得られない。）そのため就学管理が厳格。</a:t>
            </a:r>
            <a:endParaRPr kumimoji="1" lang="ja-JP" altLang="en-US" dirty="0"/>
          </a:p>
        </p:txBody>
      </p:sp>
    </p:spTree>
    <p:extLst>
      <p:ext uri="{BB962C8B-B14F-4D97-AF65-F5344CB8AC3E}">
        <p14:creationId xmlns:p14="http://schemas.microsoft.com/office/powerpoint/2010/main" val="1887267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オランダの不登校</a:t>
            </a:r>
          </a:p>
        </p:txBody>
      </p:sp>
      <p:sp>
        <p:nvSpPr>
          <p:cNvPr id="6147" name="Rectangle 3"/>
          <p:cNvSpPr>
            <a:spLocks noGrp="1" noChangeArrowheads="1"/>
          </p:cNvSpPr>
          <p:nvPr>
            <p:ph type="body" idx="1"/>
          </p:nvPr>
        </p:nvSpPr>
        <p:spPr/>
        <p:txBody>
          <a:bodyPr/>
          <a:lstStyle/>
          <a:p>
            <a:r>
              <a:rPr lang="ja-JP" altLang="en-US" dirty="0"/>
              <a:t>オランダ教育の特質　世界で最も自由な教育制度の</a:t>
            </a:r>
            <a:r>
              <a:rPr lang="ja-JP" altLang="en-US" dirty="0" smtClean="0"/>
              <a:t>国　しかし出席管理は厳しい</a:t>
            </a:r>
          </a:p>
          <a:p>
            <a:pPr>
              <a:buNone/>
            </a:pPr>
            <a:r>
              <a:rPr lang="ja-JP" altLang="en-US" dirty="0"/>
              <a:t>　</a:t>
            </a:r>
            <a:r>
              <a:rPr lang="ja-JP" altLang="en-US" dirty="0" smtClean="0"/>
              <a:t>　　ｃｆ　ラウラ・デッカーの事例</a:t>
            </a:r>
            <a:endParaRPr lang="ja-JP" altLang="en-US" dirty="0"/>
          </a:p>
          <a:p>
            <a:r>
              <a:rPr lang="ja-JP" altLang="en-US" dirty="0"/>
              <a:t>先進国で最も幸福な子ども（ユニセフ調査）</a:t>
            </a:r>
          </a:p>
          <a:p>
            <a:r>
              <a:rPr lang="ja-JP" altLang="en-US" dirty="0"/>
              <a:t>にもかかわらず存在するストレス　ｐ１１６</a:t>
            </a:r>
          </a:p>
          <a:p>
            <a:r>
              <a:rPr lang="ja-JP" altLang="en-US" dirty="0"/>
              <a:t>不登校の</a:t>
            </a:r>
            <a:r>
              <a:rPr lang="ja-JP" altLang="en-US" dirty="0" smtClean="0"/>
              <a:t>理由</a:t>
            </a:r>
          </a:p>
          <a:p>
            <a:pPr lvl="1"/>
            <a:r>
              <a:rPr lang="ja-JP" altLang="en-US" dirty="0" smtClean="0"/>
              <a:t>両親</a:t>
            </a:r>
            <a:r>
              <a:rPr lang="ja-JP" altLang="en-US" dirty="0"/>
              <a:t>の不仲・</a:t>
            </a:r>
            <a:r>
              <a:rPr lang="ja-JP" altLang="en-US" dirty="0" smtClean="0"/>
              <a:t>病気</a:t>
            </a:r>
          </a:p>
          <a:p>
            <a:pPr lvl="1"/>
            <a:r>
              <a:rPr lang="ja-JP" altLang="en-US" dirty="0" smtClean="0"/>
              <a:t>移民で</a:t>
            </a:r>
            <a:r>
              <a:rPr lang="ja-JP" altLang="en-US" dirty="0"/>
              <a:t>低学力</a:t>
            </a:r>
          </a:p>
          <a:p>
            <a:endParaRPr lang="en-US" altLang="ja-JP"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オランダの不登校指針１親</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夜の保護者会などで学校とコンタクトをとる。</a:t>
            </a:r>
          </a:p>
          <a:p>
            <a:r>
              <a:rPr lang="ja-JP" altLang="en-US" dirty="0" smtClean="0"/>
              <a:t>学校ガイドで、学校の不登校対策を知る。</a:t>
            </a:r>
          </a:p>
          <a:p>
            <a:r>
              <a:rPr lang="ja-JP" altLang="en-US" dirty="0" smtClean="0"/>
              <a:t>学校が十分に対応してくれないときには苦情委員会に訴える。</a:t>
            </a:r>
          </a:p>
          <a:p>
            <a:r>
              <a:rPr lang="ja-JP" altLang="en-US" dirty="0" smtClean="0"/>
              <a:t>参加協議会で対応を求める。</a:t>
            </a:r>
          </a:p>
          <a:p>
            <a:r>
              <a:rPr lang="ja-JP" altLang="en-US" dirty="0" smtClean="0"/>
              <a:t>時間割等で子どもの不登校状況を把握する。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オランダの不登校指針２学校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子どもの状況、特に不登校については親に迅速に知らせる。</a:t>
            </a:r>
          </a:p>
          <a:p>
            <a:r>
              <a:rPr lang="ja-JP" altLang="en-US" dirty="0" smtClean="0"/>
              <a:t>学校としての不登校対策を知らせる。</a:t>
            </a:r>
          </a:p>
          <a:p>
            <a:r>
              <a:rPr lang="ja-JP" altLang="en-US" dirty="0" smtClean="0"/>
              <a:t>不登校が改善されないときには、専門家に協力を求める。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オランダの不登校指針３　報告</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　不登校を常に把握しておくことが必要で、校長は、不登校部局に報告する。</a:t>
            </a:r>
          </a:p>
          <a:p>
            <a:pPr lvl="1"/>
            <a:r>
              <a:rPr lang="ja-JP" altLang="en-US" dirty="0" smtClean="0"/>
              <a:t>　３日以上欠席</a:t>
            </a:r>
          </a:p>
          <a:p>
            <a:pPr lvl="1"/>
            <a:r>
              <a:rPr lang="ja-JP" altLang="en-US" dirty="0" smtClean="0"/>
              <a:t>　連続する４週間の間に１６時間以上、授業や実習を欠席</a:t>
            </a:r>
          </a:p>
          <a:p>
            <a:r>
              <a:rPr lang="ja-JP" altLang="en-US" dirty="0" smtClean="0"/>
              <a:t>　義務教育担当官に報告。担当者は実情を調査し、解決策をさぐる。１２歳以上の場合には、地区法律担当が加わり、社会保険庁に報告する。１６歳、１７歳は児童手当支給停止</a:t>
            </a:r>
          </a:p>
          <a:p>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オランダの自立支援</a:t>
            </a:r>
          </a:p>
        </p:txBody>
      </p:sp>
      <p:sp>
        <p:nvSpPr>
          <p:cNvPr id="7171" name="Rectangle 3"/>
          <p:cNvSpPr>
            <a:spLocks noGrp="1" noChangeArrowheads="1"/>
          </p:cNvSpPr>
          <p:nvPr>
            <p:ph type="body" idx="1"/>
          </p:nvPr>
        </p:nvSpPr>
        <p:spPr/>
        <p:txBody>
          <a:bodyPr/>
          <a:lstStyle/>
          <a:p>
            <a:r>
              <a:rPr lang="ja-JP" altLang="en-US" dirty="0" smtClean="0"/>
              <a:t>学校での対応  カウンセラー</a:t>
            </a:r>
            <a:r>
              <a:rPr lang="en-US" altLang="ja-JP" dirty="0" smtClean="0"/>
              <a:t>(</a:t>
            </a:r>
            <a:r>
              <a:rPr lang="ja-JP" altLang="en-US" dirty="0" smtClean="0"/>
              <a:t>優れた教師が講習・試験を受けて資格をとる。</a:t>
            </a:r>
            <a:r>
              <a:rPr lang="en-US" altLang="ja-JP" dirty="0" smtClean="0"/>
              <a:t>)</a:t>
            </a:r>
            <a:r>
              <a:rPr lang="ja-JP" altLang="en-US" smtClean="0"/>
              <a:t>が日常的に相談に</a:t>
            </a:r>
          </a:p>
          <a:p>
            <a:r>
              <a:rPr lang="ja-JP" altLang="en-US" dirty="0" smtClean="0"/>
              <a:t>義務</a:t>
            </a:r>
            <a:r>
              <a:rPr lang="ja-JP" altLang="en-US" dirty="0"/>
              <a:t>教育の修了が労働の条件</a:t>
            </a:r>
          </a:p>
          <a:p>
            <a:r>
              <a:rPr lang="ja-JP" altLang="en-US" dirty="0"/>
              <a:t>企業・自治体・学校の協力による義務教育修了と職業技術教育の実施　労働資格の獲得</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ラウラ・デッカーから考える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１９９５年生まれで海洋冒険家</a:t>
            </a:r>
          </a:p>
          <a:p>
            <a:r>
              <a:rPr lang="ja-JP" altLang="en-US" dirty="0"/>
              <a:t>２０１２年</a:t>
            </a:r>
            <a:r>
              <a:rPr lang="ja-JP" altLang="en-US" dirty="0" smtClean="0"/>
              <a:t>、１６歳でヨット単独世界一周の最年少記録を樹立</a:t>
            </a:r>
          </a:p>
          <a:p>
            <a:r>
              <a:rPr kumimoji="1" lang="ja-JP" altLang="en-US" dirty="0" smtClean="0"/>
              <a:t>２００９</a:t>
            </a:r>
            <a:r>
              <a:rPr lang="ja-JP" altLang="en-US" dirty="0" smtClean="0"/>
              <a:t>年スタートの</a:t>
            </a:r>
            <a:r>
              <a:rPr lang="ja-JP" altLang="en-US" dirty="0"/>
              <a:t>予定　</a:t>
            </a:r>
            <a:r>
              <a:rPr lang="ja-JP" altLang="en-US" dirty="0" smtClean="0"/>
              <a:t>→　児童保護局が禁止、拘束（背景として義務教育を一年間休むことの是非も）　→　（逃走などあったが）　訴訟　→　勝訴して航海に出発</a:t>
            </a:r>
          </a:p>
          <a:p>
            <a:r>
              <a:rPr kumimoji="1" lang="ja-JP" altLang="en-US" dirty="0" smtClean="0"/>
              <a:t>オランダで大議論　</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406"/>
            <a:ext cx="9147211" cy="6855594"/>
          </a:xfrm>
          <a:prstGeom prst="rect">
            <a:avLst/>
          </a:prstGeom>
        </p:spPr>
      </p:pic>
    </p:spTree>
    <p:extLst>
      <p:ext uri="{BB962C8B-B14F-4D97-AF65-F5344CB8AC3E}">
        <p14:creationId xmlns:p14="http://schemas.microsoft.com/office/powerpoint/2010/main" val="2614276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8257"/>
            <a:ext cx="9167155" cy="6177087"/>
          </a:xfrm>
          <a:prstGeom prst="rect">
            <a:avLst/>
          </a:prstGeom>
        </p:spPr>
      </p:pic>
    </p:spTree>
    <p:extLst>
      <p:ext uri="{BB962C8B-B14F-4D97-AF65-F5344CB8AC3E}">
        <p14:creationId xmlns:p14="http://schemas.microsoft.com/office/powerpoint/2010/main" val="241564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親の変化？</a:t>
            </a:r>
          </a:p>
        </p:txBody>
      </p:sp>
      <p:sp>
        <p:nvSpPr>
          <p:cNvPr id="14339" name="Rectangle 3"/>
          <p:cNvSpPr>
            <a:spLocks noGrp="1" noChangeArrowheads="1"/>
          </p:cNvSpPr>
          <p:nvPr>
            <p:ph type="body" idx="1"/>
          </p:nvPr>
        </p:nvSpPr>
        <p:spPr/>
        <p:txBody>
          <a:bodyPr/>
          <a:lstStyle/>
          <a:p>
            <a:pPr eaLnBrk="1" hangingPunct="1"/>
            <a:r>
              <a:rPr lang="ja-JP" altLang="en-US" smtClean="0"/>
              <a:t>クレーマー的親の出現</a:t>
            </a:r>
          </a:p>
          <a:p>
            <a:pPr eaLnBrk="1" hangingPunct="1"/>
            <a:r>
              <a:rPr lang="ja-JP" altLang="en-US" smtClean="0"/>
              <a:t>教師への敬意の低下？</a:t>
            </a:r>
          </a:p>
          <a:p>
            <a:pPr eaLnBrk="1" hangingPunct="1"/>
            <a:endParaRPr lang="en-US" altLang="ja-JP" smtClean="0"/>
          </a:p>
        </p:txBody>
      </p:sp>
    </p:spTree>
    <p:extLst>
      <p:ext uri="{BB962C8B-B14F-4D97-AF65-F5344CB8AC3E}">
        <p14:creationId xmlns:p14="http://schemas.microsoft.com/office/powerpoint/2010/main" val="1701230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4" y="1124744"/>
            <a:ext cx="9188308" cy="4608511"/>
          </a:xfrm>
          <a:prstGeom prst="rect">
            <a:avLst/>
          </a:prstGeom>
        </p:spPr>
      </p:pic>
    </p:spTree>
    <p:extLst>
      <p:ext uri="{BB962C8B-B14F-4D97-AF65-F5344CB8AC3E}">
        <p14:creationId xmlns:p14="http://schemas.microsoft.com/office/powerpoint/2010/main" val="31322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教師による解決重視</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z="2800" dirty="0" smtClean="0"/>
              <a:t>「学級集団アセスメント（</a:t>
            </a:r>
            <a:r>
              <a:rPr lang="en-US" altLang="ja-JP" sz="2800" dirty="0" smtClean="0"/>
              <a:t>QU</a:t>
            </a:r>
            <a:r>
              <a:rPr lang="ja-JP" altLang="en-US" sz="2800" dirty="0" smtClean="0"/>
              <a:t>）」</a:t>
            </a:r>
            <a:r>
              <a:rPr lang="en-US" altLang="ja-JP" sz="2800" dirty="0" smtClean="0"/>
              <a:t>-</a:t>
            </a:r>
            <a:r>
              <a:rPr lang="ja-JP" altLang="en-US" sz="2800" dirty="0" smtClean="0"/>
              <a:t>児童同士の関わりを利用。 </a:t>
            </a:r>
          </a:p>
          <a:p>
            <a:pPr eaLnBrk="1" hangingPunct="1">
              <a:lnSpc>
                <a:spcPct val="90000"/>
              </a:lnSpc>
            </a:pPr>
            <a:r>
              <a:rPr lang="ja-JP" altLang="en-US" sz="2800" dirty="0" smtClean="0"/>
              <a:t>「非暴力的危機介入法」</a:t>
            </a:r>
            <a:r>
              <a:rPr lang="en-US" altLang="ja-JP" sz="2800" dirty="0" smtClean="0"/>
              <a:t>-</a:t>
            </a:r>
            <a:r>
              <a:rPr lang="ja-JP" altLang="en-US" sz="2800" smtClean="0"/>
              <a:t>学級崩壊というよりも、問題行動の解決の態度。 </a:t>
            </a:r>
          </a:p>
          <a:p>
            <a:pPr eaLnBrk="1" hangingPunct="1">
              <a:lnSpc>
                <a:spcPct val="90000"/>
              </a:lnSpc>
            </a:pPr>
            <a:r>
              <a:rPr lang="ja-JP" altLang="en-US" sz="2800" dirty="0" smtClean="0"/>
              <a:t>「態度教育」</a:t>
            </a:r>
            <a:r>
              <a:rPr lang="en-US" altLang="ja-JP" sz="2800" dirty="0" smtClean="0"/>
              <a:t>-</a:t>
            </a:r>
            <a:r>
              <a:rPr lang="ja-JP" altLang="en-US" sz="2800" dirty="0" smtClean="0"/>
              <a:t>靴を揃える・椅子を引くといったことから教育していく。原田隆史氏など。 </a:t>
            </a:r>
          </a:p>
          <a:p>
            <a:pPr eaLnBrk="1" hangingPunct="1">
              <a:lnSpc>
                <a:spcPct val="90000"/>
              </a:lnSpc>
            </a:pPr>
            <a:r>
              <a:rPr lang="ja-JP" altLang="en-US" sz="2800" dirty="0" smtClean="0"/>
              <a:t>「楽しい授業」</a:t>
            </a:r>
            <a:r>
              <a:rPr lang="en-US" altLang="ja-JP" sz="2800" dirty="0" smtClean="0"/>
              <a:t>-</a:t>
            </a:r>
            <a:r>
              <a:rPr lang="ja-JP" altLang="en-US" sz="2800" dirty="0" smtClean="0"/>
              <a:t>授業作りネットワークなど。 </a:t>
            </a:r>
          </a:p>
          <a:p>
            <a:pPr eaLnBrk="1" hangingPunct="1">
              <a:lnSpc>
                <a:spcPct val="90000"/>
              </a:lnSpc>
            </a:pPr>
            <a:r>
              <a:rPr lang="ja-JP" altLang="en-US" sz="2800" dirty="0" smtClean="0"/>
              <a:t>「</a:t>
            </a:r>
            <a:r>
              <a:rPr lang="en-US" altLang="ja-JP" sz="2800" dirty="0" smtClean="0"/>
              <a:t>TOSS</a:t>
            </a:r>
            <a:r>
              <a:rPr lang="ja-JP" altLang="en-US" sz="2800" dirty="0" smtClean="0"/>
              <a:t>型学級経営」</a:t>
            </a:r>
            <a:r>
              <a:rPr lang="en-US" altLang="ja-JP" sz="2800" dirty="0" smtClean="0"/>
              <a:t>-</a:t>
            </a:r>
            <a:r>
              <a:rPr lang="ja-JP" altLang="en-US" sz="2800" dirty="0" smtClean="0"/>
              <a:t>斉藤喜博・東井義雄・船井幸雄などの影響を受けた教育技術を重視した指導。自己啓発の要素も加味している。 （ウィキペディア）</a:t>
            </a:r>
          </a:p>
          <a:p>
            <a:pPr eaLnBrk="1" hangingPunct="1">
              <a:lnSpc>
                <a:spcPct val="90000"/>
              </a:lnSpc>
            </a:pPr>
            <a:endParaRPr lang="ja-JP" altLang="en-US" sz="2800" dirty="0" smtClean="0"/>
          </a:p>
          <a:p>
            <a:pPr eaLnBrk="1" hangingPunct="1">
              <a:lnSpc>
                <a:spcPct val="90000"/>
              </a:lnSpc>
            </a:pPr>
            <a:endParaRPr lang="en-US" altLang="ja-JP" sz="2800" dirty="0" smtClean="0"/>
          </a:p>
        </p:txBody>
      </p:sp>
    </p:spTree>
    <p:extLst>
      <p:ext uri="{BB962C8B-B14F-4D97-AF65-F5344CB8AC3E}">
        <p14:creationId xmlns:p14="http://schemas.microsoft.com/office/powerpoint/2010/main" val="336977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行政的対応重視</a:t>
            </a:r>
          </a:p>
        </p:txBody>
      </p:sp>
      <p:sp>
        <p:nvSpPr>
          <p:cNvPr id="16387" name="Rectangle 3"/>
          <p:cNvSpPr>
            <a:spLocks noGrp="1" noChangeArrowheads="1"/>
          </p:cNvSpPr>
          <p:nvPr>
            <p:ph type="body" idx="1"/>
          </p:nvPr>
        </p:nvSpPr>
        <p:spPr/>
        <p:txBody>
          <a:bodyPr/>
          <a:lstStyle/>
          <a:p>
            <a:pPr eaLnBrk="1" hangingPunct="1">
              <a:lnSpc>
                <a:spcPct val="80000"/>
              </a:lnSpc>
            </a:pPr>
            <a:r>
              <a:rPr lang="ja-JP" altLang="en-US" sz="2800" smtClean="0"/>
              <a:t>「ゼロトレランス」</a:t>
            </a:r>
            <a:r>
              <a:rPr lang="en-US" altLang="ja-JP" sz="2800" smtClean="0"/>
              <a:t>-</a:t>
            </a:r>
            <a:r>
              <a:rPr lang="ja-JP" altLang="en-US" sz="2800" smtClean="0"/>
              <a:t>児童生徒の小さな問題行動にそれに応じた罰を与える。 </a:t>
            </a:r>
          </a:p>
          <a:p>
            <a:pPr eaLnBrk="1" hangingPunct="1">
              <a:lnSpc>
                <a:spcPct val="80000"/>
              </a:lnSpc>
            </a:pPr>
            <a:r>
              <a:rPr lang="ja-JP" altLang="en-US" sz="2800" smtClean="0"/>
              <a:t>「オンデマンド教育」</a:t>
            </a:r>
            <a:r>
              <a:rPr lang="en-US" altLang="ja-JP" sz="2800" smtClean="0"/>
              <a:t>-</a:t>
            </a:r>
            <a:r>
              <a:rPr lang="ja-JP" altLang="en-US" sz="2800" smtClean="0"/>
              <a:t>人格教育をやめ、他国のように教科指導に特化。 </a:t>
            </a:r>
          </a:p>
          <a:p>
            <a:pPr eaLnBrk="1" hangingPunct="1">
              <a:lnSpc>
                <a:spcPct val="80000"/>
              </a:lnSpc>
            </a:pPr>
            <a:r>
              <a:rPr lang="ja-JP" altLang="en-US" sz="2800" smtClean="0"/>
              <a:t>「家庭・地域教育」</a:t>
            </a:r>
            <a:r>
              <a:rPr lang="en-US" altLang="ja-JP" sz="2800" smtClean="0"/>
              <a:t>-</a:t>
            </a:r>
            <a:r>
              <a:rPr lang="ja-JP" altLang="en-US" sz="2800" smtClean="0"/>
              <a:t>「心の東京革命」のように、家庭・地域の教育力を復活させる。 </a:t>
            </a:r>
          </a:p>
          <a:p>
            <a:pPr eaLnBrk="1" hangingPunct="1">
              <a:lnSpc>
                <a:spcPct val="80000"/>
              </a:lnSpc>
            </a:pPr>
            <a:r>
              <a:rPr lang="ja-JP" altLang="en-US" sz="2800" smtClean="0"/>
              <a:t>出席停止・原級留置の有効的活用 </a:t>
            </a:r>
          </a:p>
          <a:p>
            <a:pPr eaLnBrk="1" hangingPunct="1">
              <a:lnSpc>
                <a:spcPct val="80000"/>
              </a:lnSpc>
            </a:pPr>
            <a:r>
              <a:rPr lang="ja-JP" altLang="en-US" sz="2800" smtClean="0"/>
              <a:t>医療機関・警察との連携（欧米ではスクールポリスとして一般的である） </a:t>
            </a:r>
          </a:p>
          <a:p>
            <a:pPr eaLnBrk="1" hangingPunct="1">
              <a:lnSpc>
                <a:spcPct val="80000"/>
              </a:lnSpc>
            </a:pPr>
            <a:r>
              <a:rPr lang="ja-JP" altLang="en-US" sz="2800" smtClean="0"/>
              <a:t>体罰の復活（腕立て、廊下に立たせるなど） </a:t>
            </a:r>
          </a:p>
          <a:p>
            <a:pPr eaLnBrk="1" hangingPunct="1">
              <a:lnSpc>
                <a:spcPct val="80000"/>
              </a:lnSpc>
            </a:pPr>
            <a:r>
              <a:rPr lang="ja-JP" altLang="en-US" sz="2800" smtClean="0"/>
              <a:t>なんらかの方法による教師の権威の復活。 </a:t>
            </a:r>
          </a:p>
        </p:txBody>
      </p:sp>
    </p:spTree>
    <p:extLst>
      <p:ext uri="{BB962C8B-B14F-4D97-AF65-F5344CB8AC3E}">
        <p14:creationId xmlns:p14="http://schemas.microsoft.com/office/powerpoint/2010/main" val="185503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smtClean="0"/>
              <a:t>不登校問題の位相</a:t>
            </a:r>
            <a:endParaRPr lang="ja-JP" altLang="en-US" dirty="0"/>
          </a:p>
        </p:txBody>
      </p:sp>
      <p:sp>
        <p:nvSpPr>
          <p:cNvPr id="5123" name="Rectangle 3"/>
          <p:cNvSpPr>
            <a:spLocks noGrp="1" noChangeArrowheads="1"/>
          </p:cNvSpPr>
          <p:nvPr>
            <p:ph type="body" idx="1"/>
          </p:nvPr>
        </p:nvSpPr>
        <p:spPr/>
        <p:txBody>
          <a:bodyPr/>
          <a:lstStyle/>
          <a:p>
            <a:r>
              <a:rPr lang="ja-JP" altLang="en-US" dirty="0" smtClean="0"/>
              <a:t>教育を受けることの必要性</a:t>
            </a:r>
          </a:p>
          <a:p>
            <a:pPr lvl="1"/>
            <a:r>
              <a:rPr lang="ja-JP" altLang="en-US" dirty="0" smtClean="0"/>
              <a:t>就学義務→不登校が可視的に</a:t>
            </a:r>
          </a:p>
          <a:p>
            <a:pPr lvl="1"/>
            <a:r>
              <a:rPr lang="ja-JP" altLang="en-US" dirty="0" smtClean="0"/>
              <a:t>家庭教育化→統計上不登校は減少</a:t>
            </a:r>
          </a:p>
          <a:p>
            <a:r>
              <a:rPr lang="ja-JP" altLang="en-US" dirty="0" smtClean="0"/>
              <a:t>義務教育段階の不登校</a:t>
            </a:r>
          </a:p>
          <a:p>
            <a:pPr lvl="1"/>
            <a:r>
              <a:rPr lang="ja-JP" altLang="en-US" dirty="0" smtClean="0"/>
              <a:t>出席管理の厳格ｖｓ柔軟</a:t>
            </a:r>
          </a:p>
          <a:p>
            <a:pPr lvl="1"/>
            <a:r>
              <a:rPr lang="ja-JP" altLang="en-US" dirty="0" smtClean="0"/>
              <a:t>卒業資格の認定（出席・成績を前提か、年齢か）</a:t>
            </a:r>
          </a:p>
          <a:p>
            <a:pPr lvl="1"/>
            <a:r>
              <a:rPr lang="ja-JP" altLang="en-US" dirty="0" smtClean="0"/>
              <a:t>卒業資格をどう扱うか（進学・就職の条件か）</a:t>
            </a:r>
          </a:p>
          <a:p>
            <a:r>
              <a:rPr lang="ja-JP" altLang="en-US" dirty="0" smtClean="0"/>
              <a:t>義務教育後の不登校</a:t>
            </a:r>
          </a:p>
          <a:p>
            <a:r>
              <a:rPr lang="ja-JP" altLang="en-US" dirty="0" smtClean="0"/>
              <a:t>原因と</a:t>
            </a:r>
            <a:r>
              <a:rPr lang="ja-JP" altLang="en-US" dirty="0"/>
              <a:t>解決法</a:t>
            </a:r>
            <a:endParaRPr lang="ja-JP" altLang="en-US" dirty="0" smtClean="0"/>
          </a:p>
          <a:p>
            <a:pPr>
              <a:buFontTx/>
              <a:buNone/>
            </a:pPr>
            <a:r>
              <a:rPr lang="ja-JP" altLang="en-US" dirty="0"/>
              <a:t>　</a:t>
            </a:r>
          </a:p>
          <a:p>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不登校児童生徒数</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小学校：</a:t>
            </a:r>
            <a:r>
              <a:rPr lang="en-US" altLang="ja-JP" dirty="0" smtClean="0"/>
              <a:t>22,327</a:t>
            </a:r>
            <a:r>
              <a:rPr lang="ja-JP" altLang="en-US" dirty="0" smtClean="0"/>
              <a:t>人　　男女比：</a:t>
            </a:r>
            <a:r>
              <a:rPr lang="en-US" altLang="ja-JP" dirty="0" smtClean="0"/>
              <a:t>52.5</a:t>
            </a:r>
            <a:r>
              <a:rPr lang="ja-JP" altLang="en-US" dirty="0" smtClean="0"/>
              <a:t>％：</a:t>
            </a:r>
            <a:r>
              <a:rPr lang="en-US" altLang="ja-JP" dirty="0" smtClean="0"/>
              <a:t>47.4</a:t>
            </a:r>
            <a:r>
              <a:rPr lang="ja-JP" altLang="en-US" dirty="0" smtClean="0"/>
              <a:t>％中学校：</a:t>
            </a:r>
            <a:r>
              <a:rPr lang="en-US" altLang="ja-JP" dirty="0" smtClean="0"/>
              <a:t>100,105</a:t>
            </a:r>
            <a:r>
              <a:rPr lang="ja-JP" altLang="en-US" dirty="0" smtClean="0"/>
              <a:t>人　男女比：</a:t>
            </a:r>
            <a:r>
              <a:rPr lang="en-US" altLang="ja-JP" dirty="0" smtClean="0"/>
              <a:t>50.1</a:t>
            </a:r>
            <a:r>
              <a:rPr lang="ja-JP" altLang="en-US" dirty="0" smtClean="0"/>
              <a:t>％：</a:t>
            </a:r>
            <a:r>
              <a:rPr lang="en-US" altLang="ja-JP" dirty="0" smtClean="0"/>
              <a:t>49.9</a:t>
            </a:r>
            <a:r>
              <a:rPr lang="ja-JP" altLang="en-US" dirty="0" smtClean="0"/>
              <a:t>％</a:t>
            </a:r>
            <a:br>
              <a:rPr lang="ja-JP" altLang="en-US" dirty="0" smtClean="0"/>
            </a:br>
            <a:r>
              <a:rPr lang="ja-JP" altLang="en-US" dirty="0" smtClean="0"/>
              <a:t>小・中計：</a:t>
            </a:r>
            <a:r>
              <a:rPr lang="en-US" altLang="ja-JP" dirty="0" smtClean="0"/>
              <a:t>122,432</a:t>
            </a:r>
            <a:r>
              <a:rPr lang="ja-JP" altLang="en-US" dirty="0" smtClean="0"/>
              <a:t>人 男女比：</a:t>
            </a:r>
            <a:r>
              <a:rPr lang="en-US" altLang="ja-JP" dirty="0" smtClean="0"/>
              <a:t>50.5</a:t>
            </a:r>
            <a:r>
              <a:rPr lang="ja-JP" altLang="en-US" dirty="0" smtClean="0"/>
              <a:t>％：</a:t>
            </a:r>
            <a:r>
              <a:rPr lang="en-US" altLang="ja-JP" dirty="0" smtClean="0"/>
              <a:t>49.5</a:t>
            </a:r>
            <a:r>
              <a:rPr lang="ja-JP" altLang="en-US" dirty="0" smtClean="0"/>
              <a:t>％</a:t>
            </a:r>
          </a:p>
          <a:p>
            <a:pPr>
              <a:buNone/>
            </a:pPr>
            <a:endParaRPr lang="ja-JP" altLang="en-US" dirty="0" smtClean="0"/>
          </a:p>
          <a:p>
            <a:pPr>
              <a:buNone/>
            </a:pPr>
            <a:r>
              <a:rPr lang="ja-JP" altLang="en-US" dirty="0" smtClean="0"/>
              <a:t>Ｃｆ　オランダ  </a:t>
            </a:r>
            <a:r>
              <a:rPr lang="en-US" altLang="ja-JP" dirty="0" smtClean="0"/>
              <a:t>(</a:t>
            </a:r>
            <a:r>
              <a:rPr lang="ja-JP" altLang="en-US" dirty="0" smtClean="0"/>
              <a:t>人口が日本の</a:t>
            </a:r>
            <a:r>
              <a:rPr lang="en-US" altLang="ja-JP" dirty="0" smtClean="0"/>
              <a:t>10</a:t>
            </a:r>
            <a:r>
              <a:rPr lang="ja-JP" altLang="en-US" dirty="0" smtClean="0"/>
              <a:t>分の１強</a:t>
            </a:r>
            <a:r>
              <a:rPr lang="en-US" altLang="ja-JP" dirty="0" smtClean="0"/>
              <a:t>)</a:t>
            </a:r>
            <a:endParaRPr lang="ja-JP" altLang="en-US" dirty="0" smtClean="0"/>
          </a:p>
          <a:p>
            <a:pPr>
              <a:buNone/>
            </a:pPr>
            <a:r>
              <a:rPr lang="ja-JP" altLang="en-US" dirty="0" smtClean="0"/>
              <a:t>　</a:t>
            </a:r>
            <a:r>
              <a:rPr lang="en-US" altLang="ja-JP" dirty="0" smtClean="0"/>
              <a:t>1995-96</a:t>
            </a:r>
            <a:r>
              <a:rPr lang="ja-JP" altLang="en-US" dirty="0" smtClean="0"/>
              <a:t>　  </a:t>
            </a:r>
            <a:r>
              <a:rPr lang="en-US" altLang="ja-JP" dirty="0" smtClean="0"/>
              <a:t>30,236</a:t>
            </a:r>
          </a:p>
          <a:p>
            <a:pPr>
              <a:buNone/>
            </a:pPr>
            <a:r>
              <a:rPr lang="ja-JP" altLang="en-US" dirty="0" smtClean="0"/>
              <a:t>  </a:t>
            </a:r>
            <a:r>
              <a:rPr lang="en-US" altLang="ja-JP" dirty="0" smtClean="0"/>
              <a:t>1999-2000</a:t>
            </a:r>
            <a:r>
              <a:rPr lang="ja-JP" altLang="en-US" dirty="0" smtClean="0"/>
              <a:t> </a:t>
            </a:r>
            <a:r>
              <a:rPr lang="en-US" altLang="ja-JP" dirty="0" smtClean="0"/>
              <a:t>24,821</a:t>
            </a:r>
            <a:endParaRPr lang="ja-JP" altLang="en-US" dirty="0" smtClean="0"/>
          </a:p>
          <a:p>
            <a:pPr>
              <a:buNone/>
            </a:pPr>
            <a:r>
              <a:rPr lang="ja-JP" altLang="en-US" dirty="0" smtClean="0"/>
              <a:t/>
            </a:r>
            <a:br>
              <a:rPr lang="ja-JP" altLang="en-US" dirty="0" smtClean="0"/>
            </a:b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664" y="404664"/>
            <a:ext cx="8638300" cy="6120680"/>
          </a:xfrm>
          <a:prstGeom prst="rect">
            <a:avLst/>
          </a:prstGeom>
        </p:spPr>
      </p:pic>
    </p:spTree>
    <p:extLst>
      <p:ext uri="{BB962C8B-B14F-4D97-AF65-F5344CB8AC3E}">
        <p14:creationId xmlns:p14="http://schemas.microsoft.com/office/powerpoint/2010/main" val="1945889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高等学校の不登校数（</a:t>
            </a:r>
            <a:r>
              <a:rPr kumimoji="1" lang="en-US" altLang="ja-JP" dirty="0" smtClean="0"/>
              <a:t>2014)</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496684577"/>
              </p:ext>
            </p:extLst>
          </p:nvPr>
        </p:nvGraphicFramePr>
        <p:xfrm>
          <a:off x="179513" y="1628797"/>
          <a:ext cx="8856981" cy="4320482"/>
        </p:xfrm>
        <a:graphic>
          <a:graphicData uri="http://schemas.openxmlformats.org/drawingml/2006/table">
            <a:tbl>
              <a:tblPr/>
              <a:tblGrid>
                <a:gridCol w="997971"/>
                <a:gridCol w="1309835"/>
                <a:gridCol w="1309835"/>
                <a:gridCol w="1309835"/>
                <a:gridCol w="1309835"/>
                <a:gridCol w="1309835"/>
                <a:gridCol w="1309835"/>
              </a:tblGrid>
              <a:tr h="424332">
                <a:tc>
                  <a:txBody>
                    <a:bodyPr/>
                    <a:lstStyle/>
                    <a:p>
                      <a:pPr algn="l" fontAlgn="ctr"/>
                      <a:r>
                        <a:rPr lang="ja-JP" altLang="en-US" sz="16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gridSpan="2">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全日制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定時制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r>
              <a:tr h="424332">
                <a:tc>
                  <a:txBody>
                    <a:bodyPr/>
                    <a:lstStyle/>
                    <a:p>
                      <a:pPr algn="l" fontAlgn="ctr"/>
                      <a:r>
                        <a:rPr lang="ja-JP" altLang="en-US" sz="16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495974">
                <a:tc>
                  <a:txBody>
                    <a:bodyPr/>
                    <a:lstStyle/>
                    <a:p>
                      <a:pPr algn="l" fontAlgn="ctr"/>
                      <a:r>
                        <a:rPr lang="ja-JP" altLang="en-US" sz="1600" b="0" i="0" u="none" strike="noStrike" dirty="0">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effectLst/>
                          <a:latin typeface="ＭＳ Ｐゴシック" panose="020B0600070205080204" pitchFamily="50" charset="-128"/>
                          <a:ea typeface="ＭＳ Ｐゴシック" panose="020B0600070205080204" pitchFamily="50" charset="-128"/>
                        </a:rPr>
                        <a:t>不登校生徒数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effectLst/>
                          <a:latin typeface="ＭＳ Ｐゴシック" panose="020B0600070205080204" pitchFamily="50" charset="-128"/>
                          <a:ea typeface="ＭＳ Ｐゴシック" panose="020B0600070205080204" pitchFamily="50" charset="-128"/>
                        </a:rPr>
                        <a:t>不登校生徒数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effectLst/>
                          <a:latin typeface="ＭＳ Ｐゴシック" panose="020B0600070205080204" pitchFamily="50" charset="-128"/>
                          <a:ea typeface="ＭＳ Ｐゴシック" panose="020B0600070205080204" pitchFamily="50" charset="-128"/>
                        </a:rPr>
                        <a:t>不登校生徒数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１年生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12,897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1.3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1,414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13.2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14,311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1.4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２年生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10,610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1.1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874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10.3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11,484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３年生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7,086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0.7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742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9.2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7,828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0.8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４年生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0" i="0" u="none" strike="noStrike" dirty="0">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606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9.6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606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9.6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単位制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5,282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1.6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13,645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20.0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18,927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4.8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495974">
                <a:tc>
                  <a:txBody>
                    <a:bodyPr/>
                    <a:lstStyle/>
                    <a:p>
                      <a:pPr algn="ctr" fontAlgn="ctr"/>
                      <a:r>
                        <a:rPr lang="ja-JP" altLang="en-US" sz="1600" b="0" i="0" u="none" strike="noStrike">
                          <a:effectLst/>
                          <a:latin typeface="ＭＳ Ｐゴシック" panose="020B0600070205080204" pitchFamily="50" charset="-128"/>
                          <a:ea typeface="ＭＳ Ｐゴシック" panose="020B0600070205080204"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35,875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1.1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17,281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effectLst/>
                          <a:latin typeface="ＭＳ Ｐゴシック" panose="020B0600070205080204" pitchFamily="50" charset="-128"/>
                          <a:ea typeface="ＭＳ Ｐゴシック" panose="020B0600070205080204" pitchFamily="50" charset="-128"/>
                        </a:rPr>
                        <a:t>17.0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53,156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effectLst/>
                          <a:latin typeface="ＭＳ Ｐゴシック" panose="020B0600070205080204" pitchFamily="50" charset="-128"/>
                          <a:ea typeface="ＭＳ Ｐゴシック" panose="020B0600070205080204" pitchFamily="50" charset="-128"/>
                        </a:rPr>
                        <a:t>1.6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021194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2153</Words>
  <Application>Microsoft Office PowerPoint</Application>
  <PresentationFormat>画面に合わせる (4:3)</PresentationFormat>
  <Paragraphs>1105</Paragraphs>
  <Slides>30</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ＭＳ Ｐゴシック</vt:lpstr>
      <vt:lpstr>ＭＳ Ｐ明朝</vt:lpstr>
      <vt:lpstr>Arial</vt:lpstr>
      <vt:lpstr>Calibri</vt:lpstr>
      <vt:lpstr>標準デザイン</vt:lpstr>
      <vt:lpstr>不登校と自立支援</vt:lpstr>
      <vt:lpstr>教師の変化</vt:lpstr>
      <vt:lpstr>親の変化？</vt:lpstr>
      <vt:lpstr>教師による解決重視</vt:lpstr>
      <vt:lpstr>行政的対応重視</vt:lpstr>
      <vt:lpstr>不登校問題の位相</vt:lpstr>
      <vt:lpstr>不登校児童生徒数</vt:lpstr>
      <vt:lpstr>PowerPoint プレゼンテーション</vt:lpstr>
      <vt:lpstr>高等学校の不登校数（2014)</vt:lpstr>
      <vt:lpstr>高校生不登校の退学・落第</vt:lpstr>
      <vt:lpstr>大学は</vt:lpstr>
      <vt:lpstr>PowerPoint プレゼンテーション</vt:lpstr>
      <vt:lpstr>PowerPoint プレゼンテーション</vt:lpstr>
      <vt:lpstr>数値からいえること</vt:lpstr>
      <vt:lpstr>きっかけと考えられること</vt:lpstr>
      <vt:lpstr>PowerPoint プレゼンテーション</vt:lpstr>
      <vt:lpstr>　学校にいくこと</vt:lpstr>
      <vt:lpstr>登校するようになった効果的措置</vt:lpstr>
      <vt:lpstr>効果的措置2</vt:lpstr>
      <vt:lpstr>不登校の許容</vt:lpstr>
      <vt:lpstr>社会は人としてどう扱うのか</vt:lpstr>
      <vt:lpstr>オランダの不登校</vt:lpstr>
      <vt:lpstr>オランダの不登校指針１親</vt:lpstr>
      <vt:lpstr>オランダの不登校指針２学校</vt:lpstr>
      <vt:lpstr>オランダの不登校指針３　報告</vt:lpstr>
      <vt:lpstr>オランダの自立支援</vt:lpstr>
      <vt:lpstr>ラウラ・デッカーから考える</vt:lpstr>
      <vt:lpstr>PowerPoint プレゼンテーション</vt:lpstr>
      <vt:lpstr>PowerPoint プレゼンテーション</vt:lpstr>
      <vt:lpstr>PowerPoint プレゼンテーション</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不登校と自立支援</dc:title>
  <dc:creator>wakei</dc:creator>
  <cp:lastModifiedBy>wakei</cp:lastModifiedBy>
  <cp:revision>29</cp:revision>
  <dcterms:created xsi:type="dcterms:W3CDTF">2008-06-18T13:08:06Z</dcterms:created>
  <dcterms:modified xsi:type="dcterms:W3CDTF">2016-05-11T11:07:04Z</dcterms:modified>
</cp:coreProperties>
</file>