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64" r:id="rId14"/>
    <p:sldId id="286" r:id="rId15"/>
    <p:sldId id="285" r:id="rId16"/>
    <p:sldId id="270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84" d="100"/>
          <a:sy n="84" d="100"/>
        </p:scale>
        <p:origin x="9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6D0CA-CFD8-4FAB-9569-2D0379F27482}" type="datetimeFigureOut">
              <a:rPr kumimoji="1" lang="en-US" altLang="ja-JP"/>
              <a:pPr/>
              <a:t>4/19/2016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08308-3F7B-4514-8E6F-2810C6C20B68}" type="slidenum">
              <a:rPr kumimoji="1" lang="en-US" altLang="ja-JP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0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7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577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630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03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261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2016/4/19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2016/4/19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2016/4/19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2016/4/19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2016/4/19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2016/4/19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2016/4/19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2016/4/19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2016/4/19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2016/4/19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2016/4/19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581BE-85C1-4081-B1AA-875006F96BD7}" type="datetimeFigureOut">
              <a:rPr kumimoji="1" lang="ja-JP" altLang="en-US" smtClean="0"/>
              <a:pPr/>
              <a:t>2016/4/19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いじめを考える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いじめは人間の本性か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傍観者増大と仲裁者減少は何故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中学受験の影響論</a:t>
            </a:r>
          </a:p>
          <a:p>
            <a:r>
              <a:rPr lang="ja-JP" altLang="en-US" dirty="0" smtClean="0"/>
              <a:t>被害者化を恐れる姿勢</a:t>
            </a:r>
            <a:r>
              <a:rPr lang="en-US" altLang="ja-JP" dirty="0" smtClean="0"/>
              <a:t>(</a:t>
            </a:r>
            <a:r>
              <a:rPr lang="ja-JP" altLang="en-US" dirty="0" smtClean="0"/>
              <a:t>被害者の変化傾向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暴力を</a:t>
            </a:r>
            <a:r>
              <a:rPr lang="ja-JP" altLang="en-US" dirty="0"/>
              <a:t>見て</a:t>
            </a:r>
            <a:r>
              <a:rPr lang="ja-JP" altLang="en-US" dirty="0" smtClean="0"/>
              <a:t>も</a:t>
            </a:r>
            <a:r>
              <a:rPr lang="ja-JP" altLang="en-US" dirty="0"/>
              <a:t>通報</a:t>
            </a:r>
            <a:r>
              <a:rPr lang="ja-JP" altLang="en-US" dirty="0" smtClean="0"/>
              <a:t>しない市民←→制服</a:t>
            </a:r>
            <a:r>
              <a:rPr lang="ja-JP" altLang="en-US" dirty="0"/>
              <a:t>効果</a:t>
            </a:r>
            <a:endParaRPr lang="ja-JP" altLang="en-US" dirty="0" smtClean="0"/>
          </a:p>
          <a:p>
            <a:r>
              <a:rPr kumimoji="1" lang="ja-JP" altLang="en-US" dirty="0" smtClean="0"/>
              <a:t>日本教育の同調性・集団性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5623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学校対応（岩手の例）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中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からいじめられていたＡが、</a:t>
            </a:r>
            <a:r>
              <a:rPr lang="en-US" altLang="ja-JP" dirty="0"/>
              <a:t>2</a:t>
            </a:r>
            <a:r>
              <a:rPr lang="ja-JP" altLang="en-US" dirty="0" smtClean="0"/>
              <a:t>年になり担任と連絡ノートでやりとり。自殺をほのめかしたが、自殺。「もう死ぬ場所はきまっている」→「明日からの研修たのしみましょう」</a:t>
            </a:r>
          </a:p>
          <a:p>
            <a:r>
              <a:rPr kumimoji="1" lang="ja-JP" altLang="en-US" dirty="0" smtClean="0"/>
              <a:t>担任の無策</a:t>
            </a:r>
            <a:r>
              <a:rPr kumimoji="1" lang="ja-JP" altLang="en-US" dirty="0"/>
              <a:t>へ</a:t>
            </a:r>
            <a:r>
              <a:rPr kumimoji="1" lang="ja-JP" altLang="en-US" dirty="0" smtClean="0"/>
              <a:t>の非難</a:t>
            </a:r>
          </a:p>
          <a:p>
            <a:r>
              <a:rPr lang="ja-JP" altLang="en-US" dirty="0" smtClean="0"/>
              <a:t>校長は担任から</a:t>
            </a:r>
            <a:r>
              <a:rPr lang="ja-JP" altLang="en-US" dirty="0"/>
              <a:t>何</a:t>
            </a:r>
            <a:r>
              <a:rPr lang="ja-JP" altLang="en-US" dirty="0" smtClean="0"/>
              <a:t>も</a:t>
            </a:r>
            <a:r>
              <a:rPr lang="ja-JP" altLang="en-US" dirty="0"/>
              <a:t>聞いて</a:t>
            </a:r>
            <a:r>
              <a:rPr lang="ja-JP" altLang="en-US" dirty="0" smtClean="0"/>
              <a:t>いないと発言</a:t>
            </a:r>
          </a:p>
          <a:p>
            <a:r>
              <a:rPr kumimoji="1" lang="ja-JP" altLang="en-US" dirty="0" smtClean="0"/>
              <a:t>暴力</a:t>
            </a:r>
            <a:r>
              <a:rPr kumimoji="1" lang="ja-JP" altLang="en-US" dirty="0"/>
              <a:t>があった</a:t>
            </a:r>
            <a:r>
              <a:rPr kumimoji="1" lang="ja-JP" altLang="en-US" dirty="0" smtClean="0"/>
              <a:t>とメディアに語った生徒を</a:t>
            </a:r>
            <a:r>
              <a:rPr kumimoji="1" lang="ja-JP" altLang="en-US" dirty="0"/>
              <a:t>、</a:t>
            </a:r>
            <a:r>
              <a:rPr kumimoji="1" lang="ja-JP" altLang="en-US" dirty="0" smtClean="0"/>
              <a:t>学年主任が</a:t>
            </a:r>
            <a:r>
              <a:rPr kumimoji="1" lang="ja-JP" altLang="en-US" dirty="0"/>
              <a:t>注意</a:t>
            </a:r>
          </a:p>
        </p:txBody>
      </p:sp>
    </p:spTree>
    <p:extLst>
      <p:ext uri="{BB962C8B-B14F-4D97-AF65-F5344CB8AC3E}">
        <p14:creationId xmlns:p14="http://schemas.microsoft.com/office/powerpoint/2010/main" val="3941141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C:\Users\wakei\Pictures\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0"/>
            <a:ext cx="5832648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8724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latin typeface="ＭＳ Ｐゴシック"/>
                <a:ea typeface="ＭＳ Ｐゴシック"/>
              </a:rPr>
              <a:t>学校（何故隠蔽するのか）</a:t>
            </a:r>
            <a:endParaRPr kumimoji="1" lang="ja-JP" altLang="en-US" dirty="0">
              <a:latin typeface="ＭＳ Ｐゴシック"/>
              <a:ea typeface="ＭＳ Ｐゴシック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latin typeface="ＭＳ Ｐゴシック"/>
                <a:ea typeface="ＭＳ Ｐゴシック"/>
              </a:rPr>
              <a:t>訴訟の問題</a:t>
            </a:r>
          </a:p>
          <a:p>
            <a:pPr lvl="1"/>
            <a:r>
              <a:rPr kumimoji="1" lang="ja-JP" altLang="en-US" dirty="0" smtClean="0">
                <a:latin typeface="ＭＳ Ｐゴシック"/>
                <a:ea typeface="ＭＳ Ｐゴシック"/>
              </a:rPr>
              <a:t>鹿川君事件後、いじめ認定と賠償の高額化</a:t>
            </a:r>
          </a:p>
          <a:p>
            <a:r>
              <a:rPr lang="ja-JP" altLang="en-US" dirty="0" smtClean="0">
                <a:latin typeface="ＭＳ Ｐゴシック"/>
                <a:ea typeface="ＭＳ Ｐゴシック"/>
              </a:rPr>
              <a:t>教師の加担性の問題</a:t>
            </a:r>
          </a:p>
          <a:p>
            <a:pPr lvl="1"/>
            <a:r>
              <a:rPr kumimoji="1" lang="ja-JP" altLang="en-US" dirty="0" smtClean="0">
                <a:latin typeface="ＭＳ Ｐゴシック"/>
                <a:ea typeface="ＭＳ Ｐゴシック"/>
              </a:rPr>
              <a:t>教師自身の権力意識</a:t>
            </a:r>
            <a:r>
              <a:rPr kumimoji="1" lang="ja-JP" altLang="en-US" dirty="0">
                <a:latin typeface="ＭＳ Ｐゴシック"/>
                <a:ea typeface="ＭＳ Ｐゴシック"/>
              </a:rPr>
              <a:t>、スクールカースト</a:t>
            </a:r>
          </a:p>
          <a:p>
            <a:r>
              <a:rPr kumimoji="1" lang="ja-JP" altLang="en-US" dirty="0" smtClean="0">
                <a:latin typeface="ＭＳ Ｐゴシック"/>
                <a:ea typeface="ＭＳ Ｐゴシック"/>
              </a:rPr>
              <a:t>校長</a:t>
            </a:r>
            <a:r>
              <a:rPr kumimoji="1" lang="ja-JP" altLang="en-US" dirty="0">
                <a:latin typeface="ＭＳ Ｐゴシック"/>
                <a:ea typeface="ＭＳ Ｐゴシック"/>
              </a:rPr>
              <a:t>の勤務評定の</a:t>
            </a:r>
            <a:r>
              <a:rPr kumimoji="1" lang="ja-JP" altLang="en-US" dirty="0" smtClean="0">
                <a:latin typeface="ＭＳ Ｐゴシック"/>
                <a:ea typeface="ＭＳ Ｐゴシック"/>
              </a:rPr>
              <a:t>問題</a:t>
            </a:r>
          </a:p>
          <a:p>
            <a:r>
              <a:rPr lang="ja-JP" altLang="en-US" dirty="0">
                <a:latin typeface="ＭＳ Ｐゴシック"/>
                <a:ea typeface="ＭＳ Ｐゴシック"/>
              </a:rPr>
              <a:t>行政による調査の問題</a:t>
            </a:r>
          </a:p>
          <a:p>
            <a:pPr lvl="1"/>
            <a:r>
              <a:rPr lang="ja-JP" altLang="en-US" dirty="0">
                <a:latin typeface="ＭＳ Ｐゴシック"/>
                <a:ea typeface="ＭＳ Ｐゴシック"/>
              </a:rPr>
              <a:t>保護者と子どもに直接調査←現場のとまどい</a:t>
            </a:r>
          </a:p>
          <a:p>
            <a:endParaRPr kumimoji="1" lang="ja-JP" altLang="en-US" dirty="0"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13983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スクールカウンセラー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事件になった事例では、スクールカウンセラーはほとんど報道されない。</a:t>
            </a:r>
          </a:p>
          <a:p>
            <a:r>
              <a:rPr kumimoji="1" lang="ja-JP" altLang="en-US" dirty="0" smtClean="0"/>
              <a:t>教師は四層すべてを対象に指導する必要</a:t>
            </a:r>
          </a:p>
          <a:p>
            <a:pPr lvl="1"/>
            <a:r>
              <a:rPr lang="ja-JP" altLang="en-US" dirty="0" smtClean="0"/>
              <a:t>最終的</a:t>
            </a:r>
            <a:r>
              <a:rPr lang="ja-JP" altLang="en-US" dirty="0"/>
              <a:t>に</a:t>
            </a:r>
            <a:r>
              <a:rPr lang="ja-JP" altLang="en-US" dirty="0" smtClean="0"/>
              <a:t>はオープンな解決</a:t>
            </a:r>
          </a:p>
          <a:p>
            <a:r>
              <a:rPr kumimoji="1" lang="ja-JP" altLang="en-US" dirty="0" smtClean="0"/>
              <a:t>スクールカウンセラーは</a:t>
            </a:r>
            <a:r>
              <a:rPr kumimoji="1" lang="ja-JP" altLang="en-US" dirty="0"/>
              <a:t>、</a:t>
            </a:r>
            <a:r>
              <a:rPr kumimoji="1" lang="ja-JP" altLang="en-US" dirty="0" smtClean="0"/>
              <a:t>当事者中心</a:t>
            </a:r>
          </a:p>
          <a:p>
            <a:pPr lvl="1"/>
            <a:r>
              <a:rPr lang="ja-JP" altLang="en-US" dirty="0" smtClean="0"/>
              <a:t>当人の同意以外は情報</a:t>
            </a:r>
            <a:r>
              <a:rPr lang="ja-JP" altLang="en-US" dirty="0"/>
              <a:t>保護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3300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行政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いじめ防止対策推進法（２０１３年）</a:t>
            </a:r>
          </a:p>
          <a:p>
            <a:pPr lvl="1"/>
            <a:r>
              <a:rPr lang="ja-JP" altLang="en-US" dirty="0" smtClean="0"/>
              <a:t>学校にいじめ対策</a:t>
            </a:r>
            <a:r>
              <a:rPr lang="ja-JP" altLang="en-US" dirty="0"/>
              <a:t>のため</a:t>
            </a:r>
            <a:r>
              <a:rPr lang="ja-JP" altLang="en-US" dirty="0" smtClean="0"/>
              <a:t>の組織を設置</a:t>
            </a:r>
          </a:p>
          <a:p>
            <a:pPr lvl="1"/>
            <a:r>
              <a:rPr kumimoji="1" lang="ja-JP" altLang="en-US" dirty="0" smtClean="0"/>
              <a:t>定期的にアンケートを実施</a:t>
            </a:r>
            <a:r>
              <a:rPr kumimoji="1" lang="ja-JP" altLang="en-US" dirty="0"/>
              <a:t>し</a:t>
            </a:r>
            <a:r>
              <a:rPr kumimoji="1" lang="ja-JP" altLang="en-US" dirty="0" smtClean="0"/>
              <a:t>、報告（年３回）</a:t>
            </a:r>
          </a:p>
          <a:p>
            <a:pPr lvl="1"/>
            <a:r>
              <a:rPr lang="ja-JP" altLang="en-US" dirty="0" smtClean="0"/>
              <a:t>問題が起きたとき</a:t>
            </a:r>
            <a:r>
              <a:rPr lang="ja-JP" altLang="en-US" dirty="0"/>
              <a:t>、情報</a:t>
            </a:r>
            <a:r>
              <a:rPr lang="ja-JP" altLang="en-US" dirty="0" smtClean="0"/>
              <a:t>開示</a:t>
            </a:r>
          </a:p>
          <a:p>
            <a:r>
              <a:rPr kumimoji="1" lang="ja-JP" altLang="en-US" dirty="0" smtClean="0"/>
              <a:t>その後いじめ自殺が減少</a:t>
            </a:r>
            <a:r>
              <a:rPr kumimoji="1" lang="ja-JP" altLang="en-US" dirty="0"/>
              <a:t>と</a:t>
            </a:r>
            <a:r>
              <a:rPr kumimoji="1" lang="ja-JP" altLang="en-US" dirty="0" smtClean="0"/>
              <a:t>いう</a:t>
            </a:r>
            <a:r>
              <a:rPr kumimoji="1" lang="ja-JP" altLang="en-US" dirty="0"/>
              <a:t>「</a:t>
            </a:r>
            <a:r>
              <a:rPr kumimoji="1" lang="ja-JP" altLang="en-US" dirty="0" smtClean="0"/>
              <a:t>実感</a:t>
            </a:r>
            <a:r>
              <a:rPr kumimoji="1" lang="ja-JP" altLang="en-US" dirty="0"/>
              <a:t>」</a:t>
            </a:r>
            <a:r>
              <a:rPr kumimoji="1" lang="ja-JP" altLang="en-US" dirty="0" smtClean="0"/>
              <a:t>は？</a:t>
            </a:r>
          </a:p>
          <a:p>
            <a:pPr lvl="1"/>
            <a:r>
              <a:rPr lang="ja-JP" altLang="en-US" dirty="0"/>
              <a:t>ないと</a:t>
            </a:r>
            <a:r>
              <a:rPr lang="ja-JP" altLang="en-US" dirty="0" smtClean="0"/>
              <a:t>したら</a:t>
            </a:r>
            <a:r>
              <a:rPr lang="ja-JP" altLang="en-US" dirty="0"/>
              <a:t>何</a:t>
            </a:r>
            <a:r>
              <a:rPr lang="ja-JP" altLang="en-US" dirty="0" smtClean="0"/>
              <a:t>が問題</a:t>
            </a:r>
            <a:r>
              <a:rPr lang="ja-JP" altLang="en-US" dirty="0" smtClean="0"/>
              <a:t>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行政に真に必要なものは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7200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他の原則的</a:t>
            </a:r>
            <a:r>
              <a:rPr kumimoji="1" lang="ja-JP" altLang="en-US" dirty="0" smtClean="0"/>
              <a:t>検討事項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カウンセリングマンンドかゼロトレランス</a:t>
            </a:r>
            <a:endParaRPr kumimoji="1" lang="ja-JP" altLang="en-US" dirty="0" smtClean="0"/>
          </a:p>
          <a:p>
            <a:r>
              <a:rPr lang="ja-JP" altLang="en-US" dirty="0" smtClean="0"/>
              <a:t>いじめは人間の本性なのか</a:t>
            </a:r>
            <a:r>
              <a:rPr lang="en-US" altLang="ja-JP" dirty="0" smtClean="0"/>
              <a:t>(</a:t>
            </a:r>
            <a:r>
              <a:rPr lang="ja-JP" altLang="en-US" dirty="0" smtClean="0"/>
              <a:t>動物的本能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lang="ja-JP" altLang="en-US" dirty="0"/>
              <a:t>哺乳動物の行動パターンと同質か</a:t>
            </a:r>
          </a:p>
          <a:p>
            <a:r>
              <a:rPr lang="ja-JP" altLang="en-US" dirty="0" smtClean="0"/>
              <a:t>いじめ被害の責任は</a:t>
            </a:r>
            <a:r>
              <a:rPr lang="ja-JP" altLang="en-US" dirty="0"/>
              <a:t>誰</a:t>
            </a:r>
            <a:r>
              <a:rPr lang="ja-JP" altLang="en-US" dirty="0" smtClean="0"/>
              <a:t>に</a:t>
            </a:r>
            <a:r>
              <a:rPr lang="ja-JP" altLang="en-US" dirty="0"/>
              <a:t>あるの</a:t>
            </a:r>
            <a:r>
              <a:rPr lang="ja-JP" altLang="en-US" dirty="0" smtClean="0"/>
              <a:t>か</a:t>
            </a:r>
          </a:p>
          <a:p>
            <a:pPr lvl="1"/>
            <a:r>
              <a:rPr lang="ja-JP" altLang="en-US" dirty="0" smtClean="0"/>
              <a:t>加害者</a:t>
            </a:r>
            <a:r>
              <a:rPr lang="en-US" altLang="ja-JP" dirty="0" smtClean="0"/>
              <a:t>(</a:t>
            </a:r>
            <a:r>
              <a:rPr lang="ja-JP" altLang="en-US" dirty="0" smtClean="0"/>
              <a:t>親</a:t>
            </a:r>
            <a:r>
              <a:rPr lang="en-US" altLang="ja-JP" dirty="0" smtClean="0"/>
              <a:t>)</a:t>
            </a:r>
            <a:r>
              <a:rPr lang="ja-JP" altLang="en-US" dirty="0" smtClean="0"/>
              <a:t>とともに、校長にも責任を帰すべきか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いじめ問題の考察課題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「定義」について</a:t>
            </a:r>
          </a:p>
          <a:p>
            <a:r>
              <a:rPr lang="ja-JP" altLang="en-US" dirty="0" smtClean="0"/>
              <a:t>いじめ形態の変遷とその意味</a:t>
            </a:r>
          </a:p>
          <a:p>
            <a:r>
              <a:rPr lang="ja-JP" altLang="en-US" dirty="0" smtClean="0"/>
              <a:t>子どもの「四層構造」について</a:t>
            </a:r>
          </a:p>
          <a:p>
            <a:r>
              <a:rPr lang="ja-JP" altLang="en-US" dirty="0" smtClean="0"/>
              <a:t>学校の対応の問題</a:t>
            </a:r>
          </a:p>
          <a:p>
            <a:r>
              <a:rPr lang="ja-JP" altLang="en-US" dirty="0" smtClean="0"/>
              <a:t>行政の対応の問題</a:t>
            </a:r>
          </a:p>
          <a:p>
            <a:r>
              <a:rPr lang="ja-JP" altLang="en-US" dirty="0" smtClean="0"/>
              <a:t>教師とカウンセラーの役割</a:t>
            </a:r>
          </a:p>
          <a:p>
            <a:r>
              <a:rPr lang="ja-JP" altLang="en-US" dirty="0" smtClean="0"/>
              <a:t>親の関係</a:t>
            </a:r>
          </a:p>
          <a:p>
            <a:endParaRPr lang="ja-JP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定義の問題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>
                <a:latin typeface="ＭＳ Ｐゴシック"/>
                <a:ea typeface="ＭＳ Ｐゴシック"/>
              </a:rPr>
              <a:t>いじめ統計の真実性（テキスト）</a:t>
            </a:r>
          </a:p>
          <a:p>
            <a:r>
              <a:rPr lang="ja-JP" altLang="en-US" dirty="0">
                <a:latin typeface="ＭＳ Ｐゴシック"/>
                <a:ea typeface="ＭＳ Ｐゴシック"/>
              </a:rPr>
              <a:t>いじめの「定義」の問題</a:t>
            </a:r>
          </a:p>
          <a:p>
            <a:pPr lvl="1"/>
            <a:r>
              <a:rPr lang="ja-JP" altLang="en-US" dirty="0">
                <a:latin typeface="ＭＳ Ｐゴシック"/>
                <a:ea typeface="ＭＳ Ｐゴシック"/>
              </a:rPr>
              <a:t>主観主義か客観主義か</a:t>
            </a:r>
          </a:p>
          <a:p>
            <a:pPr lvl="1"/>
            <a:r>
              <a:rPr lang="ja-JP" altLang="en-US" dirty="0">
                <a:latin typeface="ＭＳ Ｐゴシック"/>
                <a:ea typeface="ＭＳ Ｐゴシック"/>
              </a:rPr>
              <a:t>現在は主観主義だが批判もある。</a:t>
            </a:r>
          </a:p>
          <a:p>
            <a:r>
              <a:rPr kumimoji="1" lang="ja-JP" altLang="en-US" dirty="0" smtClean="0"/>
              <a:t>教師にとって「定義」の意味</a:t>
            </a:r>
            <a:r>
              <a:rPr kumimoji="1" lang="ja-JP" altLang="en-US" dirty="0" smtClean="0"/>
              <a:t>は</a:t>
            </a:r>
          </a:p>
          <a:p>
            <a:pPr lvl="1"/>
            <a:r>
              <a:rPr lang="ja-JP" altLang="en-US" dirty="0" smtClean="0"/>
              <a:t>教師は</a:t>
            </a:r>
            <a:r>
              <a:rPr lang="ja-JP" altLang="en-US" dirty="0"/>
              <a:t>「</a:t>
            </a:r>
            <a:r>
              <a:rPr lang="ja-JP" altLang="en-US" dirty="0" smtClean="0"/>
              <a:t>定義</a:t>
            </a:r>
            <a:r>
              <a:rPr lang="ja-JP" altLang="en-US" dirty="0"/>
              <a:t>」</a:t>
            </a:r>
            <a:r>
              <a:rPr lang="ja-JP" altLang="en-US" dirty="0" smtClean="0"/>
              <a:t>にしたがって、指導を決める</a:t>
            </a:r>
            <a:r>
              <a:rPr lang="ja-JP" altLang="en-US" dirty="0"/>
              <a:t>のか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9314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いじめの形態変化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1960</a:t>
            </a:r>
            <a:r>
              <a:rPr kumimoji="1" lang="ja-JP" altLang="en-US" dirty="0" smtClean="0"/>
              <a:t>年代まで、いじめは深刻ではなかった。</a:t>
            </a:r>
          </a:p>
          <a:p>
            <a:pPr lvl="1"/>
            <a:r>
              <a:rPr lang="ja-JP" altLang="en-US" dirty="0" smtClean="0"/>
              <a:t>体罰中心の指導、受験競争、校外の非行</a:t>
            </a:r>
          </a:p>
          <a:p>
            <a:pPr lvl="1"/>
            <a:r>
              <a:rPr kumimoji="1" lang="ja-JP" altLang="en-US" dirty="0" smtClean="0"/>
              <a:t>仲介者が</a:t>
            </a:r>
            <a:r>
              <a:rPr kumimoji="1" lang="ja-JP" altLang="en-US" dirty="0"/>
              <a:t>存在</a:t>
            </a:r>
            <a:endParaRPr kumimoji="1" lang="ja-JP" altLang="en-US" dirty="0" smtClean="0"/>
          </a:p>
          <a:p>
            <a:r>
              <a:rPr lang="en-US" altLang="ja-JP" dirty="0"/>
              <a:t>1970</a:t>
            </a:r>
            <a:r>
              <a:rPr lang="ja-JP" altLang="en-US" dirty="0" smtClean="0"/>
              <a:t>年代</a:t>
            </a:r>
            <a:r>
              <a:rPr lang="ja-JP" altLang="en-US" dirty="0"/>
              <a:t>は</a:t>
            </a:r>
            <a:r>
              <a:rPr lang="ja-JP" altLang="en-US" dirty="0" smtClean="0"/>
              <a:t>、学校が荒れた時代</a:t>
            </a:r>
          </a:p>
          <a:p>
            <a:pPr lvl="1"/>
            <a:r>
              <a:rPr lang="ja-JP" altLang="en-US" dirty="0" smtClean="0"/>
              <a:t>体育教師</a:t>
            </a:r>
            <a:r>
              <a:rPr lang="ja-JP" altLang="en-US" dirty="0"/>
              <a:t>に</a:t>
            </a:r>
            <a:r>
              <a:rPr lang="ja-JP" altLang="en-US" dirty="0" smtClean="0"/>
              <a:t>よる強権的管理が主流に</a:t>
            </a:r>
          </a:p>
          <a:p>
            <a:pPr lvl="1"/>
            <a:r>
              <a:rPr lang="ja-JP" altLang="en-US" dirty="0" smtClean="0"/>
              <a:t>全員参加の部活で</a:t>
            </a:r>
            <a:r>
              <a:rPr lang="ja-JP" altLang="en-US" dirty="0"/>
              <a:t>生活指導</a:t>
            </a:r>
            <a:endParaRPr lang="ja-JP" altLang="en-US" dirty="0" smtClean="0"/>
          </a:p>
          <a:p>
            <a:r>
              <a:rPr kumimoji="1" lang="en-US" altLang="ja-JP" dirty="0"/>
              <a:t>1980</a:t>
            </a:r>
            <a:r>
              <a:rPr kumimoji="1" lang="ja-JP" altLang="en-US" dirty="0" smtClean="0"/>
              <a:t>年代にいじめ問題－ 報復から自殺へ</a:t>
            </a:r>
          </a:p>
          <a:p>
            <a:pPr lvl="1"/>
            <a:r>
              <a:rPr lang="ja-JP" altLang="en-US" dirty="0" smtClean="0"/>
              <a:t>四層構造化と仲介者の</a:t>
            </a:r>
            <a:r>
              <a:rPr lang="ja-JP" altLang="en-US" dirty="0"/>
              <a:t>消滅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9720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ＭＳ Ｐゴシック"/>
                <a:ea typeface="ＭＳ Ｐゴシック"/>
              </a:rPr>
              <a:t>林賢一君</a:t>
            </a:r>
            <a:r>
              <a:rPr lang="ja-JP" altLang="en-US" dirty="0">
                <a:latin typeface="ＭＳ Ｐゴシック"/>
                <a:ea typeface="ＭＳ Ｐゴシック"/>
              </a:rPr>
              <a:t>事件（復讐から自殺へ）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>
                <a:latin typeface="ＭＳ Ｐゴシック"/>
                <a:ea typeface="ＭＳ Ｐゴシック"/>
              </a:rPr>
              <a:t>民族差別によるいじめ　</a:t>
            </a:r>
            <a:endParaRPr kumimoji="1" lang="ja-JP" altLang="en-US" dirty="0" smtClean="0">
              <a:latin typeface="ＭＳ Ｐゴシック"/>
              <a:ea typeface="ＭＳ Ｐゴシック"/>
            </a:endParaRPr>
          </a:p>
          <a:p>
            <a:r>
              <a:rPr kumimoji="1" lang="ja-JP" altLang="en-US" dirty="0" smtClean="0">
                <a:latin typeface="ＭＳ Ｐゴシック"/>
                <a:ea typeface="ＭＳ Ｐゴシック"/>
              </a:rPr>
              <a:t>１９７９年在日</a:t>
            </a:r>
            <a:r>
              <a:rPr kumimoji="1" lang="ja-JP" altLang="en-US" dirty="0">
                <a:latin typeface="ＭＳ Ｐゴシック"/>
                <a:ea typeface="ＭＳ Ｐゴシック"/>
              </a:rPr>
              <a:t>であったために小さいころからいじめ（地域の人は知っているが、学校は十分把握せず。名前と書類）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卒業式のサイン帳（「死ね」多数）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中学でも継続（歴史の授業が再開のきっかけ）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強くなるために空手を習う。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自殺未遂　担任の対応の問題（加害者に漏らす。）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自殺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朝鮮総連の活動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その後、民族差別をなくす教育</a:t>
            </a:r>
          </a:p>
        </p:txBody>
      </p:sp>
    </p:spTree>
    <p:extLst>
      <p:ext uri="{BB962C8B-B14F-4D97-AF65-F5344CB8AC3E}">
        <p14:creationId xmlns:p14="http://schemas.microsoft.com/office/powerpoint/2010/main" val="806328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鹿川君事件（復讐的自殺）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最初はいじめグループ</a:t>
            </a:r>
          </a:p>
          <a:p>
            <a:r>
              <a:rPr kumimoji="1" lang="ja-JP" altLang="en-US" dirty="0" smtClean="0"/>
              <a:t>被害者が転校→鹿川君がターゲットに</a:t>
            </a:r>
          </a:p>
          <a:p>
            <a:r>
              <a:rPr kumimoji="1" lang="ja-JP" altLang="en-US" dirty="0" smtClean="0"/>
              <a:t>荷物持ち、買い物、歌等の強制</a:t>
            </a:r>
          </a:p>
          <a:p>
            <a:r>
              <a:rPr lang="ja-JP" altLang="en-US" dirty="0" smtClean="0"/>
              <a:t>秋</a:t>
            </a:r>
            <a:r>
              <a:rPr lang="ja-JP" altLang="en-US" dirty="0"/>
              <a:t>に</a:t>
            </a:r>
            <a:r>
              <a:rPr lang="ja-JP" altLang="en-US" dirty="0" smtClean="0"/>
              <a:t>「葬式ごっこ」教師もサイン→ショック</a:t>
            </a:r>
          </a:p>
          <a:p>
            <a:r>
              <a:rPr kumimoji="1" lang="ja-JP" altLang="en-US" dirty="0" smtClean="0"/>
              <a:t>グループを抜けよう→暴力</a:t>
            </a:r>
          </a:p>
          <a:p>
            <a:r>
              <a:rPr lang="ja-JP" altLang="en-US" dirty="0" smtClean="0"/>
              <a:t>靴を隠された</a:t>
            </a:r>
            <a:r>
              <a:rPr lang="ja-JP" altLang="en-US" dirty="0"/>
              <a:t>とき</a:t>
            </a:r>
            <a:r>
              <a:rPr lang="ja-JP" altLang="en-US" dirty="0" smtClean="0"/>
              <a:t>の担任の発言（靴を洗いながら、「こんなことしかできない」→絶望？</a:t>
            </a:r>
          </a:p>
          <a:p>
            <a:r>
              <a:rPr kumimoji="1" lang="ja-JP" altLang="en-US" dirty="0" smtClean="0"/>
              <a:t>盛岡駅で加害者名を書いたメモを残し</a:t>
            </a:r>
            <a:r>
              <a:rPr kumimoji="1" lang="ja-JP" altLang="en-US" dirty="0"/>
              <a:t>自殺</a:t>
            </a:r>
          </a:p>
        </p:txBody>
      </p:sp>
    </p:spTree>
    <p:extLst>
      <p:ext uri="{BB962C8B-B14F-4D97-AF65-F5344CB8AC3E}">
        <p14:creationId xmlns:p14="http://schemas.microsoft.com/office/powerpoint/2010/main" val="286733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>
                <a:latin typeface="ＭＳ Ｐゴシック"/>
                <a:ea typeface="ＭＳ Ｐゴシック"/>
              </a:rPr>
              <a:t>大河内清輝君</a:t>
            </a:r>
            <a:r>
              <a:rPr kumimoji="1" lang="ja-JP" altLang="en-US" dirty="0" smtClean="0">
                <a:latin typeface="ＭＳ Ｐゴシック"/>
                <a:ea typeface="ＭＳ Ｐゴシック"/>
              </a:rPr>
              <a:t>事件（親にもいえず）</a:t>
            </a:r>
            <a:endParaRPr kumimoji="1" lang="ja-JP" altLang="en-US" dirty="0">
              <a:latin typeface="ＭＳ Ｐゴシック"/>
              <a:ea typeface="ＭＳ Ｐゴシック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>
                <a:latin typeface="ＭＳ Ｐゴシック"/>
                <a:ea typeface="ＭＳ Ｐゴシック"/>
              </a:rPr>
              <a:t>スクールカウンセラー導入のきっかけとなった事件１９９４年</a:t>
            </a:r>
          </a:p>
          <a:p>
            <a:r>
              <a:rPr lang="ja-JP" altLang="en-US">
                <a:latin typeface="ＭＳ Ｐゴシック"/>
                <a:ea typeface="ＭＳ Ｐゴシック"/>
              </a:rPr>
              <a:t>恐喝・暴行（親にもいえず）</a:t>
            </a:r>
          </a:p>
          <a:p>
            <a:pPr lvl="1"/>
            <a:r>
              <a:rPr lang="ja-JP" altLang="en-US" sz="3200">
                <a:latin typeface="ＭＳ Ｐゴシック"/>
                <a:ea typeface="ＭＳ Ｐゴシック"/>
              </a:rPr>
              <a:t>ｃｆ　近年、いじめ調査の探偵依頼が増大との報道</a:t>
            </a:r>
          </a:p>
          <a:p>
            <a:r>
              <a:rPr lang="ja-JP" altLang="en-US">
                <a:latin typeface="ＭＳ Ｐゴシック"/>
                <a:ea typeface="ＭＳ Ｐゴシック"/>
              </a:rPr>
              <a:t>担任は承知、対応もしていたが、力量不足</a:t>
            </a:r>
            <a:endParaRPr lang="en-US" altLang="ja-JP">
              <a:latin typeface="ＭＳ Ｐゴシック"/>
              <a:ea typeface="ＭＳ Ｐゴシック"/>
            </a:endParaRPr>
          </a:p>
          <a:p>
            <a:r>
              <a:rPr lang="en-US" altLang="ja-JP">
                <a:latin typeface="ＭＳ Ｐゴシック"/>
                <a:ea typeface="ＭＳ Ｐゴシック"/>
              </a:rPr>
              <a:t>cf </a:t>
            </a:r>
            <a:r>
              <a:rPr lang="ja-JP" altLang="en-US">
                <a:latin typeface="ＭＳ Ｐゴシック"/>
                <a:ea typeface="ＭＳ Ｐゴシック"/>
              </a:rPr>
              <a:t>同時期の中学生５０００万円恐喝いじめ事件</a:t>
            </a:r>
          </a:p>
          <a:p>
            <a:pPr lvl="1"/>
            <a:r>
              <a:rPr lang="ja-JP" altLang="en-US" sz="3200">
                <a:latin typeface="ＭＳ Ｐゴシック"/>
                <a:ea typeface="ＭＳ Ｐゴシック"/>
              </a:rPr>
              <a:t>親「おかしいとは思っていたが、子どもを疑うことはしたくなかった」</a:t>
            </a:r>
          </a:p>
        </p:txBody>
      </p:sp>
    </p:spTree>
    <p:extLst>
      <p:ext uri="{BB962C8B-B14F-4D97-AF65-F5344CB8AC3E}">
        <p14:creationId xmlns:p14="http://schemas.microsoft.com/office/powerpoint/2010/main" val="484170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ＭＳ Ｐゴシック"/>
                <a:ea typeface="ＭＳ Ｐゴシック"/>
              </a:rPr>
              <a:t>大津</a:t>
            </a:r>
            <a:r>
              <a:rPr kumimoji="1" lang="ja-JP" altLang="en-US" dirty="0"/>
              <a:t>いじめ自殺事件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>
                <a:latin typeface="ＭＳ Ｐゴシック"/>
                <a:ea typeface="ＭＳ Ｐゴシック"/>
              </a:rPr>
              <a:t>大河内君事件に継ぐ「教育の世界を変える」事件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暴行・恐喝・（自殺</a:t>
            </a:r>
            <a:r>
              <a:rPr kumimoji="1" lang="ja-JP" altLang="en-US" dirty="0"/>
              <a:t>を強いる行動も）２０１１</a:t>
            </a:r>
          </a:p>
          <a:p>
            <a:r>
              <a:rPr kumimoji="1" lang="ja-JP" altLang="en-US" dirty="0"/>
              <a:t>学校はある程度把握していたが、軽視。</a:t>
            </a:r>
          </a:p>
          <a:p>
            <a:pPr lvl="1"/>
            <a:r>
              <a:rPr kumimoji="1" lang="ja-JP" altLang="en-US" dirty="0"/>
              <a:t>加害者が有力者の子どもだったからか。</a:t>
            </a:r>
          </a:p>
          <a:p>
            <a:r>
              <a:rPr lang="ja-JP" altLang="en-US"/>
              <a:t>自殺後、学校は隠蔽</a:t>
            </a:r>
          </a:p>
          <a:p>
            <a:r>
              <a:rPr lang="ja-JP" altLang="en-US"/>
              <a:t>被害者の家族による加害者の刑事告訴で、メディアが活発に報道２０１２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加害者の転校・第三者の検証委員会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この中学は、道徳教育の推進指定校だった。</a:t>
            </a:r>
          </a:p>
        </p:txBody>
      </p:sp>
    </p:spTree>
    <p:extLst>
      <p:ext uri="{BB962C8B-B14F-4D97-AF65-F5344CB8AC3E}">
        <p14:creationId xmlns:p14="http://schemas.microsoft.com/office/powerpoint/2010/main" val="1615869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四層構造論と仲裁者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森田洋司の四層構造論（加害者・被害者・観衆・傍観者）</a:t>
            </a:r>
          </a:p>
          <a:p>
            <a:r>
              <a:rPr lang="ja-JP" altLang="en-US" dirty="0" smtClean="0"/>
              <a:t>国際比較</a:t>
            </a:r>
            <a:r>
              <a:rPr lang="ja-JP" altLang="en-US" dirty="0"/>
              <a:t>に</a:t>
            </a:r>
            <a:r>
              <a:rPr lang="ja-JP" altLang="en-US" dirty="0" smtClean="0"/>
              <a:t>よる日本の</a:t>
            </a:r>
            <a:r>
              <a:rPr lang="ja-JP" altLang="en-US" dirty="0"/>
              <a:t>いじめ</a:t>
            </a:r>
            <a:r>
              <a:rPr lang="ja-JP" altLang="en-US" dirty="0" smtClean="0"/>
              <a:t>の特質</a:t>
            </a:r>
          </a:p>
          <a:p>
            <a:pPr lvl="1"/>
            <a:r>
              <a:rPr kumimoji="1" lang="ja-JP" altLang="en-US" dirty="0" smtClean="0"/>
              <a:t>被害者は少ないが</a:t>
            </a:r>
            <a:r>
              <a:rPr lang="ja-JP" altLang="en-US" dirty="0" smtClean="0"/>
              <a:t>、長期化の</a:t>
            </a:r>
            <a:r>
              <a:rPr lang="ja-JP" altLang="en-US" dirty="0"/>
              <a:t>傾向</a:t>
            </a:r>
            <a:endParaRPr kumimoji="1" lang="ja-JP" altLang="en-US" dirty="0" smtClean="0"/>
          </a:p>
          <a:p>
            <a:r>
              <a:rPr lang="ja-JP" altLang="en-US" dirty="0" smtClean="0"/>
              <a:t>仲裁者</a:t>
            </a:r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　　　　　日本　　　英国　　　　オランダ</a:t>
            </a:r>
          </a:p>
          <a:p>
            <a:pPr lvl="1"/>
            <a:r>
              <a:rPr lang="ja-JP" altLang="en-US" dirty="0"/>
              <a:t>小学校　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53.5</a:t>
            </a:r>
            <a:r>
              <a:rPr lang="ja-JP" altLang="en-US" dirty="0" smtClean="0"/>
              <a:t>％   </a:t>
            </a:r>
            <a:r>
              <a:rPr lang="en-US" altLang="ja-JP" dirty="0" smtClean="0"/>
              <a:t>58.2</a:t>
            </a:r>
            <a:r>
              <a:rPr lang="ja-JP" altLang="en-US" dirty="0"/>
              <a:t>％ </a:t>
            </a:r>
            <a:r>
              <a:rPr lang="ja-JP" altLang="en-US" dirty="0" smtClean="0"/>
              <a:t>     </a:t>
            </a:r>
            <a:r>
              <a:rPr lang="en-US" altLang="ja-JP" dirty="0" smtClean="0"/>
              <a:t>46.0</a:t>
            </a:r>
            <a:r>
              <a:rPr lang="ja-JP" altLang="en-US" dirty="0" smtClean="0"/>
              <a:t>％</a:t>
            </a:r>
          </a:p>
          <a:p>
            <a:pPr lvl="1"/>
            <a:r>
              <a:rPr lang="ja-JP" altLang="en-US" dirty="0" smtClean="0"/>
              <a:t>中学校</a:t>
            </a:r>
            <a:r>
              <a:rPr lang="en-US" altLang="ja-JP" dirty="0" smtClean="0"/>
              <a:t>2</a:t>
            </a:r>
            <a:r>
              <a:rPr lang="ja-JP" altLang="en-US" dirty="0" smtClean="0"/>
              <a:t>年  </a:t>
            </a:r>
            <a:r>
              <a:rPr lang="en-US" altLang="ja-JP" dirty="0" smtClean="0"/>
              <a:t>26.0</a:t>
            </a:r>
            <a:r>
              <a:rPr lang="ja-JP" altLang="en-US" dirty="0" smtClean="0"/>
              <a:t>％   </a:t>
            </a:r>
            <a:r>
              <a:rPr lang="en-US" altLang="ja-JP" dirty="0" smtClean="0"/>
              <a:t>37.6</a:t>
            </a:r>
            <a:r>
              <a:rPr lang="ja-JP" altLang="en-US" dirty="0" smtClean="0"/>
              <a:t>％      </a:t>
            </a:r>
            <a:r>
              <a:rPr lang="en-US" altLang="ja-JP" dirty="0" smtClean="0"/>
              <a:t>29.4</a:t>
            </a:r>
            <a:r>
              <a:rPr lang="ja-JP" altLang="en-US" dirty="0" smtClean="0"/>
              <a:t>％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1264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760</Words>
  <Application>Microsoft Office PowerPoint</Application>
  <PresentationFormat>画面に合わせる (4:3)</PresentationFormat>
  <Paragraphs>111</Paragraphs>
  <Slides>16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0" baseType="lpstr">
      <vt:lpstr>ＭＳ Ｐゴシック</vt:lpstr>
      <vt:lpstr>Arial</vt:lpstr>
      <vt:lpstr>Calibri</vt:lpstr>
      <vt:lpstr>Office テーマ</vt:lpstr>
      <vt:lpstr>いじめを考える</vt:lpstr>
      <vt:lpstr>いじめ問題の考察課題</vt:lpstr>
      <vt:lpstr>定義の問題</vt:lpstr>
      <vt:lpstr>いじめの形態変化</vt:lpstr>
      <vt:lpstr>林賢一君事件（復讐から自殺へ）</vt:lpstr>
      <vt:lpstr>鹿川君事件（復讐的自殺）</vt:lpstr>
      <vt:lpstr>大河内清輝君事件（親にもいえず）</vt:lpstr>
      <vt:lpstr>大津いじめ自殺事件</vt:lpstr>
      <vt:lpstr>四層構造論と仲裁者</vt:lpstr>
      <vt:lpstr>傍観者増大と仲裁者減少は何故</vt:lpstr>
      <vt:lpstr>学校対応（岩手の例）</vt:lpstr>
      <vt:lpstr>PowerPoint プレゼンテーション</vt:lpstr>
      <vt:lpstr>学校（何故隠蔽するのか）</vt:lpstr>
      <vt:lpstr>スクールカウンセラー</vt:lpstr>
      <vt:lpstr>行政</vt:lpstr>
      <vt:lpstr>他の原則的検討事項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いじめを考える</dc:title>
  <dc:creator>wakei</dc:creator>
  <cp:lastModifiedBy>wakei</cp:lastModifiedBy>
  <cp:revision>47</cp:revision>
  <dcterms:created xsi:type="dcterms:W3CDTF">2012-04-23T21:26:28Z</dcterms:created>
  <dcterms:modified xsi:type="dcterms:W3CDTF">2016-04-19T06:19:24Z</dcterms:modified>
</cp:coreProperties>
</file>