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8" r:id="rId5"/>
    <p:sldId id="275" r:id="rId6"/>
    <p:sldId id="276" r:id="rId7"/>
    <p:sldId id="277" r:id="rId8"/>
    <p:sldId id="279" r:id="rId9"/>
    <p:sldId id="267" r:id="rId10"/>
    <p:sldId id="262" r:id="rId11"/>
    <p:sldId id="263" r:id="rId12"/>
    <p:sldId id="274"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F3031C-92B6-4C80-B587-20C1A6052D7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C6712C-BD03-4798-977D-8D77A1959B8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A86CF7-A0D2-4D73-8816-95691CBEC49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165BE4-5752-4149-B830-ACFD06F550D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D9EC82-886C-4906-AA4A-FF285C3FD3E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E16A3C-DC73-4309-8E5B-0DFADA6989F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4487E4D-77B2-4044-9301-0154A969012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554662F-3DD0-480D-AB9E-F5A1A1CD527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41884AA-7894-44ED-995F-A592C47B580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6B259B-2C11-48A9-BB2D-9C27DF6198D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3A0ECD9-4481-4148-8F24-0F9161E468D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2555935-0041-47F3-8B97-6E5C5E41AF7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授業における「発言」の活用</a:t>
            </a:r>
          </a:p>
        </p:txBody>
      </p:sp>
      <p:sp>
        <p:nvSpPr>
          <p:cNvPr id="2051" name="Rectangle 3"/>
          <p:cNvSpPr>
            <a:spLocks noGrp="1" noChangeArrowheads="1"/>
          </p:cNvSpPr>
          <p:nvPr>
            <p:ph type="subTitle" idx="1"/>
          </p:nvPr>
        </p:nvSpPr>
        <p:spPr/>
        <p:txBody>
          <a:bodyPr/>
          <a:lstStyle/>
          <a:p>
            <a:pPr eaLnBrk="1" hangingPunct="1"/>
            <a:r>
              <a:rPr lang="ja-JP" altLang="en-US" smtClean="0"/>
              <a:t>主体的に考え・生きる子どもの育成</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安井俊夫の歴史教育（１）</a:t>
            </a:r>
          </a:p>
        </p:txBody>
      </p:sp>
      <p:sp>
        <p:nvSpPr>
          <p:cNvPr id="10243" name="Rectangle 3"/>
          <p:cNvSpPr>
            <a:spLocks noGrp="1" noChangeArrowheads="1"/>
          </p:cNvSpPr>
          <p:nvPr>
            <p:ph type="body" idx="1"/>
          </p:nvPr>
        </p:nvSpPr>
        <p:spPr/>
        <p:txBody>
          <a:bodyPr/>
          <a:lstStyle/>
          <a:p>
            <a:pPr eaLnBrk="1" hangingPunct="1"/>
            <a:r>
              <a:rPr lang="ja-JP" altLang="en-US" smtClean="0"/>
              <a:t>系統的な歴史観と民衆史観にたっていた。</a:t>
            </a:r>
          </a:p>
          <a:p>
            <a:pPr eaLnBrk="1" hangingPunct="1">
              <a:buFontTx/>
              <a:buNone/>
            </a:pPr>
            <a:r>
              <a:rPr lang="ja-JP" altLang="en-US" smtClean="0"/>
              <a:t>　　　－専制的な王と虐げられた民衆</a:t>
            </a:r>
          </a:p>
          <a:p>
            <a:pPr eaLnBrk="1" hangingPunct="1"/>
            <a:r>
              <a:rPr lang="ja-JP" altLang="en-US" smtClean="0"/>
              <a:t>生徒からの疑問</a:t>
            </a:r>
          </a:p>
          <a:p>
            <a:pPr eaLnBrk="1" hangingPunct="1">
              <a:buFontTx/>
              <a:buNone/>
            </a:pPr>
            <a:r>
              <a:rPr lang="ja-JP" altLang="en-US" smtClean="0"/>
              <a:t>　　なぜ東国の農民が都の天皇の墓を作るのか。松戸の湿地帯をどのように埋め立てたのか。→水を抜いたのではないか。</a:t>
            </a:r>
          </a:p>
          <a:p>
            <a:pPr eaLnBrk="1" hangingPunct="1"/>
            <a:r>
              <a:rPr lang="ja-JP" altLang="en-US" smtClean="0"/>
              <a:t>民衆の生活実感からの把握の必要性の自覚</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安井俊夫の歴史教育（２）</a:t>
            </a:r>
          </a:p>
        </p:txBody>
      </p:sp>
      <p:sp>
        <p:nvSpPr>
          <p:cNvPr id="11267" name="Rectangle 3"/>
          <p:cNvSpPr>
            <a:spLocks noGrp="1" noChangeArrowheads="1"/>
          </p:cNvSpPr>
          <p:nvPr>
            <p:ph type="body" idx="1"/>
          </p:nvPr>
        </p:nvSpPr>
        <p:spPr/>
        <p:txBody>
          <a:bodyPr/>
          <a:lstStyle/>
          <a:p>
            <a:pPr eaLnBrk="1" hangingPunct="1"/>
            <a:r>
              <a:rPr lang="ja-JP" altLang="en-US" dirty="0" smtClean="0"/>
              <a:t>権力の強大さを強調　→　何もできないという諦観だけを生む。</a:t>
            </a:r>
          </a:p>
          <a:p>
            <a:pPr eaLnBrk="1" hangingPunct="1"/>
            <a:r>
              <a:rPr lang="ja-JP" altLang="en-US" dirty="0" smtClean="0"/>
              <a:t>「できない子の論理」をすっきりした説明で済ませてしまう。　→　一種の差別観につながる上に、歴史の原動力をみることができない。</a:t>
            </a:r>
          </a:p>
          <a:p>
            <a:pPr eaLnBrk="1" hangingPunct="1"/>
            <a:r>
              <a:rPr lang="ja-JP" altLang="en-US" dirty="0" smtClean="0"/>
              <a:t>「生活」から歴史を見ていく。</a:t>
            </a:r>
            <a:endParaRPr lang="en-US" altLang="ja-JP" dirty="0" smtClean="0"/>
          </a:p>
          <a:p>
            <a:pPr eaLnBrk="1" hangingPunct="1"/>
            <a:r>
              <a:rPr lang="ja-JP" altLang="en-US" smtClean="0"/>
              <a:t>Ｃｆ　何故</a:t>
            </a:r>
            <a:r>
              <a:rPr lang="ja-JP" altLang="en-US" dirty="0" smtClean="0"/>
              <a:t>「生活指導」的機能をもつのか考えてみよう。</a:t>
            </a:r>
          </a:p>
          <a:p>
            <a:pPr eaLnBrk="1" hangingPunct="1"/>
            <a:endParaRPr lang="ja-JP"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仮説実験授業と安井実践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共通点（そのまま生活指導的効果を発揮）</a:t>
            </a:r>
          </a:p>
          <a:p>
            <a:pPr lvl="1"/>
            <a:r>
              <a:rPr lang="ja-JP" altLang="en-US" dirty="0"/>
              <a:t>多様</a:t>
            </a:r>
            <a:r>
              <a:rPr lang="ja-JP" altLang="en-US" dirty="0" smtClean="0"/>
              <a:t>な見解を是認</a:t>
            </a:r>
          </a:p>
          <a:p>
            <a:pPr lvl="1"/>
            <a:r>
              <a:rPr kumimoji="1" lang="ja-JP" altLang="en-US" dirty="0" smtClean="0"/>
              <a:t>表現する</a:t>
            </a:r>
            <a:r>
              <a:rPr kumimoji="1" lang="ja-JP" altLang="en-US" dirty="0"/>
              <a:t>こと</a:t>
            </a:r>
            <a:r>
              <a:rPr kumimoji="1" lang="ja-JP" altLang="en-US" dirty="0" smtClean="0"/>
              <a:t>を重視</a:t>
            </a:r>
          </a:p>
          <a:p>
            <a:r>
              <a:rPr lang="ja-JP" altLang="en-US" dirty="0" smtClean="0"/>
              <a:t>相違点</a:t>
            </a:r>
          </a:p>
          <a:p>
            <a:pPr lvl="1"/>
            <a:r>
              <a:rPr kumimoji="1" lang="ja-JP" altLang="en-US" dirty="0" smtClean="0"/>
              <a:t>安井実践</a:t>
            </a:r>
            <a:r>
              <a:rPr kumimoji="1" lang="ja-JP" altLang="en-US" dirty="0"/>
              <a:t>は、</a:t>
            </a:r>
            <a:r>
              <a:rPr kumimoji="1" lang="ja-JP" altLang="en-US" dirty="0" smtClean="0"/>
              <a:t>「多様性」をそのまま是認するが、仮説実験授業はひとつの正解を実験で確定</a:t>
            </a:r>
          </a:p>
          <a:p>
            <a:pPr lvl="1"/>
            <a:r>
              <a:rPr lang="ja-JP" altLang="en-US" dirty="0" smtClean="0"/>
              <a:t>安井実践</a:t>
            </a:r>
            <a:r>
              <a:rPr lang="ja-JP" altLang="en-US" dirty="0"/>
              <a:t>は</a:t>
            </a:r>
            <a:r>
              <a:rPr lang="ja-JP" altLang="en-US" dirty="0" smtClean="0"/>
              <a:t>、素材から主体的な類推や判断を行う</a:t>
            </a:r>
            <a:r>
              <a:rPr lang="ja-JP" altLang="en-US" dirty="0"/>
              <a:t>が</a:t>
            </a:r>
            <a:r>
              <a:rPr lang="ja-JP" altLang="en-US" dirty="0" smtClean="0"/>
              <a:t>、仮説実験授業は、問題から予想し、それを根拠づける</a:t>
            </a:r>
            <a:endParaRPr kumimoji="1" lang="ja-JP" altLang="en-US" dirty="0" smtClean="0"/>
          </a:p>
        </p:txBody>
      </p:sp>
    </p:spTree>
    <p:extLst>
      <p:ext uri="{BB962C8B-B14F-4D97-AF65-F5344CB8AC3E}">
        <p14:creationId xmlns:p14="http://schemas.microsoft.com/office/powerpoint/2010/main" val="379091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歴史教育・科学教育と生活指導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通常は無縁と思われているが、深い関係</a:t>
            </a:r>
          </a:p>
          <a:p>
            <a:r>
              <a:rPr lang="ja-JP" altLang="en-US" dirty="0" smtClean="0"/>
              <a:t>授業がアレント的「公共空間での活動」として成立するか、「一方的伝達」となるか</a:t>
            </a:r>
          </a:p>
          <a:p>
            <a:r>
              <a:rPr kumimoji="1" lang="ja-JP" altLang="en-US" dirty="0" smtClean="0"/>
              <a:t>優れた授業は、アレント的活動の実現が可能</a:t>
            </a:r>
          </a:p>
          <a:p>
            <a:r>
              <a:rPr kumimoji="1" lang="ja-JP" altLang="en-US" dirty="0" smtClean="0"/>
              <a:t>一方的授業は、生活指導的にはゼロかマイナス</a:t>
            </a:r>
          </a:p>
          <a:p>
            <a:r>
              <a:rPr lang="ja-JP" altLang="en-US" dirty="0" smtClean="0"/>
              <a:t>岐路は発言＝自己表現と、相互のやりとりの組織にある</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dirty="0" smtClean="0"/>
              <a:t>科学的認識と生活指導１</a:t>
            </a:r>
            <a:endParaRPr lang="ja-JP" altLang="en-US" dirty="0"/>
          </a:p>
        </p:txBody>
      </p:sp>
      <p:sp>
        <p:nvSpPr>
          <p:cNvPr id="8195" name="Rectangle 3"/>
          <p:cNvSpPr>
            <a:spLocks noGrp="1" noChangeArrowheads="1"/>
          </p:cNvSpPr>
          <p:nvPr>
            <p:ph type="body" idx="1"/>
          </p:nvPr>
        </p:nvSpPr>
        <p:spPr/>
        <p:txBody>
          <a:bodyPr>
            <a:normAutofit lnSpcReduction="10000"/>
          </a:bodyPr>
          <a:lstStyle/>
          <a:p>
            <a:pPr>
              <a:lnSpc>
                <a:spcPct val="90000"/>
              </a:lnSpc>
            </a:pPr>
            <a:r>
              <a:rPr lang="ja-JP" altLang="en-US" dirty="0"/>
              <a:t>個人は「科学的認識」をもつと、モラルを尊重した行動をとるようになるのか。</a:t>
            </a:r>
          </a:p>
          <a:p>
            <a:pPr>
              <a:lnSpc>
                <a:spcPct val="90000"/>
              </a:lnSpc>
              <a:buFontTx/>
              <a:buNone/>
            </a:pPr>
            <a:r>
              <a:rPr lang="ja-JP" altLang="en-US" dirty="0"/>
              <a:t>　　ａ　正しい認識が正しい行動の基礎となる。</a:t>
            </a:r>
          </a:p>
          <a:p>
            <a:pPr>
              <a:lnSpc>
                <a:spcPct val="90000"/>
              </a:lnSpc>
              <a:buFontTx/>
              <a:buNone/>
            </a:pPr>
            <a:r>
              <a:rPr lang="ja-JP" altLang="en-US" dirty="0"/>
              <a:t>　　ｂ　認識と行動は全く別ものだ。</a:t>
            </a:r>
          </a:p>
          <a:p>
            <a:pPr>
              <a:lnSpc>
                <a:spcPct val="90000"/>
              </a:lnSpc>
            </a:pPr>
            <a:r>
              <a:rPr lang="ja-JP" altLang="en-US" dirty="0"/>
              <a:t>他の個人の行動を変える（改善する）のに、科学的認識は有効か。</a:t>
            </a:r>
          </a:p>
          <a:p>
            <a:pPr>
              <a:lnSpc>
                <a:spcPct val="90000"/>
              </a:lnSpc>
              <a:buFontTx/>
              <a:buNone/>
            </a:pPr>
            <a:r>
              <a:rPr lang="ja-JP" altLang="en-US" dirty="0"/>
              <a:t>　　ａ　</a:t>
            </a:r>
            <a:r>
              <a:rPr lang="ja-JP" altLang="en-US" dirty="0"/>
              <a:t>科学的認識に基づいた「働きかけ」で行動を変えることができる。</a:t>
            </a:r>
          </a:p>
          <a:p>
            <a:pPr>
              <a:lnSpc>
                <a:spcPct val="90000"/>
              </a:lnSpc>
              <a:buFontTx/>
              <a:buNone/>
            </a:pPr>
            <a:r>
              <a:rPr lang="ja-JP" altLang="en-US" dirty="0"/>
              <a:t>　　ｂ　</a:t>
            </a:r>
            <a:r>
              <a:rPr lang="ja-JP" altLang="en-US" dirty="0"/>
              <a:t>本人の内的意思こそが行動を変える。</a:t>
            </a:r>
          </a:p>
          <a:p>
            <a:pPr>
              <a:lnSpc>
                <a:spcPct val="90000"/>
              </a:lnSpc>
              <a:buFontTx/>
              <a:buNone/>
            </a:pPr>
            <a:endParaRPr lang="ja-JP" altLang="en-US" dirty="0"/>
          </a:p>
        </p:txBody>
      </p:sp>
    </p:spTree>
    <p:extLst>
      <p:ext uri="{BB962C8B-B14F-4D97-AF65-F5344CB8AC3E}">
        <p14:creationId xmlns:p14="http://schemas.microsoft.com/office/powerpoint/2010/main" val="189362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科学的認識と生活指導２</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ａの認識は「道徳は知を基礎にする」という流派（ソクラテス）</a:t>
            </a:r>
          </a:p>
          <a:p>
            <a:pPr lvl="1"/>
            <a:r>
              <a:rPr kumimoji="1" lang="ja-JP" altLang="en-US" dirty="0"/>
              <a:t>コールバーグ　</a:t>
            </a:r>
            <a:r>
              <a:rPr kumimoji="1" lang="ja-JP" altLang="en-US" dirty="0" smtClean="0"/>
              <a:t>ジレンマ教材を成長に則して扱っていくと、道徳的認識が次第に深化していく</a:t>
            </a:r>
          </a:p>
          <a:p>
            <a:pPr lvl="1"/>
            <a:r>
              <a:rPr lang="ja-JP" altLang="en-US" dirty="0"/>
              <a:t>フロイト　</a:t>
            </a:r>
            <a:r>
              <a:rPr lang="ja-JP" altLang="en-US" dirty="0" smtClean="0"/>
              <a:t>根源的欲望（イド）を現実的判断（エゴ）と規範的判断（スーパーエゴ）が抑える</a:t>
            </a:r>
          </a:p>
          <a:p>
            <a:r>
              <a:rPr lang="ja-JP" altLang="en-US" dirty="0" err="1" smtClean="0"/>
              <a:t>ｂ</a:t>
            </a:r>
            <a:r>
              <a:rPr lang="ja-JP" altLang="en-US" dirty="0" smtClean="0"/>
              <a:t>の認識は教化（ある教義をうえつける）</a:t>
            </a:r>
          </a:p>
          <a:p>
            <a:pPr lvl="1"/>
            <a:r>
              <a:rPr kumimoji="1" lang="ja-JP" altLang="en-US" dirty="0" smtClean="0"/>
              <a:t>伝統的な道徳</a:t>
            </a:r>
            <a:r>
              <a:rPr kumimoji="1" lang="ja-JP" altLang="en-US" dirty="0"/>
              <a:t>教育</a:t>
            </a:r>
          </a:p>
        </p:txBody>
      </p:sp>
    </p:spTree>
    <p:extLst>
      <p:ext uri="{BB962C8B-B14F-4D97-AF65-F5344CB8AC3E}">
        <p14:creationId xmlns:p14="http://schemas.microsoft.com/office/powerpoint/2010/main" val="186548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a:t>科学的認識は、科学的真理の獲得の筋道をできるだけたどって到達するような教育方法によって学ぶのが、効果的である。</a:t>
            </a:r>
          </a:p>
          <a:p>
            <a:pPr>
              <a:lnSpc>
                <a:spcPct val="90000"/>
              </a:lnSpc>
            </a:pPr>
            <a:r>
              <a:rPr lang="ja-JP" altLang="en-US"/>
              <a:t>科学の発展の歴史を踏まえながら、科学的な方法（実験的な方法）によって、科学的知識を獲得していくのが効果的である。</a:t>
            </a:r>
          </a:p>
          <a:p>
            <a:pPr>
              <a:lnSpc>
                <a:spcPct val="90000"/>
              </a:lnSpc>
            </a:pPr>
            <a:r>
              <a:rPr lang="ja-JP" altLang="en-US"/>
              <a:t>科学を学ぶ目的は、知識の獲得だけではなく、科学や生活に対する主体的な態度を育てることも含む。</a:t>
            </a:r>
          </a:p>
        </p:txBody>
      </p:sp>
    </p:spTree>
    <p:extLst>
      <p:ext uri="{BB962C8B-B14F-4D97-AF65-F5344CB8AC3E}">
        <p14:creationId xmlns:p14="http://schemas.microsoft.com/office/powerpoint/2010/main" val="5818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a:t>教材を分野別に「系統的」に配列する。（学習指導要領とは異なる。）</a:t>
            </a:r>
          </a:p>
          <a:p>
            <a:pPr>
              <a:lnSpc>
                <a:spcPct val="80000"/>
              </a:lnSpc>
            </a:pPr>
            <a:r>
              <a:rPr lang="ja-JP" altLang="en-US" sz="2800"/>
              <a:t>その系統性に沿って、学ぶべき知識とそれを確かめる実験を配列する。</a:t>
            </a:r>
          </a:p>
          <a:p>
            <a:pPr>
              <a:lnSpc>
                <a:spcPct val="80000"/>
              </a:lnSpc>
            </a:pPr>
            <a:r>
              <a:rPr lang="ja-JP" altLang="en-US" sz="2800"/>
              <a:t>それぞれの知識を確認するための「問題」を配置し、過去の科学研究の歴史を踏まえた「選択肢」を３つ程度与える。</a:t>
            </a:r>
          </a:p>
          <a:p>
            <a:pPr>
              <a:lnSpc>
                <a:spcPct val="80000"/>
              </a:lnSpc>
            </a:pPr>
            <a:r>
              <a:rPr lang="ja-JP" altLang="en-US" sz="2800"/>
              <a:t>はじめに「選択肢」にそって意見分布をとり、その後討論をする。</a:t>
            </a:r>
          </a:p>
          <a:p>
            <a:pPr>
              <a:lnSpc>
                <a:spcPct val="80000"/>
              </a:lnSpc>
            </a:pPr>
            <a:r>
              <a:rPr lang="ja-JP" altLang="en-US" sz="2800"/>
              <a:t>討論の結果を踏まえて、意見分布を再度とる。</a:t>
            </a:r>
          </a:p>
          <a:p>
            <a:pPr>
              <a:lnSpc>
                <a:spcPct val="80000"/>
              </a:lnSpc>
            </a:pPr>
            <a:r>
              <a:rPr lang="ja-JP" altLang="en-US" sz="2800"/>
              <a:t>実験で確認する。</a:t>
            </a:r>
          </a:p>
        </p:txBody>
      </p:sp>
    </p:spTree>
    <p:extLst>
      <p:ext uri="{BB962C8B-B14F-4D97-AF65-F5344CB8AC3E}">
        <p14:creationId xmlns:p14="http://schemas.microsoft.com/office/powerpoint/2010/main" val="6302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dirty="0"/>
              <a:t>系統的に学ぶので、理解しやすいし、高度なことを学ぶことができる。</a:t>
            </a:r>
          </a:p>
          <a:p>
            <a:pPr>
              <a:lnSpc>
                <a:spcPct val="90000"/>
              </a:lnSpc>
            </a:pPr>
            <a:r>
              <a:rPr lang="ja-JP" altLang="en-US" dirty="0"/>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dirty="0"/>
              <a:t>コミュニケーションをとり、主体的な関わりを成長させることができる。</a:t>
            </a:r>
          </a:p>
          <a:p>
            <a:pPr>
              <a:lnSpc>
                <a:spcPct val="90000"/>
              </a:lnSpc>
              <a:buFontTx/>
              <a:buNone/>
            </a:pPr>
            <a:endParaRPr lang="en-US" altLang="ja-JP" dirty="0"/>
          </a:p>
        </p:txBody>
      </p:sp>
    </p:spTree>
    <p:extLst>
      <p:ext uri="{BB962C8B-B14F-4D97-AF65-F5344CB8AC3E}">
        <p14:creationId xmlns:p14="http://schemas.microsoft.com/office/powerpoint/2010/main" val="388510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仮説実験授業と生活指導</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仮説実験授業で大切なこと（板倉）</a:t>
            </a:r>
          </a:p>
          <a:p>
            <a:pPr lvl="1"/>
            <a:r>
              <a:rPr lang="ja-JP" altLang="en-US" dirty="0" smtClean="0"/>
              <a:t>一人の百歩前進によって百人の百歩前進</a:t>
            </a:r>
          </a:p>
          <a:p>
            <a:pPr lvl="1"/>
            <a:r>
              <a:rPr kumimoji="1" lang="ja-JP" altLang="en-US" dirty="0" smtClean="0"/>
              <a:t>自分が自分の主人公</a:t>
            </a:r>
            <a:r>
              <a:rPr kumimoji="1" lang="ja-JP" altLang="en-US" dirty="0"/>
              <a:t>である</a:t>
            </a:r>
            <a:r>
              <a:rPr kumimoji="1" lang="ja-JP" altLang="en-US" dirty="0" smtClean="0"/>
              <a:t>こと</a:t>
            </a:r>
          </a:p>
          <a:p>
            <a:pPr lvl="1"/>
            <a:r>
              <a:rPr lang="ja-JP" altLang="en-US" dirty="0" smtClean="0"/>
              <a:t>間違える権利</a:t>
            </a:r>
          </a:p>
          <a:p>
            <a:r>
              <a:rPr kumimoji="1" lang="ja-JP" altLang="en-US" dirty="0" smtClean="0"/>
              <a:t>槌田君の</a:t>
            </a:r>
            <a:r>
              <a:rPr kumimoji="1" lang="ja-JP" altLang="en-US" dirty="0"/>
              <a:t>例</a:t>
            </a:r>
          </a:p>
        </p:txBody>
      </p:sp>
    </p:spTree>
    <p:extLst>
      <p:ext uri="{BB962C8B-B14F-4D97-AF65-F5344CB8AC3E}">
        <p14:creationId xmlns:p14="http://schemas.microsoft.com/office/powerpoint/2010/main" val="112837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戦前の歴史教育は愛国心教育であり、道徳教育であった。</a:t>
            </a:r>
          </a:p>
          <a:p>
            <a:pPr lvl="1"/>
            <a:r>
              <a:rPr lang="ja-JP" altLang="en-US" dirty="0" smtClean="0"/>
              <a:t>事実ではない「立場」の授業（古代・南北朝）</a:t>
            </a:r>
          </a:p>
          <a:p>
            <a:pPr lvl="1"/>
            <a:r>
              <a:rPr kumimoji="1" lang="ja-JP" altLang="en-US" dirty="0" smtClean="0"/>
              <a:t>暗記の強要（歴代天皇名）</a:t>
            </a:r>
          </a:p>
          <a:p>
            <a:r>
              <a:rPr lang="ja-JP" altLang="en-US" dirty="0" smtClean="0"/>
              <a:t>望ましい歴史教育は</a:t>
            </a:r>
          </a:p>
          <a:p>
            <a:pPr lvl="1"/>
            <a:r>
              <a:rPr lang="ja-JP" altLang="en-US" dirty="0" smtClean="0"/>
              <a:t>事実のみを伝達</a:t>
            </a:r>
          </a:p>
          <a:p>
            <a:pPr lvl="1"/>
            <a:r>
              <a:rPr lang="ja-JP" altLang="en-US" dirty="0" smtClean="0"/>
              <a:t>民主主義的愛国心教育</a:t>
            </a:r>
          </a:p>
          <a:p>
            <a:pPr lvl="1"/>
            <a:r>
              <a:rPr kumimoji="1" lang="ja-JP" altLang="en-US" dirty="0" smtClean="0"/>
              <a:t>いずれとも違う歴史教育</a:t>
            </a:r>
            <a:r>
              <a:rPr lang="ja-JP" altLang="en-US" dirty="0" smtClean="0"/>
              <a:t>（安井俊夫）</a:t>
            </a:r>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329</TotalTime>
  <Words>653</Words>
  <Application>Microsoft Office PowerPoint</Application>
  <PresentationFormat>画面に合わせる (4:3)</PresentationFormat>
  <Paragraphs>68</Paragraphs>
  <Slides>12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ＭＳ Ｐゴシック</vt:lpstr>
      <vt:lpstr>Arial</vt:lpstr>
      <vt:lpstr>標準デザイン</vt:lpstr>
      <vt:lpstr>授業における「発言」の活用</vt:lpstr>
      <vt:lpstr>歴史教育・科学教育と生活指導</vt:lpstr>
      <vt:lpstr>科学的認識と生活指導１</vt:lpstr>
      <vt:lpstr>科学的認識と生活指導２</vt:lpstr>
      <vt:lpstr>仮説実験授業とは何か</vt:lpstr>
      <vt:lpstr>仮説実験授業の方法</vt:lpstr>
      <vt:lpstr>仮説実験授業の意味</vt:lpstr>
      <vt:lpstr>仮説実験授業と生活指導</vt:lpstr>
      <vt:lpstr>歴史教育と生活指導</vt:lpstr>
      <vt:lpstr>安井俊夫の歴史教育（１）</vt:lpstr>
      <vt:lpstr>安井俊夫の歴史教育（２）</vt:lpstr>
      <vt:lpstr>仮説実験授業と安井実践</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歴史教育と生活指導</dc:title>
  <dc:creator>wakei</dc:creator>
  <cp:lastModifiedBy>wakei</cp:lastModifiedBy>
  <cp:revision>25</cp:revision>
  <dcterms:created xsi:type="dcterms:W3CDTF">2007-05-15T12:42:10Z</dcterms:created>
  <dcterms:modified xsi:type="dcterms:W3CDTF">2015-06-02T12:21:54Z</dcterms:modified>
</cp:coreProperties>
</file>