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8" r:id="rId4"/>
    <p:sldId id="263" r:id="rId5"/>
    <p:sldId id="259" r:id="rId6"/>
    <p:sldId id="260" r:id="rId7"/>
    <p:sldId id="264" r:id="rId8"/>
    <p:sldId id="261" r:id="rId9"/>
    <p:sldId id="265" r:id="rId10"/>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2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753325F-604A-4DC8-A4CD-8CE156A2F6AA}"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41EEA36-04CC-4F85-B5E5-28296ACFE9A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9F272C7-32D0-4A58-B3D6-31286F172835}"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21CC18C-49B4-4ED0-B1CD-FCA3A771D5DC}"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EE0D549-6FAF-48CB-9BE4-C0A27F80CABD}"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3E19F43-BFDA-4924-98B3-551C43C8F50E}"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894051CA-8D0A-4B77-AAE4-E7818A3EBF50}"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164375B2-FA23-45AA-9D8D-FB5A9B7EF49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4190DC6F-2126-4C3C-9499-4E36870913F1}"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32BC15F-A43A-4AC2-AAA2-8D5A72646ED0}"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F590001-F37C-4B39-867A-6779C5BB0D9F}"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70EAD4E-5043-453F-AD5E-F99745B56A40}"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ja-JP" altLang="en-US" smtClean="0"/>
              <a:t>生活指導の理論</a:t>
            </a:r>
          </a:p>
        </p:txBody>
      </p:sp>
      <p:sp>
        <p:nvSpPr>
          <p:cNvPr id="2051" name="Rectangle 3"/>
          <p:cNvSpPr>
            <a:spLocks noGrp="1" noChangeArrowheads="1"/>
          </p:cNvSpPr>
          <p:nvPr>
            <p:ph type="subTitle" idx="1"/>
          </p:nvPr>
        </p:nvSpPr>
        <p:spPr/>
        <p:txBody>
          <a:bodyPr/>
          <a:lstStyle/>
          <a:p>
            <a:pPr eaLnBrk="1" hangingPunct="1"/>
            <a:r>
              <a:rPr lang="ja-JP" altLang="en-US" smtClean="0"/>
              <a:t>リーダーの育成と集団活動</a:t>
            </a:r>
          </a:p>
          <a:p>
            <a:pPr eaLnBrk="1" hangingPunct="1"/>
            <a:endParaRPr lang="en-US" altLang="ja-JP"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p:txBody>
          <a:bodyPr/>
          <a:lstStyle/>
          <a:p>
            <a:r>
              <a:rPr lang="ja-JP" altLang="en-US" smtClean="0"/>
              <a:t>これまでの復習</a:t>
            </a:r>
          </a:p>
        </p:txBody>
      </p:sp>
      <p:sp>
        <p:nvSpPr>
          <p:cNvPr id="3075" name="コンテンツ プレースホルダ 2"/>
          <p:cNvSpPr>
            <a:spLocks noGrp="1"/>
          </p:cNvSpPr>
          <p:nvPr>
            <p:ph idx="1"/>
          </p:nvPr>
        </p:nvSpPr>
        <p:spPr/>
        <p:txBody>
          <a:bodyPr/>
          <a:lstStyle/>
          <a:p>
            <a:r>
              <a:rPr lang="ja-JP" altLang="en-US" smtClean="0"/>
              <a:t>システムそのもののストレス要因</a:t>
            </a:r>
          </a:p>
          <a:p>
            <a:pPr lvl="1"/>
            <a:r>
              <a:rPr lang="ja-JP" altLang="en-US" smtClean="0"/>
              <a:t>同心円構造の社会的特質→いじめの温床</a:t>
            </a:r>
          </a:p>
          <a:p>
            <a:pPr lvl="1"/>
            <a:r>
              <a:rPr lang="ja-JP" altLang="en-US" smtClean="0"/>
              <a:t>ゲゼルシャフトのゲマインシャフト的運用→日本独自の学級運営</a:t>
            </a:r>
          </a:p>
          <a:p>
            <a:pPr lvl="1"/>
            <a:r>
              <a:rPr lang="ja-JP" altLang="en-US" smtClean="0"/>
              <a:t>スクールカーストの存在</a:t>
            </a:r>
          </a:p>
          <a:p>
            <a:r>
              <a:rPr lang="ja-JP" altLang="en-US" smtClean="0"/>
              <a:t>ハンナ・アレントの人間の条件</a:t>
            </a:r>
          </a:p>
          <a:p>
            <a:pPr lvl="1"/>
            <a:r>
              <a:rPr lang="ja-JP" altLang="en-US" smtClean="0"/>
              <a:t>オープンなコミュニケーションの場・差異の容認・平等性の認識</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ja-JP" altLang="en-US" smtClean="0"/>
              <a:t>生活指導の現実的課題</a:t>
            </a:r>
          </a:p>
        </p:txBody>
      </p:sp>
      <p:sp>
        <p:nvSpPr>
          <p:cNvPr id="4099" name="Rectangle 3"/>
          <p:cNvSpPr>
            <a:spLocks noGrp="1" noChangeArrowheads="1"/>
          </p:cNvSpPr>
          <p:nvPr>
            <p:ph type="body" idx="1"/>
          </p:nvPr>
        </p:nvSpPr>
        <p:spPr/>
        <p:txBody>
          <a:bodyPr/>
          <a:lstStyle/>
          <a:p>
            <a:pPr eaLnBrk="1" hangingPunct="1"/>
            <a:r>
              <a:rPr lang="ja-JP" altLang="en-US" smtClean="0"/>
              <a:t>基本的生活習慣</a:t>
            </a:r>
          </a:p>
          <a:p>
            <a:pPr eaLnBrk="1" hangingPunct="1"/>
            <a:r>
              <a:rPr lang="ja-JP" altLang="en-US" smtClean="0"/>
              <a:t>集団生活の習慣（集団で守る規律・協調性）</a:t>
            </a:r>
          </a:p>
          <a:p>
            <a:pPr eaLnBrk="1" hangingPunct="1"/>
            <a:r>
              <a:rPr lang="ja-JP" altLang="en-US" smtClean="0"/>
              <a:t>上記の点が侵害される状況の解決</a:t>
            </a:r>
          </a:p>
          <a:p>
            <a:pPr eaLnBrk="1" hangingPunct="1">
              <a:buFontTx/>
              <a:buNone/>
            </a:pPr>
            <a:r>
              <a:rPr lang="ja-JP" altLang="en-US" smtClean="0"/>
              <a:t>　　いじめ、学級崩壊的状況・不登校</a:t>
            </a:r>
          </a:p>
          <a:p>
            <a:pPr eaLnBrk="1" hangingPunct="1"/>
            <a:r>
              <a:rPr lang="ja-JP" altLang="en-US" smtClean="0"/>
              <a:t>日常的・問題発生時の解決能力・解決姿勢</a:t>
            </a:r>
          </a:p>
          <a:p>
            <a:pPr eaLnBrk="1" hangingPunct="1">
              <a:buFontTx/>
              <a:buNone/>
            </a:pPr>
            <a:r>
              <a:rPr lang="ja-JP" altLang="en-US" smtClean="0"/>
              <a:t>　　　情緒的感動性、知性、実践能力の現状は</a:t>
            </a:r>
          </a:p>
          <a:p>
            <a:pPr eaLnBrk="1" hangingPunct="1"/>
            <a:endParaRPr lang="en-US" altLang="ja-JP"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ja-JP" altLang="en-US" dirty="0" smtClean="0"/>
              <a:t>３つの方法</a:t>
            </a:r>
            <a:endParaRPr lang="ja-JP" altLang="en-US" dirty="0" smtClean="0"/>
          </a:p>
        </p:txBody>
      </p:sp>
      <p:sp>
        <p:nvSpPr>
          <p:cNvPr id="5123" name="Rectangle 3"/>
          <p:cNvSpPr>
            <a:spLocks noGrp="1" noChangeArrowheads="1"/>
          </p:cNvSpPr>
          <p:nvPr>
            <p:ph type="body" idx="1"/>
          </p:nvPr>
        </p:nvSpPr>
        <p:spPr/>
        <p:txBody>
          <a:bodyPr/>
          <a:lstStyle/>
          <a:p>
            <a:pPr eaLnBrk="1" hangingPunct="1"/>
            <a:r>
              <a:rPr lang="ja-JP" altLang="en-US" sz="2800" dirty="0" smtClean="0"/>
              <a:t>生活指導とは、子どもたちが、自分たちの問題を、自分たちの力で解決するよう、子どもたちに働きかけていくことをとおして、子どもたちの問題解決能力を高めていく学校教育の教育機能の一つである。</a:t>
            </a:r>
          </a:p>
          <a:p>
            <a:pPr eaLnBrk="1" hangingPunct="1"/>
            <a:r>
              <a:rPr lang="ja-JP" altLang="en-US" sz="2800" dirty="0" smtClean="0"/>
              <a:t>問題解決能力は、情緒的感動性、知性、実践能力の三つが不可欠である。</a:t>
            </a:r>
          </a:p>
          <a:p>
            <a:pPr eaLnBrk="1" hangingPunct="1"/>
            <a:r>
              <a:rPr lang="ja-JP" altLang="en-US" sz="2800" dirty="0" smtClean="0"/>
              <a:t>生活指導の方法には主なものとして「受容主義」、「問題解決主義」「集団主義」がある。</a:t>
            </a:r>
          </a:p>
          <a:p>
            <a:pPr eaLnBrk="1" hangingPunct="1">
              <a:buFontTx/>
              <a:buNone/>
            </a:pPr>
            <a:r>
              <a:rPr lang="ja-JP" altLang="en-US" sz="2800" dirty="0" smtClean="0"/>
              <a:t>　（以上第一法規</a:t>
            </a:r>
            <a:r>
              <a:rPr lang="en-US" altLang="ja-JP" sz="2800" dirty="0" smtClean="0"/>
              <a:t>『</a:t>
            </a:r>
            <a:r>
              <a:rPr lang="ja-JP" altLang="en-US" sz="2800" dirty="0" smtClean="0"/>
              <a:t>教育学事典</a:t>
            </a:r>
            <a:r>
              <a:rPr lang="en-US" altLang="ja-JP" sz="2800" dirty="0" smtClean="0"/>
              <a:t>』</a:t>
            </a:r>
            <a:r>
              <a:rPr lang="ja-JP" altLang="en-US" sz="2800" dirty="0" smtClean="0"/>
              <a:t>の木原孝博執筆より）</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ja-JP" altLang="en-US" smtClean="0"/>
              <a:t>集団主義の生活指導論－以前</a:t>
            </a:r>
            <a:br>
              <a:rPr lang="ja-JP" altLang="en-US" smtClean="0"/>
            </a:br>
            <a:r>
              <a:rPr lang="ja-JP" altLang="en-US" smtClean="0"/>
              <a:t>（全国生活指導研究協議会）</a:t>
            </a:r>
          </a:p>
        </p:txBody>
      </p:sp>
      <p:sp>
        <p:nvSpPr>
          <p:cNvPr id="6147" name="Rectangle 3"/>
          <p:cNvSpPr>
            <a:spLocks noGrp="1" noChangeArrowheads="1"/>
          </p:cNvSpPr>
          <p:nvPr>
            <p:ph type="body" idx="1"/>
          </p:nvPr>
        </p:nvSpPr>
        <p:spPr/>
        <p:txBody>
          <a:bodyPr/>
          <a:lstStyle/>
          <a:p>
            <a:pPr eaLnBrk="1" hangingPunct="1"/>
            <a:r>
              <a:rPr lang="ja-JP" altLang="en-US" smtClean="0"/>
              <a:t>民主主義的集団として機能することをめざす。（社会的人間としての人間関係構築）</a:t>
            </a:r>
          </a:p>
          <a:p>
            <a:pPr eaLnBrk="1" hangingPunct="1"/>
            <a:r>
              <a:rPr lang="ja-JP" altLang="en-US" smtClean="0"/>
              <a:t>集団にはリーダーが必要。</a:t>
            </a:r>
          </a:p>
          <a:p>
            <a:pPr eaLnBrk="1" hangingPunct="1"/>
            <a:r>
              <a:rPr lang="ja-JP" altLang="en-US" smtClean="0"/>
              <a:t>リーダーは自然に成長するわけではない。</a:t>
            </a:r>
          </a:p>
          <a:p>
            <a:pPr eaLnBrk="1" hangingPunct="1">
              <a:buFontTx/>
              <a:buNone/>
            </a:pPr>
            <a:r>
              <a:rPr lang="ja-JP" altLang="en-US" smtClean="0"/>
              <a:t>　　　　　　　　　　↓</a:t>
            </a:r>
          </a:p>
          <a:p>
            <a:pPr eaLnBrk="1" hangingPunct="1">
              <a:buFontTx/>
              <a:buNone/>
            </a:pPr>
            <a:r>
              <a:rPr lang="ja-JP" altLang="en-US" smtClean="0"/>
              <a:t>　　　　リーダーを見いだし育てる教師の実践</a:t>
            </a:r>
          </a:p>
          <a:p>
            <a:pPr eaLnBrk="1" hangingPunct="1"/>
            <a:r>
              <a:rPr lang="ja-JP" altLang="en-US" smtClean="0"/>
              <a:t>リーダー（核）を中心に班活動</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ja-JP" altLang="en-US" smtClean="0"/>
              <a:t>集団主義生活指導論の論点</a:t>
            </a:r>
          </a:p>
        </p:txBody>
      </p:sp>
      <p:sp>
        <p:nvSpPr>
          <p:cNvPr id="7171" name="Rectangle 3"/>
          <p:cNvSpPr>
            <a:spLocks noGrp="1" noChangeArrowheads="1"/>
          </p:cNvSpPr>
          <p:nvPr>
            <p:ph type="body" idx="1"/>
          </p:nvPr>
        </p:nvSpPr>
        <p:spPr/>
        <p:txBody>
          <a:bodyPr/>
          <a:lstStyle/>
          <a:p>
            <a:pPr eaLnBrk="1" hangingPunct="1"/>
            <a:r>
              <a:rPr lang="ja-JP" altLang="en-US" smtClean="0"/>
              <a:t>集団として機能することは必要か</a:t>
            </a:r>
          </a:p>
          <a:p>
            <a:pPr eaLnBrk="1" hangingPunct="1"/>
            <a:r>
              <a:rPr lang="ja-JP" altLang="en-US" smtClean="0"/>
              <a:t>集団としての機能にリーダーは必要か</a:t>
            </a:r>
          </a:p>
          <a:p>
            <a:pPr eaLnBrk="1" hangingPunct="1"/>
            <a:r>
              <a:rPr lang="ja-JP" altLang="en-US" smtClean="0"/>
              <a:t>リーダーは自然に生まれるのか、育てるのか</a:t>
            </a:r>
          </a:p>
          <a:p>
            <a:pPr eaLnBrk="1" hangingPunct="1"/>
            <a:r>
              <a:rPr lang="ja-JP" altLang="en-US" smtClean="0"/>
              <a:t>リーダーをどのように選ぶか</a:t>
            </a:r>
          </a:p>
          <a:p>
            <a:pPr eaLnBrk="1" hangingPunct="1"/>
            <a:r>
              <a:rPr lang="ja-JP" altLang="en-US" smtClean="0"/>
              <a:t>班活動で班員をどう選ぶか</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r>
              <a:rPr lang="ja-JP" altLang="en-US" smtClean="0"/>
              <a:t>全生研とスクールカースト</a:t>
            </a:r>
          </a:p>
        </p:txBody>
      </p:sp>
      <p:sp>
        <p:nvSpPr>
          <p:cNvPr id="8195" name="コンテンツ プレースホルダ 2"/>
          <p:cNvSpPr>
            <a:spLocks noGrp="1"/>
          </p:cNvSpPr>
          <p:nvPr>
            <p:ph idx="1"/>
          </p:nvPr>
        </p:nvSpPr>
        <p:spPr/>
        <p:txBody>
          <a:bodyPr/>
          <a:lstStyle/>
          <a:p>
            <a:r>
              <a:rPr lang="ja-JP" altLang="en-US" smtClean="0"/>
              <a:t>　　　　　　全生研　　　　　　スクールカースト</a:t>
            </a:r>
          </a:p>
          <a:p>
            <a:r>
              <a:rPr lang="ja-JP" altLang="en-US" smtClean="0"/>
              <a:t>階層　班長会と班（改組）上・中・下（固定的）</a:t>
            </a:r>
          </a:p>
          <a:p>
            <a:r>
              <a:rPr lang="ja-JP" altLang="en-US" smtClean="0"/>
              <a:t>対　　　　班競争　　　　　　支配と服従</a:t>
            </a:r>
          </a:p>
          <a:p>
            <a:r>
              <a:rPr lang="ja-JP" altLang="en-US" smtClean="0"/>
              <a:t>内部　　相互援助　　　　　内部での交流</a:t>
            </a:r>
          </a:p>
          <a:p>
            <a:endParaRPr lang="ja-JP" altLang="en-US" smtClean="0"/>
          </a:p>
          <a:p>
            <a:endParaRPr lang="ja-JP" alt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p:txBody>
          <a:bodyPr/>
          <a:lstStyle/>
          <a:p>
            <a:pPr eaLnBrk="1" hangingPunct="1"/>
            <a:r>
              <a:rPr lang="ja-JP" altLang="en-US" smtClean="0"/>
              <a:t>ブリキの勲章</a:t>
            </a:r>
          </a:p>
        </p:txBody>
      </p:sp>
      <p:sp>
        <p:nvSpPr>
          <p:cNvPr id="3" name="コンテンツ プレースホルダ 2"/>
          <p:cNvSpPr>
            <a:spLocks noGrp="1"/>
          </p:cNvSpPr>
          <p:nvPr>
            <p:ph idx="1"/>
          </p:nvPr>
        </p:nvSpPr>
        <p:spPr/>
        <p:txBody>
          <a:bodyPr>
            <a:normAutofit fontScale="92500" lnSpcReduction="10000"/>
          </a:bodyPr>
          <a:lstStyle/>
          <a:p>
            <a:pPr eaLnBrk="1" hangingPunct="1">
              <a:defRPr/>
            </a:pPr>
            <a:r>
              <a:rPr lang="en-US" altLang="ja-JP" dirty="0" smtClean="0"/>
              <a:t>1978.2  </a:t>
            </a:r>
            <a:r>
              <a:rPr lang="ja-JP" altLang="en-US" dirty="0" smtClean="0"/>
              <a:t>根本転校　３月まで先生たちが個別指導（これほど先生に面倒見てもらったことない</a:t>
            </a:r>
          </a:p>
          <a:p>
            <a:pPr eaLnBrk="1" hangingPunct="1">
              <a:defRPr/>
            </a:pPr>
            <a:r>
              <a:rPr lang="ja-JP" altLang="en-US" dirty="0" smtClean="0"/>
              <a:t>　　４　笠原の班に</a:t>
            </a:r>
          </a:p>
          <a:p>
            <a:pPr eaLnBrk="1" hangingPunct="1">
              <a:defRPr/>
            </a:pPr>
            <a:r>
              <a:rPr lang="ja-JP" altLang="en-US" dirty="0" smtClean="0"/>
              <a:t>　　　　風紀委員に立候補</a:t>
            </a:r>
          </a:p>
          <a:p>
            <a:pPr eaLnBrk="1" hangingPunct="1">
              <a:defRPr/>
            </a:pPr>
            <a:r>
              <a:rPr lang="ja-JP" altLang="en-US" dirty="0" smtClean="0"/>
              <a:t>　　５　中ラン事件　</a:t>
            </a:r>
            <a:r>
              <a:rPr lang="ja-JP" altLang="en-US" smtClean="0"/>
              <a:t>修学旅行（ブリキの勲章）</a:t>
            </a:r>
            <a:endParaRPr lang="ja-JP" altLang="en-US" dirty="0" smtClean="0"/>
          </a:p>
          <a:p>
            <a:pPr eaLnBrk="1" hangingPunct="1">
              <a:defRPr/>
            </a:pPr>
            <a:r>
              <a:rPr lang="ja-JP" altLang="en-US" dirty="0" smtClean="0"/>
              <a:t>　　６　合唱祭</a:t>
            </a:r>
          </a:p>
          <a:p>
            <a:pPr eaLnBrk="1" hangingPunct="1">
              <a:defRPr/>
            </a:pPr>
            <a:r>
              <a:rPr lang="ja-JP" altLang="en-US" dirty="0" smtClean="0"/>
              <a:t>　　７　スポーツ大会（バレーボール）</a:t>
            </a:r>
          </a:p>
          <a:p>
            <a:pPr eaLnBrk="1" hangingPunct="1">
              <a:defRPr/>
            </a:pPr>
            <a:r>
              <a:rPr lang="ja-JP" altLang="en-US" dirty="0" smtClean="0"/>
              <a:t>　　９　もう一人の転校生</a:t>
            </a:r>
          </a:p>
          <a:p>
            <a:pPr eaLnBrk="1" hangingPunct="1">
              <a:defRPr/>
            </a:pPr>
            <a:r>
              <a:rPr lang="ja-JP" altLang="en-US" dirty="0" smtClean="0"/>
              <a:t>　１０　文化祭の劇をめぐって（本物の文化）</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p:txBody>
          <a:bodyPr/>
          <a:lstStyle/>
          <a:p>
            <a:r>
              <a:rPr lang="ja-JP" altLang="en-US" smtClean="0"/>
              <a:t>ブリキの勲章が示すもの</a:t>
            </a:r>
          </a:p>
        </p:txBody>
      </p:sp>
      <p:sp>
        <p:nvSpPr>
          <p:cNvPr id="10243" name="コンテンツ プレースホルダ 2"/>
          <p:cNvSpPr>
            <a:spLocks noGrp="1"/>
          </p:cNvSpPr>
          <p:nvPr>
            <p:ph idx="1"/>
          </p:nvPr>
        </p:nvSpPr>
        <p:spPr/>
        <p:txBody>
          <a:bodyPr/>
          <a:lstStyle/>
          <a:p>
            <a:r>
              <a:rPr lang="ja-JP" altLang="en-US" smtClean="0"/>
              <a:t>子どもの主体性と教師の指導の緊張関係</a:t>
            </a:r>
          </a:p>
          <a:p>
            <a:r>
              <a:rPr lang="ja-JP" altLang="en-US" smtClean="0"/>
              <a:t>班（集団）による子どもの協力関係の構築</a:t>
            </a:r>
          </a:p>
          <a:p>
            <a:r>
              <a:rPr lang="ja-JP" altLang="en-US" smtClean="0"/>
              <a:t>リーダーの育成</a:t>
            </a:r>
          </a:p>
          <a:p>
            <a:r>
              <a:rPr lang="ja-JP" altLang="en-US" smtClean="0"/>
              <a:t>教師と子どもたちの信頼関係</a:t>
            </a: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278</TotalTime>
  <Words>338</Words>
  <Application>Microsoft Office PowerPoint</Application>
  <PresentationFormat>画面に合わせる (4:3)</PresentationFormat>
  <Paragraphs>53</Paragraphs>
  <Slides>9</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9</vt:i4>
      </vt:variant>
    </vt:vector>
  </HeadingPairs>
  <TitlesOfParts>
    <vt:vector size="12" baseType="lpstr">
      <vt:lpstr>ＭＳ Ｐゴシック</vt:lpstr>
      <vt:lpstr>Arial</vt:lpstr>
      <vt:lpstr>標準デザイン</vt:lpstr>
      <vt:lpstr>生活指導の理論</vt:lpstr>
      <vt:lpstr>これまでの復習</vt:lpstr>
      <vt:lpstr>生活指導の現実的課題</vt:lpstr>
      <vt:lpstr>３つの方法</vt:lpstr>
      <vt:lpstr>集団主義の生活指導論－以前 （全国生活指導研究協議会）</vt:lpstr>
      <vt:lpstr>集団主義生活指導論の論点</vt:lpstr>
      <vt:lpstr>全生研とスクールカースト</vt:lpstr>
      <vt:lpstr>ブリキの勲章</vt:lpstr>
      <vt:lpstr>ブリキの勲章が示すもの</vt:lpstr>
    </vt:vector>
  </TitlesOfParts>
  <Company>bunkyo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生活指導の理論</dc:title>
  <dc:creator>wakei</dc:creator>
  <cp:lastModifiedBy>wakei</cp:lastModifiedBy>
  <cp:revision>24</cp:revision>
  <dcterms:created xsi:type="dcterms:W3CDTF">2007-04-24T01:26:21Z</dcterms:created>
  <dcterms:modified xsi:type="dcterms:W3CDTF">2015-04-29T10:01:15Z</dcterms:modified>
</cp:coreProperties>
</file>