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5" r:id="rId5"/>
    <p:sldId id="276" r:id="rId6"/>
    <p:sldId id="271" r:id="rId7"/>
    <p:sldId id="273" r:id="rId8"/>
    <p:sldId id="274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9E2E-0A41-4FDC-851C-76473CD4995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D0124-C458-4AFC-A95B-70FEBBBF5B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49348-E772-4D2E-9A59-C7C194FA81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D9F77-7981-4ABA-9EFA-0237086F59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BB0BB-1D84-4E2C-88F7-B344AB3E41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A5F31-F1F5-4C27-9A7C-9FD7742435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D0ADE-AD2F-43D2-B141-DD9E1F6A30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39E89-58E5-41DA-A10A-16ACE8A6CF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944EC-FB7E-4076-924F-CD0DDD2A84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809BA-824C-48C1-9739-BA3A8CC5F8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44A20-72D8-4134-9348-5BB43A6DB5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758AB6-6E49-4715-8038-AE118264A9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学級崩壊を考える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学級の様子は変わったのか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b="1" smtClean="0"/>
              <a:t>低学年と高学年の「学級</a:t>
            </a:r>
            <a:r>
              <a:rPr lang="ja-JP" altLang="en-US" sz="4000" smtClean="0"/>
              <a:t>　</a:t>
            </a:r>
            <a:r>
              <a:rPr lang="ja-JP" altLang="en-US" sz="4000" b="1" smtClean="0"/>
              <a:t>崩壊」の違い</a:t>
            </a:r>
            <a:r>
              <a:rPr lang="ja-JP" altLang="en-US" sz="4000" smtClean="0"/>
              <a:t> （尾木直樹）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小学校低学年</a:t>
            </a:r>
          </a:p>
          <a:p>
            <a:pPr eaLnBrk="1" hangingPunct="1"/>
            <a:r>
              <a:rPr lang="ja-JP" altLang="en-US" smtClean="0"/>
              <a:t>・ パニック現象　　　　　　　  </a:t>
            </a:r>
            <a:br>
              <a:rPr lang="ja-JP" altLang="en-US" smtClean="0"/>
            </a:br>
            <a:r>
              <a:rPr lang="ja-JP" altLang="en-US" smtClean="0"/>
              <a:t>・　愛情不足  </a:t>
            </a:r>
            <a:br>
              <a:rPr lang="ja-JP" altLang="en-US" smtClean="0"/>
            </a:br>
            <a:r>
              <a:rPr lang="ja-JP" altLang="en-US" smtClean="0"/>
              <a:t>・ セルフコントロール不全  </a:t>
            </a:r>
            <a:br>
              <a:rPr lang="ja-JP" altLang="en-US" smtClean="0"/>
            </a:br>
            <a:r>
              <a:rPr lang="ja-JP" altLang="en-US" smtClean="0"/>
              <a:t>・ コミュニケーション不全・ 基本的生活習慣の欠如  </a:t>
            </a:r>
            <a:br>
              <a:rPr lang="ja-JP" altLang="en-US" smtClean="0"/>
            </a:br>
            <a:r>
              <a:rPr lang="ja-JP" altLang="en-US" smtClean="0"/>
              <a:t>・ “崩壊”よりも集団性の未形成状態 </a:t>
            </a:r>
          </a:p>
          <a:p>
            <a:pPr eaLnBrk="1" hangingPunct="1"/>
            <a:r>
              <a:rPr lang="ja-JP" altLang="en-US" smtClean="0"/>
              <a:t>下（幼児期）からの新しい「津波」現象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4000" b="1" smtClean="0"/>
              <a:t>低学年と高学年の「学級</a:t>
            </a:r>
            <a:r>
              <a:rPr lang="ja-JP" altLang="en-US" sz="4000" smtClean="0"/>
              <a:t>　</a:t>
            </a:r>
            <a:r>
              <a:rPr lang="ja-JP" altLang="en-US" sz="4000" b="1" smtClean="0"/>
              <a:t>崩壊」の違い</a:t>
            </a:r>
            <a:r>
              <a:rPr lang="ja-JP" altLang="en-US" sz="4000" smtClean="0"/>
              <a:t> （尾木直樹）高学年・中学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mtClean="0"/>
              <a:t>・ よい子ストレス 両者の重なり   </a:t>
            </a:r>
            <a:br>
              <a:rPr lang="ja-JP" altLang="en-US" smtClean="0"/>
            </a:br>
            <a:r>
              <a:rPr lang="ja-JP" altLang="en-US" smtClean="0"/>
              <a:t>・ 教師への不満・怒り  </a:t>
            </a:r>
            <a:br>
              <a:rPr lang="ja-JP" altLang="en-US" smtClean="0"/>
            </a:br>
            <a:r>
              <a:rPr lang="ja-JP" altLang="en-US" smtClean="0"/>
              <a:t>・ 差別、不公平への怒り  </a:t>
            </a:r>
            <a:br>
              <a:rPr lang="ja-JP" altLang="en-US" smtClean="0"/>
            </a:br>
            <a:r>
              <a:rPr lang="ja-JP" altLang="en-US" smtClean="0"/>
              <a:t>・学力不振  </a:t>
            </a:r>
            <a:br>
              <a:rPr lang="ja-JP" altLang="en-US" smtClean="0"/>
            </a:br>
            <a:r>
              <a:rPr lang="ja-JP" altLang="en-US" smtClean="0"/>
              <a:t>・ 思春期ストレス（教師からの自立と不安）  </a:t>
            </a:r>
            <a:br>
              <a:rPr lang="ja-JP" altLang="en-US" smtClean="0"/>
            </a:br>
            <a:r>
              <a:rPr lang="ja-JP" altLang="en-US" smtClean="0"/>
              <a:t>・ ピアプレッシャー  </a:t>
            </a:r>
            <a:br>
              <a:rPr lang="ja-JP" altLang="en-US" smtClean="0"/>
            </a:br>
            <a:r>
              <a:rPr lang="ja-JP" altLang="en-US" smtClean="0"/>
              <a:t>・ 私立中学受験勉強による心情不安  </a:t>
            </a:r>
            <a:br>
              <a:rPr lang="ja-JP" altLang="en-US" smtClean="0"/>
            </a:br>
            <a:r>
              <a:rPr lang="ja-JP" altLang="en-US" smtClean="0"/>
              <a:t>・ 担任教師へのいじめの構造として 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mtClean="0"/>
              <a:t>上（中学）からの伝統的な荒れの「雪崩」現象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原因は何か（多面的に考える）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子どもの変化（利己的）</a:t>
            </a:r>
          </a:p>
          <a:p>
            <a:pPr eaLnBrk="1" hangingPunct="1"/>
            <a:r>
              <a:rPr lang="ja-JP" altLang="en-US" smtClean="0"/>
              <a:t>幼稚園教育の変化（自由保育）</a:t>
            </a:r>
          </a:p>
          <a:p>
            <a:pPr eaLnBrk="1" hangingPunct="1"/>
            <a:r>
              <a:rPr lang="ja-JP" altLang="en-US" smtClean="0"/>
              <a:t>親の変化（しつけのできない親）</a:t>
            </a:r>
          </a:p>
          <a:p>
            <a:pPr eaLnBrk="1" hangingPunct="1"/>
            <a:r>
              <a:rPr lang="ja-JP" altLang="en-US" smtClean="0"/>
              <a:t>子どもからのストレス社会（御受験・中学受験）</a:t>
            </a:r>
          </a:p>
          <a:p>
            <a:pPr eaLnBrk="1" hangingPunct="1"/>
            <a:r>
              <a:rPr lang="ja-JP" altLang="en-US" smtClean="0"/>
              <a:t>過大学級</a:t>
            </a:r>
          </a:p>
          <a:p>
            <a:pPr eaLnBrk="1" hangingPunct="1"/>
            <a:r>
              <a:rPr lang="ja-JP" altLang="en-US" smtClean="0"/>
              <a:t>教師の力量低下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子どもの変化？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軽度発達障害の子どもが原因？</a:t>
            </a:r>
          </a:p>
          <a:p>
            <a:pPr eaLnBrk="1" hangingPunct="1"/>
            <a:r>
              <a:rPr lang="ja-JP" altLang="en-US" smtClean="0"/>
              <a:t>自由保育での就学前教育の影響？</a:t>
            </a:r>
          </a:p>
          <a:p>
            <a:pPr eaLnBrk="1" hangingPunct="1"/>
            <a:r>
              <a:rPr lang="ja-JP" altLang="en-US" smtClean="0"/>
              <a:t>塾の普及（教師への覚めた目）</a:t>
            </a:r>
          </a:p>
          <a:p>
            <a:pPr eaLnBrk="1" hangingPunct="1"/>
            <a:r>
              <a:rPr lang="ja-JP" altLang="en-US" smtClean="0"/>
              <a:t>ストレスの増大（いじめ）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教師の変化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受験勝者の感覚で子どもを見る</a:t>
            </a:r>
          </a:p>
          <a:p>
            <a:pPr eaLnBrk="1" hangingPunct="1"/>
            <a:r>
              <a:rPr lang="ja-JP" altLang="en-US" smtClean="0"/>
              <a:t>親との学歴差の縮小あるいは逆転</a:t>
            </a:r>
          </a:p>
          <a:p>
            <a:pPr eaLnBrk="1" hangingPunct="1"/>
            <a:r>
              <a:rPr lang="ja-JP" altLang="en-US" smtClean="0"/>
              <a:t>変化への対応不足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親の変化？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クレーマー的親の出現</a:t>
            </a:r>
          </a:p>
          <a:p>
            <a:pPr eaLnBrk="1" hangingPunct="1"/>
            <a:r>
              <a:rPr lang="ja-JP" altLang="en-US" smtClean="0"/>
              <a:t>教師への敬意の低下？</a:t>
            </a:r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教師による解決重視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「学級集団アセスメント（</a:t>
            </a:r>
            <a:r>
              <a:rPr lang="en-US" altLang="ja-JP" sz="2800" dirty="0" smtClean="0"/>
              <a:t>QU</a:t>
            </a:r>
            <a:r>
              <a:rPr lang="ja-JP" altLang="en-US" sz="2800" dirty="0" smtClean="0"/>
              <a:t>）」</a:t>
            </a:r>
            <a:r>
              <a:rPr lang="en-US" altLang="ja-JP" sz="2800" dirty="0" smtClean="0"/>
              <a:t>-</a:t>
            </a:r>
            <a:r>
              <a:rPr lang="ja-JP" altLang="en-US" sz="2800" dirty="0" smtClean="0"/>
              <a:t>児童同士の関わりを利用。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「非暴力的危機介入法」</a:t>
            </a:r>
            <a:r>
              <a:rPr lang="en-US" altLang="ja-JP" sz="2800" dirty="0" smtClean="0"/>
              <a:t>-</a:t>
            </a:r>
            <a:r>
              <a:rPr lang="ja-JP" altLang="en-US" sz="2800" smtClean="0"/>
              <a:t>学級崩壊というよりも、問題行動の解決の態度。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「態度教育」</a:t>
            </a:r>
            <a:r>
              <a:rPr lang="en-US" altLang="ja-JP" sz="2800" dirty="0" smtClean="0"/>
              <a:t>-</a:t>
            </a:r>
            <a:r>
              <a:rPr lang="ja-JP" altLang="en-US" sz="2800" dirty="0" smtClean="0"/>
              <a:t>靴を揃える・椅子を引くといったことから教育していく。原田隆史氏など。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「楽しい授業」</a:t>
            </a:r>
            <a:r>
              <a:rPr lang="en-US" altLang="ja-JP" sz="2800" dirty="0" smtClean="0"/>
              <a:t>-</a:t>
            </a:r>
            <a:r>
              <a:rPr lang="ja-JP" altLang="en-US" sz="2800" dirty="0" smtClean="0"/>
              <a:t>授業作りネットワークなど。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「</a:t>
            </a:r>
            <a:r>
              <a:rPr lang="en-US" altLang="ja-JP" sz="2800" dirty="0" smtClean="0"/>
              <a:t>TOSS</a:t>
            </a:r>
            <a:r>
              <a:rPr lang="ja-JP" altLang="en-US" sz="2800" dirty="0" smtClean="0"/>
              <a:t>型学級経営」</a:t>
            </a:r>
            <a:r>
              <a:rPr lang="en-US" altLang="ja-JP" sz="2800" dirty="0" smtClean="0"/>
              <a:t>-</a:t>
            </a:r>
            <a:r>
              <a:rPr lang="ja-JP" altLang="en-US" sz="2800" dirty="0" smtClean="0"/>
              <a:t>斉藤喜博・東井義雄・船井幸雄などの影響を受けた教育技術を重視した指導。自己啓発の要素も加味している。 （ウィキペディア）</a:t>
            </a:r>
          </a:p>
          <a:p>
            <a:pPr eaLnBrk="1" hangingPunct="1">
              <a:lnSpc>
                <a:spcPct val="90000"/>
              </a:lnSpc>
            </a:pPr>
            <a:endParaRPr lang="ja-JP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ja-JP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行政的対応重視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「ゼロトレランス」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児童生徒の小さな問題行動にそれに応じた罰を与える。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「オンデマンド教育」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人格教育をやめ、他国のように教科指導に特化。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「家庭・地域教育」</a:t>
            </a:r>
            <a:r>
              <a:rPr lang="en-US" altLang="ja-JP" sz="2800" smtClean="0"/>
              <a:t>-</a:t>
            </a:r>
            <a:r>
              <a:rPr lang="ja-JP" altLang="en-US" sz="2800" smtClean="0"/>
              <a:t>「心の東京革命」のように、家庭・地域の教育力を復活させる。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出席停止・原級留置の有効的活用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医療機関・警察との連携（欧米ではスクールポリスとして一般的である）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体罰の復活（腕立て、廊下に立たせるなど）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なんらかの方法による教師の権威の復活。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討論課題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どんな教師で学級崩壊が起きやすいか</a:t>
            </a:r>
          </a:p>
          <a:p>
            <a:pPr eaLnBrk="1" hangingPunct="1"/>
            <a:r>
              <a:rPr lang="ja-JP" altLang="en-US" smtClean="0"/>
              <a:t>どんな教師は学級崩壊させずに運営できるか</a:t>
            </a:r>
          </a:p>
          <a:p>
            <a:pPr eaLnBrk="1" hangingPunct="1"/>
            <a:r>
              <a:rPr lang="ja-JP" altLang="en-US" smtClean="0"/>
              <a:t>どんな教師が他の教師の学級崩壊状態を改善できるか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ハンナ・</a:t>
            </a:r>
            <a:r>
              <a:rPr lang="ja-JP" altLang="en-US" dirty="0" smtClean="0"/>
              <a:t>アレント</a:t>
            </a:r>
            <a:r>
              <a:rPr lang="ja-JP" altLang="en-US" dirty="0" smtClean="0"/>
              <a:t>の</a:t>
            </a:r>
            <a:r>
              <a:rPr lang="ja-JP" altLang="en-US" dirty="0"/>
              <a:t>確認</a:t>
            </a:r>
            <a:endParaRPr lang="ja-JP" altLang="en-US" dirty="0" smtClean="0"/>
          </a:p>
        </p:txBody>
      </p:sp>
      <p:sp>
        <p:nvSpPr>
          <p:cNvPr id="307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人間の条件（公的生活）　自由（なコミュニケーション）で平等（多様性の容認）が実現している場</a:t>
            </a:r>
          </a:p>
          <a:p>
            <a:pPr eaLnBrk="1" hangingPunct="1"/>
            <a:r>
              <a:rPr lang="ja-JP" altLang="en-US" dirty="0" smtClean="0"/>
              <a:t>学級は、アレントのいう「公的生活」が実現されるべき場か、あるいは別のものか</a:t>
            </a:r>
          </a:p>
          <a:p>
            <a:pPr eaLnBrk="1" hangingPunct="1"/>
            <a:r>
              <a:rPr lang="ja-JP" altLang="en-US" dirty="0" smtClean="0"/>
              <a:t>アレントは、「自由な意見の発表がないと全体主義の温床となる」（「悪の陳腐さ」と関連）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学級とは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近代以前の教育は個別指導が原則。</a:t>
            </a:r>
          </a:p>
          <a:p>
            <a:pPr lvl="1"/>
            <a:r>
              <a:rPr lang="ja-JP" altLang="en-US" dirty="0" smtClean="0"/>
              <a:t>紳士教育・寺子屋　今でもピアノ・習字・公文</a:t>
            </a:r>
          </a:p>
          <a:p>
            <a:r>
              <a:rPr lang="ja-JP" altLang="en-US" dirty="0" smtClean="0"/>
              <a:t>近代・産業革命で生徒の増大（モニトリアル・システムの登場→学力に応じたグループ化）</a:t>
            </a:r>
          </a:p>
          <a:p>
            <a:r>
              <a:rPr lang="ja-JP" altLang="en-US" dirty="0" smtClean="0"/>
              <a:t>年齢別学級の形成（義務教育により設置）</a:t>
            </a:r>
          </a:p>
          <a:p>
            <a:pPr lvl="1"/>
            <a:r>
              <a:rPr lang="ja-JP" altLang="en-US" dirty="0" smtClean="0"/>
              <a:t>義務教育の年齢主義</a:t>
            </a:r>
          </a:p>
          <a:p>
            <a:pPr lvl="1"/>
            <a:r>
              <a:rPr lang="ja-JP" altLang="en-US" dirty="0" smtClean="0"/>
              <a:t>能力差による困難（落第・飛び級）</a:t>
            </a:r>
          </a:p>
          <a:p>
            <a:r>
              <a:rPr lang="ja-JP" altLang="en-US" dirty="0" smtClean="0"/>
              <a:t>集団への多様な考え（個人主義・集団主義）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95917"/>
            <a:ext cx="7632847" cy="638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62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" y="1124744"/>
            <a:ext cx="8570728" cy="446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79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学級の日欧の比較</a:t>
            </a:r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0833932"/>
              </p:ext>
            </p:extLst>
          </p:nvPr>
        </p:nvGraphicFramePr>
        <p:xfrm>
          <a:off x="457200" y="1600200"/>
          <a:ext cx="82296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日本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ヨーロッパ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主な授業形態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一斉授業</a:t>
                      </a:r>
                    </a:p>
                    <a:p>
                      <a:r>
                        <a:rPr kumimoji="1" lang="ja-JP" altLang="en-US" dirty="0" smtClean="0"/>
                        <a:t>　班学習を多く取り入れるが、一斉授業の補完的役割が多い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個別授業</a:t>
                      </a:r>
                    </a:p>
                    <a:p>
                      <a:r>
                        <a:rPr kumimoji="1" lang="ja-JP" altLang="en-US" dirty="0" smtClean="0"/>
                        <a:t>　一斉授業も少なくないが、学習課題を個人別にたてて、個人・グループ学習の形態を取り入れることも多い。Ｃｆ　イェーナプラン学校（３つの年齢を一学級）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学級集団の価値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価値的（学級づくり）</a:t>
                      </a:r>
                    </a:p>
                    <a:p>
                      <a:r>
                        <a:rPr kumimoji="1" lang="ja-JP" altLang="en-US" dirty="0" smtClean="0"/>
                        <a:t>学級としてのまとまりを重視し、学級対抗で運動会・合唱祭などを実施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特別価値的と考えない</a:t>
                      </a:r>
                    </a:p>
                    <a:p>
                      <a:r>
                        <a:rPr kumimoji="1" lang="ja-JP" altLang="en-US" dirty="0" smtClean="0"/>
                        <a:t>行事が競争的な学級対抗で行なわれることは稀</a:t>
                      </a:r>
                    </a:p>
                    <a:p>
                      <a:r>
                        <a:rPr kumimoji="1" lang="ja-JP" altLang="en-US" dirty="0" smtClean="0"/>
                        <a:t>（ヨーロッパの小学校は単級学校が多い）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集団特性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ゲマインシャフト志向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ゲゼルシャフト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日本の学級の通例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クラスのまとまりを重視</a:t>
            </a:r>
          </a:p>
          <a:p>
            <a:pPr lvl="1"/>
            <a:r>
              <a:rPr lang="ja-JP" altLang="en-US" dirty="0" smtClean="0"/>
              <a:t>役割を与える</a:t>
            </a:r>
          </a:p>
          <a:p>
            <a:pPr lvl="1"/>
            <a:r>
              <a:rPr kumimoji="1" lang="ja-JP" altLang="en-US" dirty="0" smtClean="0"/>
              <a:t>行事などでクラスの競争</a:t>
            </a:r>
            <a:r>
              <a:rPr kumimoji="1" lang="ja-JP" altLang="en-US" smtClean="0"/>
              <a:t>を</a:t>
            </a:r>
            <a:r>
              <a:rPr kumimoji="1" lang="ja-JP" altLang="en-US" smtClean="0"/>
              <a:t>はかる（運動会・合唱）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学級通信や学級会でのコミュニケーション</a:t>
            </a:r>
          </a:p>
          <a:p>
            <a:r>
              <a:rPr kumimoji="1" lang="ja-JP" altLang="en-US" dirty="0" smtClean="0"/>
              <a:t>学級王国論</a:t>
            </a:r>
          </a:p>
          <a:p>
            <a:pPr lvl="1"/>
            <a:r>
              <a:rPr lang="ja-JP" altLang="en-US" dirty="0" smtClean="0"/>
              <a:t>自由な運営を許容（手塚岸衛）</a:t>
            </a:r>
          </a:p>
          <a:p>
            <a:pPr lvl="1"/>
            <a:r>
              <a:rPr kumimoji="1" lang="ja-JP" altLang="en-US" dirty="0" smtClean="0"/>
              <a:t>１０坪主義（閉鎖的空間）　教師と子どものみ</a:t>
            </a:r>
          </a:p>
          <a:p>
            <a:r>
              <a:rPr lang="ja-JP" altLang="en-US" dirty="0" smtClean="0"/>
              <a:t>世界中で、１９７０年代までは閉鎖的だった</a:t>
            </a:r>
          </a:p>
          <a:p>
            <a:pPr lvl="1"/>
            <a:r>
              <a:rPr kumimoji="1" lang="ja-JP" altLang="en-US" dirty="0" smtClean="0"/>
              <a:t>ヨーロッパ</a:t>
            </a:r>
            <a:r>
              <a:rPr kumimoji="1" lang="ja-JP" altLang="en-US" dirty="0"/>
              <a:t>で</a:t>
            </a:r>
            <a:r>
              <a:rPr kumimoji="1" lang="ja-JP" altLang="en-US" dirty="0" smtClean="0"/>
              <a:t>は移民の増加が閉鎖性を打破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ポストモダンの学級論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ポストモダンに学級秩序は可能かという問題</a:t>
            </a:r>
          </a:p>
          <a:p>
            <a:pPr lvl="1"/>
            <a:r>
              <a:rPr lang="ja-JP" altLang="en-US" dirty="0" smtClean="0"/>
              <a:t>工業的規律（モダン）→創造性（ポストモダン）</a:t>
            </a:r>
          </a:p>
          <a:p>
            <a:pPr lvl="1"/>
            <a:r>
              <a:rPr kumimoji="1" lang="ja-JP" altLang="en-US" dirty="0" smtClean="0"/>
              <a:t>集団の一員→自立した考える個人</a:t>
            </a:r>
          </a:p>
          <a:p>
            <a:pPr lvl="1"/>
            <a:r>
              <a:rPr lang="ja-JP" altLang="en-US" dirty="0" smtClean="0"/>
              <a:t>権威ある大人→利己的な大人</a:t>
            </a:r>
          </a:p>
          <a:p>
            <a:r>
              <a:rPr kumimoji="1" lang="ja-JP" altLang="en-US" dirty="0" smtClean="0"/>
              <a:t>ふたつの立場</a:t>
            </a:r>
          </a:p>
          <a:p>
            <a:r>
              <a:rPr lang="ja-JP" altLang="en-US" dirty="0" smtClean="0"/>
              <a:t>あらたな公共性の構築</a:t>
            </a:r>
          </a:p>
          <a:p>
            <a:r>
              <a:rPr kumimoji="1" lang="ja-JP" altLang="en-US" dirty="0" smtClean="0"/>
              <a:t>自立性を軸にした流動的集団</a:t>
            </a:r>
          </a:p>
          <a:p>
            <a:r>
              <a:rPr kumimoji="1" lang="ja-JP" altLang="en-US" dirty="0" smtClean="0"/>
              <a:t>　　ｃｆ　スクールカースト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学級崩壊（尾木直樹による定義）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キレる子やムカツク子の出現によって学級が荒れること。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表面的には、荒れていないのだが、無気力・無表情・無感動の子が多くて、学級としてのまとまりや動きができない状況。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一部の非行の子と一緒になって、クラスが乱れること。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中学校の荒れが、小学校にまで下りてきて、それが高学年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　らついには、低学年にまで広がっていること。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400" smtClean="0"/>
              <a:t>・ 小・中学校でクラスの荒れがひどく「授業崩壊」が起きていること。 </a:t>
            </a:r>
            <a:br>
              <a:rPr lang="ja-JP" altLang="en-US" sz="2400" smtClean="0"/>
            </a:br>
            <a:endParaRPr lang="ja-JP" altLang="en-US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717</Words>
  <Application>Microsoft Office PowerPoint</Application>
  <PresentationFormat>画面に合わせる 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1" baseType="lpstr">
      <vt:lpstr>ＭＳ Ｐゴシック</vt:lpstr>
      <vt:lpstr>Arial</vt:lpstr>
      <vt:lpstr>標準デザイン</vt:lpstr>
      <vt:lpstr>学級崩壊を考える</vt:lpstr>
      <vt:lpstr>ハンナ・アレントの確認</vt:lpstr>
      <vt:lpstr>学級とは</vt:lpstr>
      <vt:lpstr>PowerPoint プレゼンテーション</vt:lpstr>
      <vt:lpstr>PowerPoint プレゼンテーション</vt:lpstr>
      <vt:lpstr>学級の日欧の比較</vt:lpstr>
      <vt:lpstr>日本の学級の通例</vt:lpstr>
      <vt:lpstr>ポストモダンの学級論</vt:lpstr>
      <vt:lpstr>学級崩壊（尾木直樹による定義）</vt:lpstr>
      <vt:lpstr>低学年と高学年の「学級　崩壊」の違い （尾木直樹）</vt:lpstr>
      <vt:lpstr>低学年と高学年の「学級　崩壊」の違い （尾木直樹）高学年・中学</vt:lpstr>
      <vt:lpstr>原因は何か（多面的に考える）</vt:lpstr>
      <vt:lpstr>子どもの変化？</vt:lpstr>
      <vt:lpstr>教師の変化</vt:lpstr>
      <vt:lpstr>親の変化？</vt:lpstr>
      <vt:lpstr>教師による解決重視</vt:lpstr>
      <vt:lpstr>行政的対応重視</vt:lpstr>
      <vt:lpstr>討論課題</vt:lpstr>
    </vt:vector>
  </TitlesOfParts>
  <Company>bunkyo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学級崩壊を考える</dc:title>
  <dc:creator>wakei</dc:creator>
  <cp:lastModifiedBy>wakei</cp:lastModifiedBy>
  <cp:revision>24</cp:revision>
  <dcterms:created xsi:type="dcterms:W3CDTF">2006-04-18T12:08:50Z</dcterms:created>
  <dcterms:modified xsi:type="dcterms:W3CDTF">2015-04-21T12:09:40Z</dcterms:modified>
</cp:coreProperties>
</file>