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70" r:id="rId4"/>
    <p:sldId id="258" r:id="rId5"/>
    <p:sldId id="264" r:id="rId6"/>
    <p:sldId id="265" r:id="rId7"/>
    <p:sldId id="262" r:id="rId8"/>
    <p:sldId id="271" r:id="rId9"/>
    <p:sldId id="263" r:id="rId10"/>
    <p:sldId id="259" r:id="rId11"/>
    <p:sldId id="272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6D0CA-CFD8-4FAB-9569-2D0379F27482}" type="datetimeFigureOut">
              <a:rPr kumimoji="1" lang="en-US" altLang="ja-JP"/>
              <a:pPr/>
              <a:t>4/14/2015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08308-3F7B-4514-8E6F-2810C6C20B68}" type="slidenum">
              <a:rPr kumimoji="1"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0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7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153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61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198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233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308-3F7B-4514-8E6F-2810C6C20B68}" type="slidenum">
              <a:rPr kumimoji="1" lang="en-US" altLang="ja-JP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12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2015/4/14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2015/4/14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2015/4/14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2015/4/14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2015/4/14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2015/4/14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2015/4/14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2015/4/14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2015/4/14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2015/4/14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81BE-85C1-4081-B1AA-875006F96BD7}" type="datetimeFigureOut">
              <a:rPr kumimoji="1" lang="ja-JP" altLang="en-US" smtClean="0"/>
              <a:pPr/>
              <a:t>2015/4/14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581BE-85C1-4081-B1AA-875006F96BD7}" type="datetimeFigureOut">
              <a:rPr kumimoji="1" lang="ja-JP" altLang="en-US" smtClean="0"/>
              <a:pPr/>
              <a:t>2015/4/14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38C01-CEAB-4E5C-BC21-527F3958C7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いじめを考える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いじめは人間の本性か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大津</a:t>
            </a:r>
            <a:r>
              <a:rPr kumimoji="1" lang="ja-JP" altLang="en-US" dirty="0"/>
              <a:t>いじめ自殺事件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大河内君事件に継ぐ「教育の世界を変える」事件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暴行・恐喝・（自殺</a:t>
            </a:r>
            <a:r>
              <a:rPr kumimoji="1" lang="ja-JP" altLang="en-US" dirty="0"/>
              <a:t>を強いる行動も）２０１１</a:t>
            </a:r>
          </a:p>
          <a:p>
            <a:r>
              <a:rPr kumimoji="1" lang="ja-JP" altLang="en-US" dirty="0"/>
              <a:t>学校はある程度把握していたが、軽視。</a:t>
            </a:r>
          </a:p>
          <a:p>
            <a:pPr lvl="1"/>
            <a:r>
              <a:rPr kumimoji="1" lang="ja-JP" altLang="en-US" dirty="0"/>
              <a:t>加害者が有力者の子どもだったからか。</a:t>
            </a:r>
          </a:p>
          <a:p>
            <a:r>
              <a:rPr lang="ja-JP" altLang="en-US"/>
              <a:t>自殺後、学校は隠蔽</a:t>
            </a:r>
          </a:p>
          <a:p>
            <a:r>
              <a:rPr lang="ja-JP" altLang="en-US"/>
              <a:t>被害者の家族による加害者の刑事告訴で、メディアが活発に報道２０１２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加害者の転校・第三者の検証委員会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この中学は、道徳教育の推進指定校だった。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事件例から考えてみよう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教師の対応</a:t>
            </a:r>
          </a:p>
          <a:p>
            <a:r>
              <a:rPr lang="ja-JP" altLang="en-US" dirty="0" smtClean="0"/>
              <a:t>スクールカウンセラーの対応（大津）</a:t>
            </a:r>
          </a:p>
          <a:p>
            <a:r>
              <a:rPr kumimoji="1" lang="ja-JP" altLang="en-US" dirty="0" smtClean="0"/>
              <a:t>教育委員会の対応</a:t>
            </a:r>
          </a:p>
          <a:p>
            <a:r>
              <a:rPr lang="ja-JP" altLang="en-US" dirty="0" smtClean="0"/>
              <a:t>親の</a:t>
            </a:r>
            <a:r>
              <a:rPr lang="ja-JP" altLang="en-US" dirty="0"/>
              <a:t>対応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7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導入として考える</a:t>
            </a:r>
            <a:r>
              <a:rPr lang="en-US" altLang="ja-JP" dirty="0" smtClean="0"/>
              <a:t>(</a:t>
            </a:r>
            <a:r>
              <a:rPr lang="ja-JP" altLang="en-US" dirty="0" smtClean="0"/>
              <a:t>前回省略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今の教育・教育制度は、ストレスを生む要素を本質的にもっているのか、そうでないのか。</a:t>
            </a:r>
          </a:p>
          <a:p>
            <a:r>
              <a:rPr lang="ja-JP" altLang="en-US" dirty="0" smtClean="0"/>
              <a:t>学校は唯一の義務教育システムであるべきか、別の形態があるのか。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いじめを考える視点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臨床心理学的視点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他の授業に任せる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いじめに関わる集団・組織・社会の視点</a:t>
            </a:r>
          </a:p>
          <a:p>
            <a:pPr lvl="1"/>
            <a:r>
              <a:rPr kumimoji="1" lang="ja-JP" altLang="en-US" dirty="0" smtClean="0"/>
              <a:t>いじめの起きやすい学級・そうでない学級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cf</a:t>
            </a:r>
            <a:r>
              <a:rPr lang="ja-JP" altLang="en-US" dirty="0" smtClean="0"/>
              <a:t> スクール・カースト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校長等のリーダーシップ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カウンセリングマンンドかゼロトレランスか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教育委員会・文部科学省の行政</a:t>
            </a:r>
          </a:p>
          <a:p>
            <a:pPr lvl="1"/>
            <a:r>
              <a:rPr kumimoji="1" lang="ja-JP" altLang="en-US" dirty="0" smtClean="0"/>
              <a:t>親・保護者の関わり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いじめを考える視点</a:t>
            </a:r>
            <a:r>
              <a:rPr kumimoji="1" lang="en-US" altLang="ja-JP" dirty="0" smtClean="0"/>
              <a:t>(2)</a:t>
            </a:r>
            <a:r>
              <a:rPr kumimoji="1" lang="ja-JP" altLang="en-US" dirty="0" smtClean="0"/>
              <a:t/>
            </a:r>
            <a:br>
              <a:rPr kumimoji="1" lang="ja-JP" altLang="en-US" dirty="0" smtClean="0"/>
            </a:br>
            <a:r>
              <a:rPr lang="ja-JP" altLang="en-US" dirty="0" smtClean="0"/>
              <a:t>いじめ</a:t>
            </a:r>
            <a:r>
              <a:rPr kumimoji="1" lang="ja-JP" altLang="en-US" dirty="0" smtClean="0"/>
              <a:t>は</a:t>
            </a:r>
            <a:r>
              <a:rPr lang="ja-JP" altLang="en-US" dirty="0" smtClean="0"/>
              <a:t>人間の本性</a:t>
            </a:r>
            <a:r>
              <a:rPr lang="ja-JP" altLang="en-US" dirty="0"/>
              <a:t>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哺乳動物の行動パターンと同質か</a:t>
            </a:r>
          </a:p>
          <a:p>
            <a:r>
              <a:rPr lang="ja-JP" altLang="en-US" dirty="0" smtClean="0"/>
              <a:t>身体的特質を</a:t>
            </a:r>
            <a:r>
              <a:rPr lang="ja-JP" altLang="en-US" dirty="0"/>
              <a:t>もつ者</a:t>
            </a:r>
            <a:r>
              <a:rPr lang="ja-JP" altLang="en-US" dirty="0" smtClean="0"/>
              <a:t>が</a:t>
            </a:r>
            <a:r>
              <a:rPr lang="ja-JP" altLang="en-US" dirty="0"/>
              <a:t>いるの</a:t>
            </a:r>
            <a:r>
              <a:rPr lang="ja-JP" altLang="en-US" dirty="0" smtClean="0"/>
              <a:t>か</a:t>
            </a:r>
          </a:p>
          <a:p>
            <a:r>
              <a:rPr lang="ja-JP" altLang="en-US" dirty="0" smtClean="0"/>
              <a:t>環境と育児で決まるのか　</a:t>
            </a:r>
          </a:p>
          <a:p>
            <a:r>
              <a:rPr lang="ja-JP" altLang="en-US" dirty="0" smtClean="0"/>
              <a:t>レイヒ－（シカゴ大学）の研究　通常の人は他人の苦痛を見ると自身も苦痛の反応を示すが、いじめや犯罪を犯す者は無反応か快楽の反応を示す</a:t>
            </a:r>
            <a:r>
              <a:rPr lang="ja-JP" altLang="en-US" dirty="0" smtClean="0"/>
              <a:t>。Ｃｆ　加害者と被害者の入れ代わりをどう考えるか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学校と行政といじめ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いじめ統計の真実性（テキスト）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いじめの「定義」の問題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主観主義か客観主義か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現在は主観主義だが批判もある。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なぜいじめ隠蔽が起きるの</a:t>
            </a:r>
            <a:r>
              <a:rPr kumimoji="1" lang="ja-JP" altLang="en-US" dirty="0" smtClean="0">
                <a:latin typeface="ＭＳ Ｐゴシック"/>
                <a:ea typeface="ＭＳ Ｐゴシック"/>
              </a:rPr>
              <a:t>か</a:t>
            </a:r>
            <a:r>
              <a:rPr kumimoji="1" lang="en-US" altLang="ja-JP" dirty="0" smtClean="0">
                <a:latin typeface="ＭＳ Ｐゴシック"/>
                <a:ea typeface="ＭＳ Ｐゴシック"/>
              </a:rPr>
              <a:t>(</a:t>
            </a:r>
            <a:r>
              <a:rPr kumimoji="1" lang="en-US" altLang="ja-JP" dirty="0" err="1" smtClean="0">
                <a:latin typeface="ＭＳ Ｐゴシック"/>
                <a:ea typeface="ＭＳ Ｐゴシック"/>
              </a:rPr>
              <a:t>cf</a:t>
            </a:r>
            <a:r>
              <a:rPr kumimoji="1" lang="ja-JP" altLang="en-US" dirty="0" smtClean="0">
                <a:latin typeface="ＭＳ Ｐゴシック"/>
                <a:ea typeface="ＭＳ Ｐゴシック"/>
              </a:rPr>
              <a:t> 訴訟</a:t>
            </a:r>
            <a:r>
              <a:rPr kumimoji="1" lang="en-US" altLang="ja-JP" dirty="0" smtClean="0">
                <a:latin typeface="ＭＳ Ｐゴシック"/>
                <a:ea typeface="ＭＳ Ｐゴシック"/>
              </a:rPr>
              <a:t>)</a:t>
            </a:r>
            <a:endParaRPr kumimoji="1" lang="ja-JP" altLang="en-US" dirty="0" smtClean="0">
              <a:latin typeface="ＭＳ Ｐゴシック"/>
              <a:ea typeface="ＭＳ Ｐゴシック"/>
            </a:endParaRPr>
          </a:p>
          <a:p>
            <a:r>
              <a:rPr lang="ja-JP" altLang="en-US" dirty="0" smtClean="0">
                <a:latin typeface="ＭＳ Ｐゴシック"/>
                <a:ea typeface="ＭＳ Ｐゴシック"/>
              </a:rPr>
              <a:t>教師の加担性の問題</a:t>
            </a:r>
            <a:endParaRPr kumimoji="1" lang="ja-JP" altLang="en-US" dirty="0">
              <a:latin typeface="ＭＳ Ｐゴシック"/>
              <a:ea typeface="ＭＳ Ｐゴシック"/>
            </a:endParaRP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行政による調査の問題</a:t>
            </a:r>
          </a:p>
          <a:p>
            <a:pPr lvl="1"/>
            <a:r>
              <a:rPr kumimoji="1" lang="ja-JP" altLang="en-US" sz="3200" dirty="0">
                <a:latin typeface="ＭＳ Ｐゴシック"/>
                <a:ea typeface="ＭＳ Ｐゴシック"/>
              </a:rPr>
              <a:t>保護者と子どもに直接調査←現場のとまどい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校長の勤務評定の問題</a:t>
            </a:r>
          </a:p>
        </p:txBody>
      </p:sp>
    </p:spTree>
    <p:extLst>
      <p:ext uri="{BB962C8B-B14F-4D97-AF65-F5344CB8AC3E}">
        <p14:creationId xmlns:p14="http://schemas.microsoft.com/office/powerpoint/2010/main" val="101398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:\2014jugyo\臨床教育学\いじめ発生件数Ｈ１８－２３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9144000" cy="3816424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467544" y="764704"/>
            <a:ext cx="5323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テキスト後のいじめ発生件数</a:t>
            </a:r>
          </a:p>
          <a:p>
            <a:r>
              <a:rPr lang="ja-JP" altLang="en-US" dirty="0" smtClean="0"/>
              <a:t>　ｃｆ　「発生校」から「認知校」へ変更</a:t>
            </a:r>
          </a:p>
          <a:p>
            <a:r>
              <a:rPr kumimoji="1" lang="ja-JP" altLang="en-US" dirty="0" smtClean="0"/>
              <a:t>　　　しかし、増減や１校あたりの数は「発生」のまま？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林賢一君</a:t>
            </a:r>
            <a:r>
              <a:rPr lang="ja-JP" altLang="en-US" dirty="0">
                <a:latin typeface="ＭＳ Ｐゴシック"/>
                <a:ea typeface="ＭＳ Ｐゴシック"/>
              </a:rPr>
              <a:t>事件（復讐から自殺へ）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民族差別によるいじめ　</a:t>
            </a:r>
            <a:endParaRPr kumimoji="1" lang="ja-JP" altLang="en-US" dirty="0" smtClean="0">
              <a:latin typeface="ＭＳ Ｐゴシック"/>
              <a:ea typeface="ＭＳ Ｐゴシック"/>
            </a:endParaRPr>
          </a:p>
          <a:p>
            <a:r>
              <a:rPr kumimoji="1" lang="ja-JP" altLang="en-US" dirty="0" smtClean="0">
                <a:latin typeface="ＭＳ Ｐゴシック"/>
                <a:ea typeface="ＭＳ Ｐゴシック"/>
              </a:rPr>
              <a:t>１９７９年在日</a:t>
            </a:r>
            <a:r>
              <a:rPr kumimoji="1" lang="ja-JP" altLang="en-US" dirty="0">
                <a:latin typeface="ＭＳ Ｐゴシック"/>
                <a:ea typeface="ＭＳ Ｐゴシック"/>
              </a:rPr>
              <a:t>であったために小さいころからいじめ（地域の人は知っているが、学校は十分把握せず。名前と書類）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卒業式のサイン帳（「死ね」多数）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中学でも継続（歴史の授業が再開のきっかけ）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強くなるために空手を習う。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自殺未遂　担任の対応の問題（加害者に漏らす。）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自殺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朝鮮総連の活動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その後、民族差別をなくす教育</a:t>
            </a:r>
          </a:p>
        </p:txBody>
      </p:sp>
    </p:spTree>
    <p:extLst>
      <p:ext uri="{BB962C8B-B14F-4D97-AF65-F5344CB8AC3E}">
        <p14:creationId xmlns:p14="http://schemas.microsoft.com/office/powerpoint/2010/main" val="389539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鹿川君事件（復讐的自殺）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最初はいじめグループ</a:t>
            </a:r>
          </a:p>
          <a:p>
            <a:r>
              <a:rPr kumimoji="1" lang="ja-JP" altLang="en-US" dirty="0" smtClean="0"/>
              <a:t>被害者が転校→鹿川君がターゲットに</a:t>
            </a:r>
          </a:p>
          <a:p>
            <a:r>
              <a:rPr kumimoji="1" lang="ja-JP" altLang="en-US" dirty="0" smtClean="0"/>
              <a:t>荷物持ち、買い物、歌等の強制</a:t>
            </a:r>
          </a:p>
          <a:p>
            <a:r>
              <a:rPr lang="ja-JP" altLang="en-US" dirty="0" smtClean="0"/>
              <a:t>秋</a:t>
            </a:r>
            <a:r>
              <a:rPr lang="ja-JP" altLang="en-US" dirty="0"/>
              <a:t>に</a:t>
            </a:r>
            <a:r>
              <a:rPr lang="ja-JP" altLang="en-US" dirty="0" smtClean="0"/>
              <a:t>「葬式ごっこ」教師もサイン→ショック</a:t>
            </a:r>
          </a:p>
          <a:p>
            <a:r>
              <a:rPr kumimoji="1" lang="ja-JP" altLang="en-US" dirty="0" smtClean="0"/>
              <a:t>グループを抜けよう→暴力</a:t>
            </a:r>
          </a:p>
          <a:p>
            <a:r>
              <a:rPr lang="ja-JP" altLang="en-US" dirty="0" smtClean="0"/>
              <a:t>靴を隠された</a:t>
            </a:r>
            <a:r>
              <a:rPr lang="ja-JP" altLang="en-US" dirty="0"/>
              <a:t>とき</a:t>
            </a:r>
            <a:r>
              <a:rPr lang="ja-JP" altLang="en-US" dirty="0" smtClean="0"/>
              <a:t>の担任の発言（靴を洗いながら、「こんなことしかできない」→絶望？</a:t>
            </a:r>
          </a:p>
          <a:p>
            <a:r>
              <a:rPr kumimoji="1" lang="ja-JP" altLang="en-US" dirty="0" smtClean="0"/>
              <a:t>盛岡駅で加害者名を書いたメモを残し</a:t>
            </a:r>
            <a:r>
              <a:rPr kumimoji="1" lang="ja-JP" altLang="en-US" dirty="0"/>
              <a:t>自殺</a:t>
            </a:r>
          </a:p>
        </p:txBody>
      </p:sp>
    </p:spTree>
    <p:extLst>
      <p:ext uri="{BB962C8B-B14F-4D97-AF65-F5344CB8AC3E}">
        <p14:creationId xmlns:p14="http://schemas.microsoft.com/office/powerpoint/2010/main" val="536557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大河内清輝君</a:t>
            </a:r>
            <a:r>
              <a:rPr kumimoji="1" lang="ja-JP" altLang="en-US" dirty="0" smtClean="0">
                <a:latin typeface="ＭＳ Ｐゴシック"/>
                <a:ea typeface="ＭＳ Ｐゴシック"/>
              </a:rPr>
              <a:t>事件（親にもいえず）</a:t>
            </a:r>
            <a:endParaRPr kumimoji="1" lang="ja-JP" altLang="en-US" dirty="0">
              <a:latin typeface="ＭＳ Ｐゴシック"/>
              <a:ea typeface="ＭＳ Ｐゴシック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>
                <a:latin typeface="ＭＳ Ｐゴシック"/>
                <a:ea typeface="ＭＳ Ｐゴシック"/>
              </a:rPr>
              <a:t>スクールカウンセラー導入のきっかけとなった事件１９９４年</a:t>
            </a:r>
          </a:p>
          <a:p>
            <a:r>
              <a:rPr lang="ja-JP" altLang="en-US">
                <a:latin typeface="ＭＳ Ｐゴシック"/>
                <a:ea typeface="ＭＳ Ｐゴシック"/>
              </a:rPr>
              <a:t>恐喝・暴行（親にもいえず）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ｃｆ　近年、いじめ調査の探偵依頼が増大との報道</a:t>
            </a:r>
          </a:p>
          <a:p>
            <a:r>
              <a:rPr lang="ja-JP" altLang="en-US">
                <a:latin typeface="ＭＳ Ｐゴシック"/>
                <a:ea typeface="ＭＳ Ｐゴシック"/>
              </a:rPr>
              <a:t>担任は承知、対応もしていたが、力量不足</a:t>
            </a:r>
            <a:endParaRPr lang="en-US" altLang="ja-JP">
              <a:latin typeface="ＭＳ Ｐゴシック"/>
              <a:ea typeface="ＭＳ Ｐゴシック"/>
            </a:endParaRPr>
          </a:p>
          <a:p>
            <a:r>
              <a:rPr lang="en-US" altLang="ja-JP">
                <a:latin typeface="ＭＳ Ｐゴシック"/>
                <a:ea typeface="ＭＳ Ｐゴシック"/>
              </a:rPr>
              <a:t>cf </a:t>
            </a:r>
            <a:r>
              <a:rPr lang="ja-JP" altLang="en-US">
                <a:latin typeface="ＭＳ Ｐゴシック"/>
                <a:ea typeface="ＭＳ Ｐゴシック"/>
              </a:rPr>
              <a:t>同時期の中学生５０００万円恐喝いじめ事件</a:t>
            </a:r>
          </a:p>
          <a:p>
            <a:pPr lvl="1"/>
            <a:r>
              <a:rPr lang="ja-JP" altLang="en-US" sz="3200">
                <a:latin typeface="ＭＳ Ｐゴシック"/>
                <a:ea typeface="ＭＳ Ｐゴシック"/>
              </a:rPr>
              <a:t>親「おかしいとは思っていたが、子どもを疑うことはしたくなかった」</a:t>
            </a:r>
          </a:p>
        </p:txBody>
      </p:sp>
    </p:spTree>
    <p:extLst>
      <p:ext uri="{BB962C8B-B14F-4D97-AF65-F5344CB8AC3E}">
        <p14:creationId xmlns:p14="http://schemas.microsoft.com/office/powerpoint/2010/main" val="3454258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473</Words>
  <Application>Microsoft Office PowerPoint</Application>
  <PresentationFormat>画面に合わせる (4:3)</PresentationFormat>
  <Paragraphs>75</Paragraphs>
  <Slides>11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Calibri</vt:lpstr>
      <vt:lpstr>Office テーマ</vt:lpstr>
      <vt:lpstr>いじめを考える</vt:lpstr>
      <vt:lpstr>導入として考える(前回省略)</vt:lpstr>
      <vt:lpstr>いじめを考える視点(1)</vt:lpstr>
      <vt:lpstr>いじめを考える視点(2) いじめは人間の本性か</vt:lpstr>
      <vt:lpstr>学校と行政といじめ</vt:lpstr>
      <vt:lpstr>PowerPoint プレゼンテーション</vt:lpstr>
      <vt:lpstr>林賢一君事件（復讐から自殺へ）</vt:lpstr>
      <vt:lpstr>鹿川君事件（復讐的自殺）</vt:lpstr>
      <vt:lpstr>大河内清輝君事件（親にもいえず）</vt:lpstr>
      <vt:lpstr>大津いじめ自殺事件</vt:lpstr>
      <vt:lpstr>事件例から考えてみよう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いじめを考える</dc:title>
  <dc:creator>wakei</dc:creator>
  <cp:lastModifiedBy>wakei</cp:lastModifiedBy>
  <cp:revision>35</cp:revision>
  <dcterms:created xsi:type="dcterms:W3CDTF">2012-04-23T21:26:28Z</dcterms:created>
  <dcterms:modified xsi:type="dcterms:W3CDTF">2015-04-14T08:57:26Z</dcterms:modified>
</cp:coreProperties>
</file>