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9" r:id="rId4"/>
    <p:sldId id="258" r:id="rId5"/>
    <p:sldId id="265" r:id="rId6"/>
    <p:sldId id="266" r:id="rId7"/>
    <p:sldId id="267" r:id="rId8"/>
    <p:sldId id="268" r:id="rId9"/>
    <p:sldId id="263" r:id="rId10"/>
    <p:sldId id="269" r:id="rId11"/>
    <p:sldId id="264" r:id="rId12"/>
    <p:sldId id="261" r:id="rId13"/>
    <p:sldId id="270" r:id="rId14"/>
    <p:sldId id="271" r:id="rId15"/>
    <p:sldId id="272" r:id="rId16"/>
    <p:sldId id="273" r:id="rId17"/>
    <p:sldId id="274" r:id="rId18"/>
    <p:sldId id="275" r:id="rId19"/>
    <p:sldId id="276" r:id="rId20"/>
    <p:sldId id="260"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4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AAF63-2907-419F-A0BC-10696800F3A0}" type="datetimeFigureOut">
              <a:rPr kumimoji="1" lang="ja-JP" altLang="en-US" smtClean="0"/>
              <a:t>2015/4/7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13DEB-3767-418C-A995-91981D3B2669}" type="slidenum">
              <a:rPr kumimoji="1" lang="ja-JP" altLang="en-US" smtClean="0"/>
              <a:t>‹#›</a:t>
            </a:fld>
            <a:endParaRPr kumimoji="1" lang="ja-JP" altLang="en-US"/>
          </a:p>
        </p:txBody>
      </p:sp>
    </p:spTree>
    <p:extLst>
      <p:ext uri="{BB962C8B-B14F-4D97-AF65-F5344CB8AC3E}">
        <p14:creationId xmlns:p14="http://schemas.microsoft.com/office/powerpoint/2010/main" val="3106930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208308-3F7B-4514-8E6F-2810C6C20B68}" type="slidenum">
              <a:rPr kumimoji="1" lang="en-US" altLang="ja-JP"/>
              <a:pPr/>
              <a:t>15</a:t>
            </a:fld>
            <a:endParaRPr kumimoji="1" lang="ja-JP" altLang="en-US"/>
          </a:p>
        </p:txBody>
      </p:sp>
    </p:spTree>
    <p:extLst>
      <p:ext uri="{BB962C8B-B14F-4D97-AF65-F5344CB8AC3E}">
        <p14:creationId xmlns:p14="http://schemas.microsoft.com/office/powerpoint/2010/main" val="1751370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208308-3F7B-4514-8E6F-2810C6C20B68}" type="slidenum">
              <a:rPr kumimoji="1" lang="en-US" altLang="ja-JP"/>
              <a:pPr/>
              <a:t>16</a:t>
            </a:fld>
            <a:endParaRPr kumimoji="1" lang="ja-JP" altLang="en-US"/>
          </a:p>
        </p:txBody>
      </p:sp>
    </p:spTree>
    <p:extLst>
      <p:ext uri="{BB962C8B-B14F-4D97-AF65-F5344CB8AC3E}">
        <p14:creationId xmlns:p14="http://schemas.microsoft.com/office/powerpoint/2010/main" val="102689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88BBDA-F85F-448F-A2B2-F5A08A9D8D81}" type="slidenum">
              <a:rPr lang="en-US" altLang="ja-JP"/>
              <a:pPr>
                <a:defRPr/>
              </a:pPr>
              <a:t>‹#›</a:t>
            </a:fld>
            <a:endParaRPr lang="en-US" altLang="ja-JP"/>
          </a:p>
        </p:txBody>
      </p:sp>
    </p:spTree>
    <p:extLst>
      <p:ext uri="{BB962C8B-B14F-4D97-AF65-F5344CB8AC3E}">
        <p14:creationId xmlns:p14="http://schemas.microsoft.com/office/powerpoint/2010/main" val="291701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1DEE6-296E-4274-B530-23E13EB9731E}" type="slidenum">
              <a:rPr lang="en-US" altLang="ja-JP"/>
              <a:pPr>
                <a:defRPr/>
              </a:pPr>
              <a:t>‹#›</a:t>
            </a:fld>
            <a:endParaRPr lang="en-US" altLang="ja-JP"/>
          </a:p>
        </p:txBody>
      </p:sp>
    </p:spTree>
    <p:extLst>
      <p:ext uri="{BB962C8B-B14F-4D97-AF65-F5344CB8AC3E}">
        <p14:creationId xmlns:p14="http://schemas.microsoft.com/office/powerpoint/2010/main" val="251440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1E3F46-E0C7-492B-8A66-ED556F634A8C}" type="slidenum">
              <a:rPr lang="en-US" altLang="ja-JP"/>
              <a:pPr>
                <a:defRPr/>
              </a:pPr>
              <a:t>‹#›</a:t>
            </a:fld>
            <a:endParaRPr lang="en-US" altLang="ja-JP"/>
          </a:p>
        </p:txBody>
      </p:sp>
    </p:spTree>
    <p:extLst>
      <p:ext uri="{BB962C8B-B14F-4D97-AF65-F5344CB8AC3E}">
        <p14:creationId xmlns:p14="http://schemas.microsoft.com/office/powerpoint/2010/main" val="2119680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0A9E2E-0A41-4FDC-851C-76473CD499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31899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D9F77-7981-4ABA-9EFA-0237086F599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0588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ABB0BB-1D84-4E2C-88F7-B344AB3E418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307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2A5F31-F1F5-4C27-9A7C-9FD7742435C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2133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B1D0ADE-AD2F-43D2-B141-DD9E1F6A30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5112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4539E89-58E5-41DA-A10A-16ACE8A6CF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7065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5944EC-FB7E-4076-924F-CD0DDD2A84D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681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5809BA-824C-48C1-9739-BA3A8CC5F8F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1261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6FF774-4B32-45BF-B50D-CC2AB90F1A69}" type="slidenum">
              <a:rPr lang="en-US" altLang="ja-JP"/>
              <a:pPr>
                <a:defRPr/>
              </a:pPr>
              <a:t>‹#›</a:t>
            </a:fld>
            <a:endParaRPr lang="en-US" altLang="ja-JP"/>
          </a:p>
        </p:txBody>
      </p:sp>
    </p:spTree>
    <p:extLst>
      <p:ext uri="{BB962C8B-B14F-4D97-AF65-F5344CB8AC3E}">
        <p14:creationId xmlns:p14="http://schemas.microsoft.com/office/powerpoint/2010/main" val="1006986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F44A20-72D8-4134-9348-5BB43A6DB5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8273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8D0124-C458-4AFC-A95B-70FEBBBF5BD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66073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149348-E772-4D2E-9A59-C7C194FA81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7423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37AAAB-20FC-46A2-9226-545C80F0F7A8}" type="slidenum">
              <a:rPr lang="en-US" altLang="ja-JP"/>
              <a:pPr>
                <a:defRPr/>
              </a:pPr>
              <a:t>‹#›</a:t>
            </a:fld>
            <a:endParaRPr lang="en-US" altLang="ja-JP"/>
          </a:p>
        </p:txBody>
      </p:sp>
    </p:spTree>
    <p:extLst>
      <p:ext uri="{BB962C8B-B14F-4D97-AF65-F5344CB8AC3E}">
        <p14:creationId xmlns:p14="http://schemas.microsoft.com/office/powerpoint/2010/main" val="137589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843717A-60C0-4D32-856D-C00C3856702E}" type="slidenum">
              <a:rPr lang="en-US" altLang="ja-JP"/>
              <a:pPr>
                <a:defRPr/>
              </a:pPr>
              <a:t>‹#›</a:t>
            </a:fld>
            <a:endParaRPr lang="en-US" altLang="ja-JP"/>
          </a:p>
        </p:txBody>
      </p:sp>
    </p:spTree>
    <p:extLst>
      <p:ext uri="{BB962C8B-B14F-4D97-AF65-F5344CB8AC3E}">
        <p14:creationId xmlns:p14="http://schemas.microsoft.com/office/powerpoint/2010/main" val="260527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F2C7A6E-38C4-472F-9C88-24F1F8999046}" type="slidenum">
              <a:rPr lang="en-US" altLang="ja-JP"/>
              <a:pPr>
                <a:defRPr/>
              </a:pPr>
              <a:t>‹#›</a:t>
            </a:fld>
            <a:endParaRPr lang="en-US" altLang="ja-JP"/>
          </a:p>
        </p:txBody>
      </p:sp>
    </p:spTree>
    <p:extLst>
      <p:ext uri="{BB962C8B-B14F-4D97-AF65-F5344CB8AC3E}">
        <p14:creationId xmlns:p14="http://schemas.microsoft.com/office/powerpoint/2010/main" val="383292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E967246-3D26-4D37-9154-19AEE647C23E}" type="slidenum">
              <a:rPr lang="en-US" altLang="ja-JP"/>
              <a:pPr>
                <a:defRPr/>
              </a:pPr>
              <a:t>‹#›</a:t>
            </a:fld>
            <a:endParaRPr lang="en-US" altLang="ja-JP"/>
          </a:p>
        </p:txBody>
      </p:sp>
    </p:spTree>
    <p:extLst>
      <p:ext uri="{BB962C8B-B14F-4D97-AF65-F5344CB8AC3E}">
        <p14:creationId xmlns:p14="http://schemas.microsoft.com/office/powerpoint/2010/main" val="325708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A60F9CC-3D85-421D-B850-0E21C1E32617}" type="slidenum">
              <a:rPr lang="en-US" altLang="ja-JP"/>
              <a:pPr>
                <a:defRPr/>
              </a:pPr>
              <a:t>‹#›</a:t>
            </a:fld>
            <a:endParaRPr lang="en-US" altLang="ja-JP"/>
          </a:p>
        </p:txBody>
      </p:sp>
    </p:spTree>
    <p:extLst>
      <p:ext uri="{BB962C8B-B14F-4D97-AF65-F5344CB8AC3E}">
        <p14:creationId xmlns:p14="http://schemas.microsoft.com/office/powerpoint/2010/main" val="286210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6439FBD-D35D-47F8-A857-19B70F729F39}" type="slidenum">
              <a:rPr lang="en-US" altLang="ja-JP"/>
              <a:pPr>
                <a:defRPr/>
              </a:pPr>
              <a:t>‹#›</a:t>
            </a:fld>
            <a:endParaRPr lang="en-US" altLang="ja-JP"/>
          </a:p>
        </p:txBody>
      </p:sp>
    </p:spTree>
    <p:extLst>
      <p:ext uri="{BB962C8B-B14F-4D97-AF65-F5344CB8AC3E}">
        <p14:creationId xmlns:p14="http://schemas.microsoft.com/office/powerpoint/2010/main" val="1637995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DE48D19-DF85-497F-8F9E-52142CFEBE90}" type="slidenum">
              <a:rPr lang="en-US" altLang="ja-JP"/>
              <a:pPr>
                <a:defRPr/>
              </a:pPr>
              <a:t>‹#›</a:t>
            </a:fld>
            <a:endParaRPr lang="en-US" altLang="ja-JP"/>
          </a:p>
        </p:txBody>
      </p:sp>
    </p:spTree>
    <p:extLst>
      <p:ext uri="{BB962C8B-B14F-4D97-AF65-F5344CB8AC3E}">
        <p14:creationId xmlns:p14="http://schemas.microsoft.com/office/powerpoint/2010/main" val="363841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F28BFC8-A1E9-4CF3-B5E0-BDEAF9824AD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DC758AB6-6E49-4715-8038-AE118264A9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97754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sahi-net.or.jp/~fl5k-oo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臨床教育学</a:t>
            </a:r>
          </a:p>
        </p:txBody>
      </p:sp>
      <p:sp>
        <p:nvSpPr>
          <p:cNvPr id="2051" name="Rectangle 3"/>
          <p:cNvSpPr>
            <a:spLocks noGrp="1" noChangeArrowheads="1"/>
          </p:cNvSpPr>
          <p:nvPr>
            <p:ph type="subTitle" idx="1"/>
          </p:nvPr>
        </p:nvSpPr>
        <p:spPr/>
        <p:txBody>
          <a:bodyPr/>
          <a:lstStyle/>
          <a:p>
            <a:pPr eaLnBrk="1" hangingPunct="1"/>
            <a:r>
              <a:rPr lang="ja-JP" altLang="en-US" smtClean="0"/>
              <a:t>授業に関する説明</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臨床教育学とは何か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心理学からの系譜</a:t>
            </a:r>
          </a:p>
          <a:p>
            <a:pPr lvl="1"/>
            <a:r>
              <a:rPr lang="ja-JP" altLang="en-US" dirty="0" smtClean="0"/>
              <a:t>教育学部のなかにあった教育心理学科が、臨床教育学科として認知される例</a:t>
            </a:r>
            <a:endParaRPr kumimoji="1" lang="ja-JP" altLang="en-US" dirty="0" smtClean="0"/>
          </a:p>
          <a:p>
            <a:r>
              <a:rPr lang="ja-JP" altLang="en-US" dirty="0" smtClean="0"/>
              <a:t>教育学からの系譜</a:t>
            </a:r>
          </a:p>
          <a:p>
            <a:pPr lvl="1"/>
            <a:r>
              <a:rPr kumimoji="1" lang="ja-JP" altLang="en-US" dirty="0" smtClean="0"/>
              <a:t>生活指導論等が臨床教育学として実質的に展開</a:t>
            </a:r>
          </a:p>
          <a:p>
            <a:r>
              <a:rPr lang="ja-JP" altLang="en-US" dirty="0" smtClean="0"/>
              <a:t>この授業　後者の立場から臨床教育学を構成する。日本の教師や研究者の教育研究運動は、多くの優れた実践や理論を生んだ。</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臨床</a:t>
            </a:r>
            <a:r>
              <a:rPr lang="ja-JP" altLang="en-US" dirty="0"/>
              <a:t>心</a:t>
            </a:r>
            <a:r>
              <a:rPr lang="ja-JP" altLang="en-US" dirty="0" smtClean="0"/>
              <a:t>理学と教育</a:t>
            </a:r>
            <a:r>
              <a:rPr lang="ja-JP" altLang="en-US" dirty="0"/>
              <a:t>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共通性</a:t>
            </a:r>
          </a:p>
          <a:p>
            <a:pPr lvl="1"/>
            <a:r>
              <a:rPr lang="ja-JP" altLang="en-US" dirty="0" smtClean="0"/>
              <a:t>人が</a:t>
            </a:r>
            <a:r>
              <a:rPr lang="ja-JP" altLang="en-US" dirty="0"/>
              <a:t>人</a:t>
            </a:r>
            <a:r>
              <a:rPr lang="ja-JP" altLang="en-US" dirty="0" smtClean="0"/>
              <a:t>に目的的に働きかける行為</a:t>
            </a:r>
          </a:p>
          <a:p>
            <a:pPr lvl="1"/>
            <a:r>
              <a:rPr kumimoji="1" lang="ja-JP" altLang="en-US" dirty="0" smtClean="0"/>
              <a:t>文明の発達とともに古い。しかし、形態は変化</a:t>
            </a:r>
          </a:p>
          <a:p>
            <a:pPr lvl="1"/>
            <a:r>
              <a:rPr lang="ja-JP" altLang="en-US" dirty="0"/>
              <a:t>「</a:t>
            </a:r>
            <a:r>
              <a:rPr lang="ja-JP" altLang="en-US" dirty="0" smtClean="0"/>
              <a:t>科学</a:t>
            </a:r>
            <a:r>
              <a:rPr lang="ja-JP" altLang="en-US" dirty="0"/>
              <a:t>」というより</a:t>
            </a:r>
            <a:r>
              <a:rPr lang="ja-JP" altLang="en-US" dirty="0" smtClean="0"/>
              <a:t>は</a:t>
            </a:r>
            <a:r>
              <a:rPr lang="ja-JP" altLang="en-US" dirty="0"/>
              <a:t>「</a:t>
            </a:r>
            <a:r>
              <a:rPr lang="ja-JP" altLang="en-US" dirty="0" smtClean="0"/>
              <a:t>実践的学問</a:t>
            </a:r>
            <a:r>
              <a:rPr lang="ja-JP" altLang="en-US" dirty="0"/>
              <a:t>」</a:t>
            </a:r>
            <a:endParaRPr kumimoji="1" lang="ja-JP" altLang="en-US" dirty="0" smtClean="0"/>
          </a:p>
          <a:p>
            <a:r>
              <a:rPr lang="ja-JP" altLang="en-US" dirty="0" smtClean="0"/>
              <a:t>相違</a:t>
            </a:r>
          </a:p>
          <a:p>
            <a:pPr lvl="1"/>
            <a:r>
              <a:rPr kumimoji="1" lang="ja-JP" altLang="en-US" dirty="0" smtClean="0"/>
              <a:t>価値観的立場と</a:t>
            </a:r>
            <a:r>
              <a:rPr kumimoji="1" lang="ja-JP" altLang="en-US" dirty="0"/>
              <a:t>価値相対</a:t>
            </a:r>
            <a:r>
              <a:rPr kumimoji="1" lang="ja-JP" altLang="en-US" dirty="0" smtClean="0"/>
              <a:t>主義（いじめで考える）</a:t>
            </a:r>
          </a:p>
          <a:p>
            <a:pPr lvl="1"/>
            <a:r>
              <a:rPr kumimoji="1" lang="ja-JP" altLang="en-US" dirty="0" smtClean="0"/>
              <a:t>すべての人が対象と問題を抱えた人が対象</a:t>
            </a:r>
          </a:p>
          <a:p>
            <a:pPr marL="0" indent="0">
              <a:buNone/>
            </a:pPr>
            <a:r>
              <a:rPr kumimoji="1" lang="ja-JP" altLang="en-US" dirty="0" smtClean="0"/>
              <a:t>＊ジャクリーヌ・デュ・プレをめぐって</a:t>
            </a:r>
            <a:endParaRPr kumimoji="1" lang="ja-JP" altLang="en-US" dirty="0"/>
          </a:p>
        </p:txBody>
      </p:sp>
    </p:spTree>
    <p:extLst>
      <p:ext uri="{BB962C8B-B14F-4D97-AF65-F5344CB8AC3E}">
        <p14:creationId xmlns:p14="http://schemas.microsoft.com/office/powerpoint/2010/main" val="312106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人間関係の哲学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どんな人間</a:t>
            </a:r>
            <a:r>
              <a:rPr kumimoji="1" lang="ja-JP" altLang="en-US" dirty="0" smtClean="0"/>
              <a:t>関係をめざすのか（基礎理論）</a:t>
            </a:r>
          </a:p>
          <a:p>
            <a:pPr lvl="1"/>
            <a:r>
              <a:rPr lang="ja-JP" altLang="en-US" dirty="0" smtClean="0"/>
              <a:t>未知の関係からの集団形成</a:t>
            </a:r>
          </a:p>
          <a:p>
            <a:pPr lvl="1"/>
            <a:r>
              <a:rPr kumimoji="1" lang="ja-JP" altLang="en-US" dirty="0" smtClean="0"/>
              <a:t>平等と不平等の形成原理</a:t>
            </a:r>
          </a:p>
          <a:p>
            <a:pPr>
              <a:buNone/>
            </a:pPr>
            <a:r>
              <a:rPr lang="ja-JP" altLang="en-US" dirty="0" smtClean="0"/>
              <a:t>　　　　　　　　⇩</a:t>
            </a:r>
          </a:p>
          <a:p>
            <a:r>
              <a:rPr kumimoji="1" lang="ja-JP" altLang="en-US" dirty="0" smtClean="0"/>
              <a:t>ハンナ・アレントの</a:t>
            </a:r>
            <a:r>
              <a:rPr kumimoji="1" lang="ja-JP" altLang="en-US" dirty="0" smtClean="0"/>
              <a:t>理論</a:t>
            </a:r>
          </a:p>
          <a:p>
            <a:r>
              <a:rPr lang="ja-JP" altLang="en-US" dirty="0"/>
              <a:t>スクール・</a:t>
            </a:r>
            <a:r>
              <a:rPr lang="ja-JP" altLang="en-US" dirty="0" smtClean="0"/>
              <a:t>カースト</a:t>
            </a:r>
            <a:r>
              <a:rPr lang="ja-JP" altLang="en-US" dirty="0"/>
              <a:t>論</a:t>
            </a:r>
            <a:endParaRPr kumimoji="1"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428503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アレントとは</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1906</a:t>
            </a:r>
            <a:r>
              <a:rPr kumimoji="1" lang="ja-JP" altLang="en-US" dirty="0" smtClean="0"/>
              <a:t>年ハノーヴァー近郊で生まれる。両親ともユダヤ人で社会民主主義者。</a:t>
            </a:r>
          </a:p>
          <a:p>
            <a:r>
              <a:rPr lang="en-US" altLang="ja-JP" dirty="0" smtClean="0"/>
              <a:t>1925</a:t>
            </a:r>
            <a:r>
              <a:rPr lang="ja-JP" altLang="en-US" dirty="0" smtClean="0"/>
              <a:t>年、マールブルク大学入学、ハイデッガーとあう。</a:t>
            </a:r>
            <a:r>
              <a:rPr lang="en-US" altLang="ja-JP" dirty="0" smtClean="0"/>
              <a:t>(</a:t>
            </a:r>
            <a:r>
              <a:rPr lang="ja-JP" altLang="en-US" dirty="0" smtClean="0"/>
              <a:t>不倫関係に</a:t>
            </a:r>
            <a:r>
              <a:rPr lang="en-US" altLang="ja-JP" dirty="0" smtClean="0"/>
              <a:t>)</a:t>
            </a:r>
            <a:endParaRPr lang="ja-JP" altLang="en-US" dirty="0" smtClean="0"/>
          </a:p>
          <a:p>
            <a:r>
              <a:rPr kumimoji="1" lang="ja-JP" altLang="en-US" dirty="0" smtClean="0"/>
              <a:t>フライブルク大学、ハイデルベルク大学で、フッサール、ヤスパースに師事。卒業後シオニスト運動に関与。</a:t>
            </a:r>
          </a:p>
          <a:p>
            <a:r>
              <a:rPr lang="ja-JP" altLang="en-US" dirty="0" smtClean="0"/>
              <a:t>ナチス政権で、レジスタンス運動</a:t>
            </a:r>
            <a:r>
              <a:rPr lang="en-US" altLang="ja-JP" dirty="0" smtClean="0"/>
              <a:t>(</a:t>
            </a:r>
            <a:r>
              <a:rPr lang="ja-JP" altLang="en-US" dirty="0" smtClean="0"/>
              <a:t>フランスでも</a:t>
            </a:r>
            <a:r>
              <a:rPr lang="en-US" altLang="ja-JP" dirty="0" smtClean="0"/>
              <a:t>)</a:t>
            </a:r>
            <a:endParaRPr lang="ja-JP" altLang="en-US" dirty="0" smtClean="0"/>
          </a:p>
          <a:p>
            <a:r>
              <a:rPr kumimoji="1" lang="ja-JP" altLang="en-US" dirty="0" smtClean="0"/>
              <a:t>ナチスのフランス占領でアメリカ亡命、以後、政治学者、思想家として次第に認められる。</a:t>
            </a:r>
            <a:endParaRPr kumimoji="1" lang="ja-JP" altLang="en-US" dirty="0"/>
          </a:p>
        </p:txBody>
      </p:sp>
    </p:spTree>
    <p:extLst>
      <p:ext uri="{BB962C8B-B14F-4D97-AF65-F5344CB8AC3E}">
        <p14:creationId xmlns:p14="http://schemas.microsoft.com/office/powerpoint/2010/main" val="518488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アレントとは</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子どものときから、自分の意見を強く主張するタイプ ギムナジウム時代学校への抗議活動で退学→独力でアビトゥア合格で大学へ</a:t>
            </a:r>
          </a:p>
          <a:p>
            <a:r>
              <a:rPr lang="ja-JP" altLang="en-US" dirty="0" smtClean="0"/>
              <a:t>著作を出版するたびに物議</a:t>
            </a:r>
          </a:p>
          <a:p>
            <a:r>
              <a:rPr kumimoji="1" lang="ja-JP" altLang="en-US" dirty="0" smtClean="0"/>
              <a:t>「全体主義の起源」「リトルロック事件のコメント」「イスラエルのアイヒマン」</a:t>
            </a:r>
            <a:r>
              <a:rPr lang="en-US" altLang="ja-JP" dirty="0" smtClean="0"/>
              <a:t>(</a:t>
            </a:r>
            <a:r>
              <a:rPr lang="ja-JP" altLang="en-US" dirty="0" smtClean="0"/>
              <a:t>映画に</a:t>
            </a:r>
            <a:r>
              <a:rPr lang="en-US" altLang="ja-JP" dirty="0" smtClean="0"/>
              <a:t>)</a:t>
            </a:r>
            <a:endParaRPr lang="ja-JP" altLang="en-US" dirty="0" smtClean="0"/>
          </a:p>
          <a:p>
            <a:r>
              <a:rPr kumimoji="1" lang="ja-JP" altLang="en-US" dirty="0" smtClean="0"/>
              <a:t>明確な主張、過ちがあれば認める柔軟性</a:t>
            </a:r>
            <a:r>
              <a:rPr kumimoji="1" lang="en-US" altLang="ja-JP" dirty="0" smtClean="0"/>
              <a:t>(</a:t>
            </a:r>
            <a:r>
              <a:rPr kumimoji="1" lang="ja-JP" altLang="en-US" dirty="0" smtClean="0"/>
              <a:t>「人間の条件」に反映</a:t>
            </a:r>
            <a:r>
              <a:rPr kumimoji="1" lang="en-US" altLang="ja-JP" dirty="0" smtClean="0"/>
              <a:t>)</a:t>
            </a:r>
            <a:endParaRPr kumimoji="1" lang="ja-JP" altLang="en-US" dirty="0"/>
          </a:p>
        </p:txBody>
      </p:sp>
    </p:spTree>
    <p:extLst>
      <p:ext uri="{BB962C8B-B14F-4D97-AF65-F5344CB8AC3E}">
        <p14:creationId xmlns:p14="http://schemas.microsoft.com/office/powerpoint/2010/main" val="3186565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アレントの理論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「人間の条件」　労働・仕事・活動</a:t>
            </a:r>
          </a:p>
          <a:p>
            <a:r>
              <a:rPr kumimoji="1" lang="ja-JP" altLang="en-US" dirty="0"/>
              <a:t>公的生活が成立することが人間の条件　</a:t>
            </a:r>
          </a:p>
          <a:p>
            <a:pPr lvl="1"/>
            <a:r>
              <a:rPr kumimoji="1" lang="ja-JP" altLang="en-US" dirty="0"/>
              <a:t>自由な</a:t>
            </a:r>
            <a:r>
              <a:rPr kumimoji="1" lang="ja-JP" altLang="en-US" dirty="0" smtClean="0"/>
              <a:t>討論</a:t>
            </a:r>
            <a:r>
              <a:rPr kumimoji="1" lang="en-US" altLang="ja-JP" dirty="0" smtClean="0"/>
              <a:t>(</a:t>
            </a:r>
            <a:r>
              <a:rPr kumimoji="1" lang="ja-JP" altLang="en-US" dirty="0" smtClean="0"/>
              <a:t>公開制 オープンであることが大切</a:t>
            </a:r>
            <a:r>
              <a:rPr kumimoji="1" lang="en-US" altLang="ja-JP" dirty="0" smtClean="0"/>
              <a:t>)</a:t>
            </a:r>
            <a:endParaRPr kumimoji="1" lang="ja-JP" altLang="en-US" dirty="0"/>
          </a:p>
          <a:p>
            <a:pPr lvl="1"/>
            <a:r>
              <a:rPr kumimoji="1" lang="ja-JP" altLang="en-US" dirty="0"/>
              <a:t>多様性の承認</a:t>
            </a:r>
          </a:p>
          <a:p>
            <a:pPr lvl="1"/>
            <a:r>
              <a:rPr kumimoji="1" lang="ja-JP" altLang="en-US" dirty="0">
                <a:latin typeface="ＭＳ Ｐゴシック"/>
                <a:ea typeface="ＭＳ Ｐゴシック"/>
              </a:rPr>
              <a:t>平等</a:t>
            </a:r>
          </a:p>
          <a:p>
            <a:r>
              <a:rPr lang="ja-JP" altLang="en-US" dirty="0"/>
              <a:t>私的生活は奪われること</a:t>
            </a:r>
          </a:p>
          <a:p>
            <a:pPr lvl="1"/>
            <a:r>
              <a:rPr lang="ja-JP" altLang="en-US" sz="3200" dirty="0">
                <a:latin typeface="ＭＳ Ｐゴシック"/>
                <a:ea typeface="ＭＳ Ｐゴシック"/>
              </a:rPr>
              <a:t>コミュニケーションによって、相互に情報の共有</a:t>
            </a:r>
          </a:p>
          <a:p>
            <a:pPr lvl="1"/>
            <a:r>
              <a:rPr kumimoji="1" lang="ja-JP" altLang="en-US" sz="3200" dirty="0">
                <a:latin typeface="ＭＳ Ｐゴシック"/>
                <a:ea typeface="ＭＳ Ｐゴシック"/>
              </a:rPr>
              <a:t>差異性を認めた上で、自由に議論</a:t>
            </a:r>
          </a:p>
        </p:txBody>
      </p:sp>
    </p:spTree>
    <p:extLst>
      <p:ext uri="{BB962C8B-B14F-4D97-AF65-F5344CB8AC3E}">
        <p14:creationId xmlns:p14="http://schemas.microsoft.com/office/powerpoint/2010/main" val="1740305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latin typeface="ＭＳ Ｐゴシック"/>
                <a:ea typeface="ＭＳ Ｐゴシック"/>
              </a:rPr>
              <a:t>アレント理論の応用</a:t>
            </a:r>
          </a:p>
        </p:txBody>
      </p:sp>
      <p:sp>
        <p:nvSpPr>
          <p:cNvPr id="3" name="コンテンツ プレースホルダー 2"/>
          <p:cNvSpPr>
            <a:spLocks noGrp="1"/>
          </p:cNvSpPr>
          <p:nvPr>
            <p:ph idx="1"/>
          </p:nvPr>
        </p:nvSpPr>
        <p:spPr/>
        <p:txBody>
          <a:bodyPr/>
          <a:lstStyle/>
          <a:p>
            <a:r>
              <a:rPr lang="ja-JP" altLang="en-US">
                <a:latin typeface="ＭＳ Ｐゴシック"/>
                <a:ea typeface="ＭＳ Ｐゴシック"/>
              </a:rPr>
              <a:t>徹底的に差異を容認する。しかし、</a:t>
            </a:r>
          </a:p>
          <a:p>
            <a:pPr lvl="1"/>
            <a:r>
              <a:rPr lang="ja-JP" altLang="en-US" sz="3200">
                <a:latin typeface="ＭＳ Ｐゴシック"/>
                <a:ea typeface="ＭＳ Ｐゴシック"/>
              </a:rPr>
              <a:t>日本的同心円的構造→同調性の強制</a:t>
            </a:r>
          </a:p>
          <a:p>
            <a:pPr lvl="1"/>
            <a:r>
              <a:rPr lang="ja-JP" altLang="en-US" sz="3200">
                <a:latin typeface="ＭＳ Ｐゴシック"/>
                <a:ea typeface="ＭＳ Ｐゴシック"/>
              </a:rPr>
              <a:t>規範→守ることを強制</a:t>
            </a:r>
          </a:p>
          <a:p>
            <a:r>
              <a:rPr lang="ja-JP" altLang="en-US">
                <a:latin typeface="ＭＳ Ｐゴシック"/>
                <a:ea typeface="ＭＳ Ｐゴシック"/>
              </a:rPr>
              <a:t>コミュニケーションをはかる。しかし、</a:t>
            </a:r>
          </a:p>
          <a:p>
            <a:pPr lvl="1"/>
            <a:r>
              <a:rPr lang="ja-JP" altLang="en-US" sz="3200">
                <a:latin typeface="ＭＳ Ｐゴシック"/>
                <a:ea typeface="ＭＳ Ｐゴシック"/>
              </a:rPr>
              <a:t>プライバシーの壁（ｃｆ　作文等）</a:t>
            </a:r>
          </a:p>
          <a:p>
            <a:pPr lvl="1"/>
            <a:r>
              <a:rPr lang="ja-JP" altLang="en-US" sz="3200">
                <a:latin typeface="ＭＳ Ｐゴシック"/>
                <a:ea typeface="ＭＳ Ｐゴシック"/>
              </a:rPr>
              <a:t>聞く力・話す力</a:t>
            </a:r>
          </a:p>
        </p:txBody>
      </p:sp>
    </p:spTree>
    <p:extLst>
      <p:ext uri="{BB962C8B-B14F-4D97-AF65-F5344CB8AC3E}">
        <p14:creationId xmlns:p14="http://schemas.microsoft.com/office/powerpoint/2010/main" val="3954324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mtClean="0"/>
              <a:t>スクールカースト？</a:t>
            </a:r>
          </a:p>
        </p:txBody>
      </p:sp>
      <p:sp>
        <p:nvSpPr>
          <p:cNvPr id="6147" name="コンテンツ プレースホルダ 2"/>
          <p:cNvSpPr>
            <a:spLocks noGrp="1"/>
          </p:cNvSpPr>
          <p:nvPr>
            <p:ph idx="1"/>
          </p:nvPr>
        </p:nvSpPr>
        <p:spPr/>
        <p:txBody>
          <a:bodyPr/>
          <a:lstStyle/>
          <a:p>
            <a:r>
              <a:rPr lang="ja-JP" altLang="en-US" dirty="0" smtClean="0"/>
              <a:t>鈴木翔の著作</a:t>
            </a:r>
          </a:p>
          <a:p>
            <a:pPr lvl="1"/>
            <a:r>
              <a:rPr lang="ja-JP" altLang="en-US" dirty="0" smtClean="0"/>
              <a:t>教室内の生徒の人間関係に権力関係</a:t>
            </a:r>
          </a:p>
          <a:p>
            <a:pPr lvl="1"/>
            <a:r>
              <a:rPr lang="ja-JP" altLang="en-US" dirty="0" smtClean="0"/>
              <a:t>権力関係は絶対的</a:t>
            </a:r>
          </a:p>
          <a:p>
            <a:pPr lvl="1"/>
            <a:r>
              <a:rPr lang="ja-JP" altLang="en-US" dirty="0" smtClean="0"/>
              <a:t>地位の高低は主にコミュ力によって規定</a:t>
            </a:r>
          </a:p>
          <a:p>
            <a:pPr lvl="1"/>
            <a:r>
              <a:rPr lang="ja-JP" altLang="en-US" dirty="0" smtClean="0"/>
              <a:t>地位の高低はクラス替えを通じても固定化</a:t>
            </a:r>
          </a:p>
          <a:p>
            <a:pPr lvl="1"/>
            <a:r>
              <a:rPr lang="ja-JP" altLang="en-US" dirty="0" smtClean="0"/>
              <a:t>生徒は地位に応じた役割</a:t>
            </a:r>
            <a:r>
              <a:rPr lang="en-US" altLang="ja-JP" dirty="0" smtClean="0"/>
              <a:t>(</a:t>
            </a:r>
            <a:r>
              <a:rPr lang="ja-JP" altLang="en-US" dirty="0" smtClean="0"/>
              <a:t>キャラ</a:t>
            </a:r>
            <a:r>
              <a:rPr lang="en-US" altLang="ja-JP" dirty="0" smtClean="0"/>
              <a:t>)</a:t>
            </a:r>
            <a:r>
              <a:rPr lang="ja-JP" altLang="en-US" dirty="0" smtClean="0"/>
              <a:t>を演じる</a:t>
            </a:r>
          </a:p>
          <a:p>
            <a:pPr lvl="1"/>
            <a:r>
              <a:rPr lang="ja-JP" altLang="en-US" dirty="0" smtClean="0"/>
              <a:t>教師は、積極的に肯定・利用</a:t>
            </a:r>
          </a:p>
          <a:p>
            <a:r>
              <a:rPr lang="ja-JP" altLang="en-US" dirty="0" smtClean="0"/>
              <a:t>賛否両論ある</a:t>
            </a:r>
            <a:br>
              <a:rPr lang="ja-JP" altLang="en-US" dirty="0" smtClean="0"/>
            </a:br>
            <a:endParaRPr lang="ja-JP" altLang="en-US" dirty="0" smtClean="0"/>
          </a:p>
        </p:txBody>
      </p:sp>
    </p:spTree>
    <p:extLst>
      <p:ext uri="{BB962C8B-B14F-4D97-AF65-F5344CB8AC3E}">
        <p14:creationId xmlns:p14="http://schemas.microsoft.com/office/powerpoint/2010/main" val="153419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smtClean="0"/>
              <a:t>スクールカーストの論点</a:t>
            </a:r>
          </a:p>
        </p:txBody>
      </p:sp>
      <p:sp>
        <p:nvSpPr>
          <p:cNvPr id="7171" name="コンテンツ プレースホルダ 2"/>
          <p:cNvSpPr>
            <a:spLocks noGrp="1"/>
          </p:cNvSpPr>
          <p:nvPr>
            <p:ph idx="1"/>
          </p:nvPr>
        </p:nvSpPr>
        <p:spPr/>
        <p:txBody>
          <a:bodyPr/>
          <a:lstStyle/>
          <a:p>
            <a:r>
              <a:rPr lang="ja-JP" altLang="en-US" smtClean="0"/>
              <a:t>スクールカーストは本当にあるのか</a:t>
            </a:r>
          </a:p>
          <a:p>
            <a:r>
              <a:rPr lang="ja-JP" altLang="en-US" smtClean="0"/>
              <a:t>本当に固定的か</a:t>
            </a:r>
          </a:p>
          <a:p>
            <a:r>
              <a:rPr lang="ja-JP" altLang="en-US" smtClean="0"/>
              <a:t>いじめが教室で起きる原因となっているとするが、本当か。欧米では学校でも異年齢間のいじめが少なくない。</a:t>
            </a:r>
          </a:p>
          <a:p>
            <a:r>
              <a:rPr lang="ja-JP" altLang="en-US" smtClean="0"/>
              <a:t>教師はスクールカーストを利用しているか。</a:t>
            </a:r>
          </a:p>
        </p:txBody>
      </p:sp>
    </p:spTree>
    <p:extLst>
      <p:ext uri="{BB962C8B-B14F-4D97-AF65-F5344CB8AC3E}">
        <p14:creationId xmlns:p14="http://schemas.microsoft.com/office/powerpoint/2010/main" val="1787416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導入として考えてみよう</a:t>
            </a:r>
          </a:p>
        </p:txBody>
      </p:sp>
      <p:sp>
        <p:nvSpPr>
          <p:cNvPr id="3075" name="コンテンツ プレースホルダ 2"/>
          <p:cNvSpPr>
            <a:spLocks noGrp="1"/>
          </p:cNvSpPr>
          <p:nvPr>
            <p:ph idx="1"/>
          </p:nvPr>
        </p:nvSpPr>
        <p:spPr/>
        <p:txBody>
          <a:bodyPr/>
          <a:lstStyle/>
          <a:p>
            <a:r>
              <a:rPr lang="ja-JP" altLang="en-US" smtClean="0"/>
              <a:t>震災に関連して</a:t>
            </a:r>
          </a:p>
          <a:p>
            <a:r>
              <a:rPr lang="ja-JP" altLang="en-US" smtClean="0"/>
              <a:t>今の教育・教育制度は、ストレスを生む要素を本質的にもっているのか、そうでないのか。</a:t>
            </a:r>
          </a:p>
          <a:p>
            <a:r>
              <a:rPr lang="ja-JP" altLang="en-US" smtClean="0"/>
              <a:t>学校は唯一の義務教育システムであるべきか、別の形態があるのか。</a:t>
            </a:r>
          </a:p>
          <a:p>
            <a:r>
              <a:rPr lang="ja-JP" altLang="en-US" smtClean="0"/>
              <a:t>社会がもつ教育力と学校の教育力との関係はどうあるべきか。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成績評価</a:t>
            </a:r>
          </a:p>
        </p:txBody>
      </p:sp>
      <p:sp>
        <p:nvSpPr>
          <p:cNvPr id="6147" name="Rectangle 3"/>
          <p:cNvSpPr>
            <a:spLocks noGrp="1" noChangeArrowheads="1"/>
          </p:cNvSpPr>
          <p:nvPr>
            <p:ph type="body" idx="1"/>
          </p:nvPr>
        </p:nvSpPr>
        <p:spPr/>
        <p:txBody>
          <a:bodyPr/>
          <a:lstStyle/>
          <a:p>
            <a:pPr eaLnBrk="1" hangingPunct="1">
              <a:lnSpc>
                <a:spcPct val="90000"/>
              </a:lnSpc>
            </a:pPr>
            <a:r>
              <a:rPr lang="ja-JP" altLang="en-US" sz="2800" dirty="0" smtClean="0"/>
              <a:t>授業における参加（発言）と授業後の掲示板への書き込みによって評価する。試験は行わない。</a:t>
            </a:r>
          </a:p>
          <a:p>
            <a:pPr eaLnBrk="1" hangingPunct="1">
              <a:lnSpc>
                <a:spcPct val="90000"/>
              </a:lnSpc>
            </a:pPr>
            <a:r>
              <a:rPr lang="ja-JP" altLang="en-US" sz="2800" dirty="0" smtClean="0"/>
              <a:t>テキストおよび掲示板は</a:t>
            </a:r>
          </a:p>
          <a:p>
            <a:pPr eaLnBrk="1" hangingPunct="1">
              <a:lnSpc>
                <a:spcPct val="90000"/>
              </a:lnSpc>
              <a:buFontTx/>
              <a:buNone/>
            </a:pPr>
            <a:r>
              <a:rPr lang="en-US" altLang="ja-JP" sz="2800" dirty="0" smtClean="0">
                <a:hlinkClick r:id="rId2"/>
              </a:rPr>
              <a:t>http://www.asahi-net.or.jp/~fl5k-oot</a:t>
            </a:r>
            <a:endParaRPr lang="en-US" altLang="ja-JP" sz="2800" dirty="0" smtClean="0"/>
          </a:p>
          <a:p>
            <a:pPr eaLnBrk="1" hangingPunct="1">
              <a:lnSpc>
                <a:spcPct val="90000"/>
              </a:lnSpc>
              <a:buFontTx/>
              <a:buNone/>
            </a:pPr>
            <a:r>
              <a:rPr lang="ja-JP" altLang="en-US" sz="2800" dirty="0" smtClean="0"/>
              <a:t>にある。</a:t>
            </a:r>
            <a:r>
              <a:rPr lang="en-US" altLang="ja-JP" sz="2800" dirty="0" smtClean="0"/>
              <a:t>(</a:t>
            </a:r>
            <a:r>
              <a:rPr lang="ja-JP" altLang="en-US" sz="2800" dirty="0" smtClean="0"/>
              <a:t>「臨床教育学」</a:t>
            </a:r>
            <a:r>
              <a:rPr lang="en-US" altLang="ja-JP" sz="2800" dirty="0" smtClean="0"/>
              <a:t>)</a:t>
            </a:r>
          </a:p>
          <a:p>
            <a:pPr eaLnBrk="1" hangingPunct="1">
              <a:lnSpc>
                <a:spcPct val="90000"/>
              </a:lnSpc>
              <a:buFontTx/>
              <a:buNone/>
            </a:pPr>
            <a:r>
              <a:rPr lang="ja-JP" altLang="en-US" sz="2800" dirty="0" smtClean="0"/>
              <a:t>・ 番号は </a:t>
            </a:r>
            <a:r>
              <a:rPr lang="en-US" altLang="ja-JP" sz="2800" dirty="0" smtClean="0"/>
              <a:t>ph15b42</a:t>
            </a:r>
            <a:r>
              <a:rPr lang="en-US" altLang="ja-JP" sz="2800" dirty="0" smtClean="0"/>
              <a:t>*** (</a:t>
            </a:r>
            <a:r>
              <a:rPr lang="ja-JP" altLang="en-US" sz="2800" dirty="0" smtClean="0"/>
              <a:t>人科は</a:t>
            </a:r>
            <a:r>
              <a:rPr lang="en-US" altLang="ja-JP" sz="2800" dirty="0" smtClean="0"/>
              <a:t>2</a:t>
            </a:r>
            <a:r>
              <a:rPr lang="ja-JP" altLang="en-US" sz="2800" dirty="0" smtClean="0"/>
              <a:t>が</a:t>
            </a:r>
            <a:r>
              <a:rPr lang="en-US" altLang="ja-JP" sz="2800" dirty="0" smtClean="0"/>
              <a:t>1</a:t>
            </a:r>
            <a:r>
              <a:rPr lang="ja-JP" altLang="en-US" sz="2800" dirty="0" err="1" smtClean="0"/>
              <a:t>、</a:t>
            </a:r>
            <a:r>
              <a:rPr lang="ja-JP" altLang="en-US" sz="2800" dirty="0" smtClean="0"/>
              <a:t>心理は</a:t>
            </a:r>
            <a:r>
              <a:rPr lang="en-US" altLang="ja-JP" sz="2800" dirty="0" smtClean="0"/>
              <a:t>3)</a:t>
            </a:r>
          </a:p>
          <a:p>
            <a:pPr eaLnBrk="1" hangingPunct="1">
              <a:lnSpc>
                <a:spcPct val="90000"/>
              </a:lnSpc>
              <a:buFontTx/>
              <a:buNone/>
            </a:pPr>
            <a:r>
              <a:rPr lang="ja-JP" altLang="en-US" sz="2800" dirty="0" smtClean="0"/>
              <a:t>・ 投稿パスワードは </a:t>
            </a:r>
            <a:r>
              <a:rPr lang="en-US" altLang="ja-JP" sz="2800" dirty="0" smtClean="0"/>
              <a:t>Edu-630</a:t>
            </a:r>
            <a:r>
              <a:rPr lang="ja-JP" altLang="en-US" sz="2800" dirty="0" smtClean="0"/>
              <a:t>  </a:t>
            </a:r>
            <a:endParaRPr lang="en-US" altLang="ja-JP" sz="2800" dirty="0" smtClean="0"/>
          </a:p>
          <a:p>
            <a:pPr eaLnBrk="1" hangingPunct="1">
              <a:lnSpc>
                <a:spcPct val="90000"/>
              </a:lnSpc>
              <a:buFontTx/>
              <a:buNone/>
            </a:pPr>
            <a:r>
              <a:rPr lang="ja-JP" altLang="en-US" sz="2800" dirty="0" smtClean="0"/>
              <a:t>     必ず英数半角で、正しく書く。</a:t>
            </a:r>
            <a:endParaRPr lang="en-US" altLang="ja-JP" sz="2800" dirty="0" smtClean="0"/>
          </a:p>
          <a:p>
            <a:pPr eaLnBrk="1" hangingPunct="1">
              <a:lnSpc>
                <a:spcPct val="90000"/>
              </a:lnSpc>
              <a:buFontTx/>
              <a:buNone/>
            </a:pPr>
            <a:r>
              <a:rPr lang="ja-JP" altLang="en-US" sz="2800" dirty="0" smtClean="0"/>
              <a:t>・文章はパソコンに保存してから、掲示板にアップ</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授業方法</a:t>
            </a:r>
          </a:p>
        </p:txBody>
      </p:sp>
      <p:sp>
        <p:nvSpPr>
          <p:cNvPr id="5123" name="Rectangle 3"/>
          <p:cNvSpPr>
            <a:spLocks noGrp="1" noChangeArrowheads="1"/>
          </p:cNvSpPr>
          <p:nvPr>
            <p:ph type="body" idx="1"/>
          </p:nvPr>
        </p:nvSpPr>
        <p:spPr/>
        <p:txBody>
          <a:bodyPr/>
          <a:lstStyle/>
          <a:p>
            <a:pPr eaLnBrk="1" hangingPunct="1"/>
            <a:r>
              <a:rPr lang="ja-JP" altLang="en-US" smtClean="0"/>
              <a:t>基本的に講義で、テキストの一章分を一回の授業で扱う。該当部分は予習で読んでおくこと。</a:t>
            </a:r>
          </a:p>
          <a:p>
            <a:pPr eaLnBrk="1" hangingPunct="1"/>
            <a:r>
              <a:rPr lang="ja-JP" altLang="en-US" smtClean="0"/>
              <a:t>授業はテキストを読んであることを前提に、補足的な説明と論点提出を主に行う。</a:t>
            </a:r>
          </a:p>
          <a:p>
            <a:pPr eaLnBrk="1" hangingPunct="1"/>
            <a:r>
              <a:rPr lang="ja-JP" altLang="en-US" smtClean="0"/>
              <a:t>学生の討論を重視する。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臨床教育学の発生と背景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臨床教育学は新しい分野</a:t>
            </a:r>
          </a:p>
          <a:p>
            <a:pPr lvl="1"/>
            <a:r>
              <a:rPr lang="ja-JP" altLang="en-US" dirty="0" smtClean="0"/>
              <a:t>１９８８年京都大学大学院臨床教育学講座</a:t>
            </a:r>
          </a:p>
          <a:p>
            <a:pPr lvl="1"/>
            <a:r>
              <a:rPr kumimoji="1" lang="ja-JP" altLang="en-US" dirty="0" smtClean="0"/>
              <a:t>１９９８年教育人間学講座と統合</a:t>
            </a:r>
          </a:p>
          <a:p>
            <a:r>
              <a:rPr lang="ja-JP" altLang="en-US" dirty="0" smtClean="0"/>
              <a:t>臨床心理士も１９８８年から認定</a:t>
            </a:r>
          </a:p>
          <a:p>
            <a:r>
              <a:rPr kumimoji="1" lang="ja-JP" altLang="en-US" dirty="0" smtClean="0"/>
              <a:t>１９８０</a:t>
            </a:r>
            <a:r>
              <a:rPr lang="ja-JP" altLang="en-US" dirty="0" smtClean="0"/>
              <a:t>年代とはどんな時代だったのか</a:t>
            </a:r>
          </a:p>
          <a:p>
            <a:pPr lvl="1"/>
            <a:r>
              <a:rPr kumimoji="1" lang="ja-JP" altLang="en-US" dirty="0" smtClean="0"/>
              <a:t>７０年代後半から８０年代初頭　世界経済の推進力　</a:t>
            </a:r>
            <a:r>
              <a:rPr kumimoji="1" lang="en-US" altLang="ja-JP" dirty="0" smtClean="0"/>
              <a:t>Japan</a:t>
            </a:r>
            <a:r>
              <a:rPr kumimoji="1" lang="ja-JP" altLang="en-US" dirty="0" smtClean="0"/>
              <a:t> </a:t>
            </a:r>
            <a:r>
              <a:rPr kumimoji="1" lang="en-US" altLang="ja-JP" dirty="0" smtClean="0"/>
              <a:t>as</a:t>
            </a:r>
            <a:r>
              <a:rPr kumimoji="1" lang="ja-JP" altLang="en-US" dirty="0" smtClean="0"/>
              <a:t> </a:t>
            </a:r>
            <a:r>
              <a:rPr kumimoji="1" lang="en-US" altLang="ja-JP" dirty="0" smtClean="0"/>
              <a:t>No</a:t>
            </a:r>
            <a:r>
              <a:rPr kumimoji="1" lang="ja-JP" altLang="en-US" dirty="0" smtClean="0"/>
              <a:t> </a:t>
            </a:r>
            <a:r>
              <a:rPr lang="en-US" altLang="ja-JP" dirty="0" smtClean="0"/>
              <a:t>1</a:t>
            </a:r>
          </a:p>
          <a:p>
            <a:pPr lvl="1"/>
            <a:r>
              <a:rPr kumimoji="1" lang="en-US" altLang="ja-JP" dirty="0" smtClean="0"/>
              <a:t>85</a:t>
            </a:r>
            <a:r>
              <a:rPr kumimoji="1" lang="ja-JP" altLang="en-US" dirty="0" smtClean="0"/>
              <a:t>年プラザ合意</a:t>
            </a:r>
            <a:r>
              <a:rPr kumimoji="1" lang="en-US" altLang="ja-JP" dirty="0" smtClean="0"/>
              <a:t>(</a:t>
            </a:r>
            <a:r>
              <a:rPr kumimoji="1" lang="ja-JP" altLang="en-US" dirty="0" smtClean="0"/>
              <a:t>急激な円高</a:t>
            </a:r>
            <a:r>
              <a:rPr kumimoji="1" lang="en-US" altLang="ja-JP" dirty="0" smtClean="0"/>
              <a:t>)</a:t>
            </a:r>
            <a:r>
              <a:rPr kumimoji="1" lang="ja-JP" altLang="en-US" dirty="0" smtClean="0"/>
              <a:t> </a:t>
            </a:r>
            <a:r>
              <a:rPr lang="ja-JP" altLang="en-US" dirty="0" smtClean="0"/>
              <a:t>次ページ</a:t>
            </a:r>
            <a:endParaRPr kumimoji="1" lang="ja-JP" altLang="en-US" dirty="0" smtClean="0"/>
          </a:p>
          <a:p>
            <a:pPr lvl="1"/>
            <a:r>
              <a:rPr lang="en-US" altLang="ja-JP" dirty="0" smtClean="0"/>
              <a:t>86</a:t>
            </a:r>
            <a:r>
              <a:rPr lang="ja-JP" altLang="en-US" dirty="0" smtClean="0"/>
              <a:t>年くらいからのバブル経済 </a:t>
            </a:r>
            <a:r>
              <a:rPr lang="en-US" altLang="ja-JP" dirty="0" smtClean="0"/>
              <a:t>90</a:t>
            </a:r>
            <a:r>
              <a:rPr lang="ja-JP" altLang="en-US" dirty="0" smtClean="0"/>
              <a:t>年代初頭に崩壊</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円の推移</a:t>
            </a:r>
            <a:endParaRPr kumimoji="1" lang="ja-JP"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38250" y="1958181"/>
            <a:ext cx="6667500" cy="3810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子どもにとってのバブル経済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「光」は一部の大人社会</a:t>
            </a:r>
            <a:r>
              <a:rPr kumimoji="1" lang="en-US" altLang="ja-JP" dirty="0" smtClean="0"/>
              <a:t>(</a:t>
            </a:r>
            <a:r>
              <a:rPr kumimoji="1" lang="ja-JP" altLang="en-US" dirty="0" smtClean="0"/>
              <a:t>メディアに多く登場</a:t>
            </a:r>
            <a:r>
              <a:rPr kumimoji="1" lang="en-US" altLang="ja-JP" dirty="0" smtClean="0"/>
              <a:t>)</a:t>
            </a:r>
            <a:endParaRPr kumimoji="1" lang="ja-JP" altLang="en-US" dirty="0" smtClean="0"/>
          </a:p>
          <a:p>
            <a:r>
              <a:rPr lang="ja-JP" altLang="en-US" dirty="0" smtClean="0"/>
              <a:t>「光」は子どもにとっては負の要因の傾向</a:t>
            </a:r>
          </a:p>
          <a:p>
            <a:pPr lvl="1"/>
            <a:r>
              <a:rPr kumimoji="1" lang="ja-JP" altLang="en-US" dirty="0" smtClean="0"/>
              <a:t>浪費傾向の大人の姿</a:t>
            </a:r>
          </a:p>
          <a:p>
            <a:pPr lvl="1"/>
            <a:r>
              <a:rPr lang="ja-JP" altLang="en-US" dirty="0" smtClean="0"/>
              <a:t>子ども自身が大金をもつことも</a:t>
            </a:r>
          </a:p>
          <a:p>
            <a:r>
              <a:rPr kumimoji="1" lang="ja-JP" altLang="en-US" dirty="0" smtClean="0"/>
              <a:t>「影」は直接的負の要因に</a:t>
            </a:r>
          </a:p>
          <a:p>
            <a:pPr lvl="1"/>
            <a:r>
              <a:rPr lang="ja-JP" altLang="en-US" dirty="0" smtClean="0"/>
              <a:t>地上げで家を失うことも</a:t>
            </a:r>
          </a:p>
          <a:p>
            <a:pPr lvl="1"/>
            <a:r>
              <a:rPr kumimoji="1" lang="ja-JP" altLang="en-US" dirty="0" smtClean="0"/>
              <a:t>犯罪や自殺が目立つように</a:t>
            </a:r>
            <a:r>
              <a:rPr kumimoji="1" lang="en-US" altLang="ja-JP" dirty="0" smtClean="0"/>
              <a:t>(</a:t>
            </a:r>
            <a:r>
              <a:rPr kumimoji="1" lang="ja-JP" altLang="en-US" dirty="0" smtClean="0"/>
              <a:t>次ページ</a:t>
            </a:r>
            <a:r>
              <a:rPr kumimoji="1" lang="en-US" altLang="ja-JP" dirty="0" smtClean="0"/>
              <a:t>)</a:t>
            </a:r>
            <a:endParaRPr kumimoji="1" lang="ja-JP" altLang="en-US" dirty="0" smtClean="0"/>
          </a:p>
          <a:p>
            <a:pPr lvl="1"/>
            <a:r>
              <a:rPr lang="ja-JP" altLang="en-US" dirty="0" smtClean="0"/>
              <a:t>女子高生監禁殺人</a:t>
            </a:r>
            <a:r>
              <a:rPr lang="en-US" altLang="ja-JP" dirty="0" smtClean="0"/>
              <a:t>(89)</a:t>
            </a:r>
            <a:r>
              <a:rPr lang="ja-JP" altLang="en-US" dirty="0" smtClean="0"/>
              <a:t>名古屋アベック殺人</a:t>
            </a:r>
            <a:r>
              <a:rPr lang="en-US" altLang="ja-JP" dirty="0" smtClean="0"/>
              <a:t>(88)</a:t>
            </a:r>
            <a:r>
              <a:rPr lang="ja-JP" altLang="en-US" dirty="0" smtClean="0"/>
              <a:t> 鹿川君いじめ自殺</a:t>
            </a:r>
            <a:r>
              <a:rPr lang="en-US" altLang="ja-JP" dirty="0" smtClean="0"/>
              <a:t>(86)</a:t>
            </a:r>
            <a:endParaRPr lang="ja-JP" altLang="en-US" dirty="0" smtClean="0"/>
          </a:p>
          <a:p>
            <a:endParaRPr lang="ja-JP" altLang="en-US" dirty="0" smtClean="0"/>
          </a:p>
          <a:p>
            <a:endParaRPr lang="ja-JP" altLang="en-US"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pload.wikimedia.org/wikipedia/ja/b/b3/Change_of_teenage_crimes_in_Nippon_1.png"/>
          <p:cNvPicPr>
            <a:picLocks noChangeAspect="1" noChangeArrowheads="1"/>
          </p:cNvPicPr>
          <p:nvPr/>
        </p:nvPicPr>
        <p:blipFill>
          <a:blip r:embed="rId2" cstate="print"/>
          <a:srcRect/>
          <a:stretch>
            <a:fillRect/>
          </a:stretch>
        </p:blipFill>
        <p:spPr bwMode="auto">
          <a:xfrm>
            <a:off x="0" y="601080"/>
            <a:ext cx="9144000" cy="597159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臨床教育学の展開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京都大学はランゲフェルト研究の和田修二と臨床心理学河合隼雄による先駆的試み</a:t>
            </a:r>
          </a:p>
          <a:p>
            <a:r>
              <a:rPr lang="en-US" altLang="ja-JP" dirty="0" smtClean="0"/>
              <a:t>80</a:t>
            </a:r>
            <a:r>
              <a:rPr lang="ja-JP" altLang="en-US" dirty="0" smtClean="0"/>
              <a:t>年代のバブルおよびその後の崩壊による社会不安が「臨床ブーム」を引き起こす。</a:t>
            </a:r>
            <a:endParaRPr kumimoji="1" lang="ja-JP" altLang="en-US" dirty="0" smtClean="0"/>
          </a:p>
          <a:p>
            <a:r>
              <a:rPr kumimoji="1" lang="ja-JP" altLang="en-US" dirty="0" smtClean="0"/>
              <a:t>１９９０年代に、教師採用の激減で、教育学部の人気が落ち、学部再編が流行 ⇨</a:t>
            </a:r>
          </a:p>
          <a:p>
            <a:r>
              <a:rPr kumimoji="1" lang="ja-JP" altLang="en-US" dirty="0" smtClean="0"/>
              <a:t>臨床心理学に入らない部分が臨床教育学を名乗り、いじめ・不登校問題を扱う。</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文教大学での臨床教育学導入</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臨床</a:t>
            </a:r>
            <a:r>
              <a:rPr lang="ja-JP" altLang="en-US" dirty="0"/>
              <a:t>心理</a:t>
            </a:r>
            <a:r>
              <a:rPr lang="ja-JP" altLang="en-US" dirty="0" smtClean="0"/>
              <a:t>学科設立案にはなかった</a:t>
            </a:r>
          </a:p>
          <a:p>
            <a:r>
              <a:rPr kumimoji="1" lang="ja-JP" altLang="en-US" dirty="0" smtClean="0"/>
              <a:t>文部省の指導で導入</a:t>
            </a:r>
            <a:r>
              <a:rPr kumimoji="1" lang="en-US" altLang="ja-JP" dirty="0" smtClean="0"/>
              <a:t>(</a:t>
            </a:r>
            <a:r>
              <a:rPr kumimoji="1" lang="ja-JP" altLang="en-US" dirty="0" smtClean="0"/>
              <a:t>教員の関係</a:t>
            </a:r>
            <a:r>
              <a:rPr kumimoji="1" lang="en-US" altLang="ja-JP" dirty="0" smtClean="0"/>
              <a:t>)</a:t>
            </a:r>
            <a:endParaRPr kumimoji="1" lang="ja-JP" altLang="en-US" dirty="0" smtClean="0"/>
          </a:p>
          <a:p>
            <a:r>
              <a:rPr lang="ja-JP" altLang="en-US" dirty="0" smtClean="0"/>
              <a:t>教育哲学・臨床教育学演習</a:t>
            </a:r>
            <a:r>
              <a:rPr lang="en-US" altLang="ja-JP" dirty="0" smtClean="0"/>
              <a:t>(3</a:t>
            </a:r>
            <a:r>
              <a:rPr lang="ja-JP" altLang="en-US" dirty="0" smtClean="0"/>
              <a:t>年</a:t>
            </a:r>
            <a:r>
              <a:rPr lang="en-US" altLang="ja-JP" dirty="0" smtClean="0"/>
              <a:t>)</a:t>
            </a:r>
            <a:r>
              <a:rPr lang="ja-JP" altLang="en-US" dirty="0" smtClean="0"/>
              <a:t>・臨床教育学文献講読</a:t>
            </a:r>
            <a:r>
              <a:rPr lang="en-US" altLang="ja-JP" dirty="0" smtClean="0"/>
              <a:t>(2</a:t>
            </a:r>
            <a:r>
              <a:rPr lang="ja-JP" altLang="en-US" dirty="0" smtClean="0"/>
              <a:t>年</a:t>
            </a:r>
            <a:r>
              <a:rPr lang="en-US" altLang="ja-JP" dirty="0" smtClean="0"/>
              <a:t>)</a:t>
            </a:r>
            <a:endParaRPr lang="ja-JP" altLang="en-US" dirty="0" smtClean="0"/>
          </a:p>
          <a:p>
            <a:r>
              <a:rPr kumimoji="1" lang="ja-JP" altLang="en-US" dirty="0"/>
              <a:t>心理</a:t>
            </a:r>
            <a:r>
              <a:rPr kumimoji="1" lang="ja-JP" altLang="en-US" dirty="0" smtClean="0"/>
              <a:t>学科設立</a:t>
            </a:r>
            <a:r>
              <a:rPr kumimoji="1" lang="ja-JP" altLang="en-US" dirty="0"/>
              <a:t>にあたって</a:t>
            </a:r>
            <a:r>
              <a:rPr kumimoji="1" lang="ja-JP" altLang="en-US" dirty="0" smtClean="0"/>
              <a:t>、授業科目の再検討のなかで、教育哲学を臨床教育学として、演習と文献講読を廃止</a:t>
            </a:r>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986</Words>
  <Application>Microsoft Office PowerPoint</Application>
  <PresentationFormat>画面に合わせる (4:3)</PresentationFormat>
  <Paragraphs>115</Paragraphs>
  <Slides>19</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19</vt:i4>
      </vt:variant>
    </vt:vector>
  </HeadingPairs>
  <TitlesOfParts>
    <vt:vector size="24" baseType="lpstr">
      <vt:lpstr>ＭＳ Ｐゴシック</vt:lpstr>
      <vt:lpstr>Arial</vt:lpstr>
      <vt:lpstr>Calibri</vt:lpstr>
      <vt:lpstr>標準デザイン</vt:lpstr>
      <vt:lpstr>1_標準デザイン</vt:lpstr>
      <vt:lpstr>臨床教育学</vt:lpstr>
      <vt:lpstr>成績評価</vt:lpstr>
      <vt:lpstr>授業方法</vt:lpstr>
      <vt:lpstr>臨床教育学の発生と背景</vt:lpstr>
      <vt:lpstr>円の推移</vt:lpstr>
      <vt:lpstr>子どもにとってのバブル経済</vt:lpstr>
      <vt:lpstr>PowerPoint プレゼンテーション</vt:lpstr>
      <vt:lpstr>臨床教育学の展開</vt:lpstr>
      <vt:lpstr>文教大学での臨床教育学導入</vt:lpstr>
      <vt:lpstr>臨床教育学とは何か</vt:lpstr>
      <vt:lpstr>臨床心理学と教育学</vt:lpstr>
      <vt:lpstr>人間関係の哲学</vt:lpstr>
      <vt:lpstr>アレントとは(1)</vt:lpstr>
      <vt:lpstr>アレントとは(2)</vt:lpstr>
      <vt:lpstr>アレントの理論</vt:lpstr>
      <vt:lpstr>アレント理論の応用</vt:lpstr>
      <vt:lpstr>スクールカースト？</vt:lpstr>
      <vt:lpstr>スクールカーストの論点</vt:lpstr>
      <vt:lpstr>導入として考えてみよう</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教育哲学（臨床教育学）</dc:title>
  <dc:creator>wakei</dc:creator>
  <cp:lastModifiedBy>wakei</cp:lastModifiedBy>
  <cp:revision>36</cp:revision>
  <dcterms:created xsi:type="dcterms:W3CDTF">2008-04-02T13:38:04Z</dcterms:created>
  <dcterms:modified xsi:type="dcterms:W3CDTF">2015-04-07T00:17:37Z</dcterms:modified>
</cp:coreProperties>
</file>