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57" r:id="rId5"/>
    <p:sldId id="258" r:id="rId6"/>
    <p:sldId id="259" r:id="rId7"/>
    <p:sldId id="262" r:id="rId8"/>
    <p:sldId id="270" r:id="rId9"/>
    <p:sldId id="260" r:id="rId10"/>
    <p:sldId id="271" r:id="rId11"/>
    <p:sldId id="272" r:id="rId12"/>
    <p:sldId id="273" r:id="rId13"/>
    <p:sldId id="261" r:id="rId14"/>
    <p:sldId id="263" r:id="rId15"/>
    <p:sldId id="264" r:id="rId16"/>
    <p:sldId id="274" r:id="rId17"/>
    <p:sldId id="265" r:id="rId18"/>
    <p:sldId id="266" r:id="rId19"/>
    <p:sldId id="267" r:id="rId20"/>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02" y="-94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459FE8B6-2B6D-470B-8D99-50501BED6947}" type="slidenum">
              <a:rPr lang="en-US" altLang="ja-JP"/>
              <a:pPr/>
              <a:t>&lt;#&gt;</a:t>
            </a:fld>
            <a:endParaRPr lang="en-US" altLang="ja-JP"/>
          </a:p>
        </p:txBody>
      </p:sp>
    </p:spTree>
    <p:extLst>
      <p:ext uri="{BB962C8B-B14F-4D97-AF65-F5344CB8AC3E}">
        <p14:creationId xmlns="" xmlns:p14="http://schemas.microsoft.com/office/powerpoint/2010/main" val="3964803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0D5C07EC-4A55-40DB-8D20-4805E43EA543}" type="slidenum">
              <a:rPr lang="en-US" altLang="ja-JP"/>
              <a:pPr/>
              <a:t>&lt;#&gt;</a:t>
            </a:fld>
            <a:endParaRPr lang="en-US" altLang="ja-JP"/>
          </a:p>
        </p:txBody>
      </p:sp>
    </p:spTree>
    <p:extLst>
      <p:ext uri="{BB962C8B-B14F-4D97-AF65-F5344CB8AC3E}">
        <p14:creationId xmlns="" xmlns:p14="http://schemas.microsoft.com/office/powerpoint/2010/main" val="39135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B6C88DBE-B67A-4025-9DEB-650233DCE998}" type="slidenum">
              <a:rPr lang="en-US" altLang="ja-JP"/>
              <a:pPr/>
              <a:t>&lt;#&gt;</a:t>
            </a:fld>
            <a:endParaRPr lang="en-US" altLang="ja-JP"/>
          </a:p>
        </p:txBody>
      </p:sp>
    </p:spTree>
    <p:extLst>
      <p:ext uri="{BB962C8B-B14F-4D97-AF65-F5344CB8AC3E}">
        <p14:creationId xmlns="" xmlns:p14="http://schemas.microsoft.com/office/powerpoint/2010/main" val="1371752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E26C6B23-D55C-485A-9533-29F7EDDC7ED1}" type="slidenum">
              <a:rPr lang="en-US" altLang="ja-JP"/>
              <a:pPr/>
              <a:t>&lt;#&gt;</a:t>
            </a:fld>
            <a:endParaRPr lang="en-US" altLang="ja-JP"/>
          </a:p>
        </p:txBody>
      </p:sp>
    </p:spTree>
    <p:extLst>
      <p:ext uri="{BB962C8B-B14F-4D97-AF65-F5344CB8AC3E}">
        <p14:creationId xmlns="" xmlns:p14="http://schemas.microsoft.com/office/powerpoint/2010/main" val="980376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p>
        </p:txBody>
      </p:sp>
      <p:sp>
        <p:nvSpPr>
          <p:cNvPr id="5" name="フッター プレースホルダー 4"/>
          <p:cNvSpPr>
            <a:spLocks noGrp="1"/>
          </p:cNvSpPr>
          <p:nvPr>
            <p:ph type="ftr" sz="quarter" idx="11"/>
          </p:nvPr>
        </p:nvSpPr>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p:txBody>
          <a:bodyPr/>
          <a:lstStyle>
            <a:lvl1pPr>
              <a:defRPr/>
            </a:lvl1pPr>
          </a:lstStyle>
          <a:p>
            <a:fld id="{29B5C3AF-F533-466F-865C-34A79CFFA7E3}" type="slidenum">
              <a:rPr lang="en-US" altLang="ja-JP"/>
              <a:pPr/>
              <a:t>&lt;#&gt;</a:t>
            </a:fld>
            <a:endParaRPr lang="en-US" altLang="ja-JP"/>
          </a:p>
        </p:txBody>
      </p:sp>
    </p:spTree>
    <p:extLst>
      <p:ext uri="{BB962C8B-B14F-4D97-AF65-F5344CB8AC3E}">
        <p14:creationId xmlns="" xmlns:p14="http://schemas.microsoft.com/office/powerpoint/2010/main" val="340399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043AEFCC-60D7-448E-B8EA-5C8A5ABE468E}" type="slidenum">
              <a:rPr lang="en-US" altLang="ja-JP"/>
              <a:pPr/>
              <a:t>&lt;#&gt;</a:t>
            </a:fld>
            <a:endParaRPr lang="en-US" altLang="ja-JP"/>
          </a:p>
        </p:txBody>
      </p:sp>
    </p:spTree>
    <p:extLst>
      <p:ext uri="{BB962C8B-B14F-4D97-AF65-F5344CB8AC3E}">
        <p14:creationId xmlns="" xmlns:p14="http://schemas.microsoft.com/office/powerpoint/2010/main" val="3848337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lang="en-US" altLang="ja-JP"/>
          </a:p>
        </p:txBody>
      </p:sp>
      <p:sp>
        <p:nvSpPr>
          <p:cNvPr id="8" name="フッター プレースホルダー 7"/>
          <p:cNvSpPr>
            <a:spLocks noGrp="1"/>
          </p:cNvSpPr>
          <p:nvPr>
            <p:ph type="ftr" sz="quarter" idx="11"/>
          </p:nvPr>
        </p:nvSpPr>
        <p:spPr/>
        <p:txBody>
          <a:bodyPr/>
          <a:lstStyle>
            <a:lvl1pPr>
              <a:defRPr/>
            </a:lvl1pPr>
          </a:lstStyle>
          <a:p>
            <a:endParaRPr lang="en-US" altLang="ja-JP"/>
          </a:p>
        </p:txBody>
      </p:sp>
      <p:sp>
        <p:nvSpPr>
          <p:cNvPr id="9" name="スライド番号プレースホルダー 8"/>
          <p:cNvSpPr>
            <a:spLocks noGrp="1"/>
          </p:cNvSpPr>
          <p:nvPr>
            <p:ph type="sldNum" sz="quarter" idx="12"/>
          </p:nvPr>
        </p:nvSpPr>
        <p:spPr/>
        <p:txBody>
          <a:bodyPr/>
          <a:lstStyle>
            <a:lvl1pPr>
              <a:defRPr/>
            </a:lvl1pPr>
          </a:lstStyle>
          <a:p>
            <a:fld id="{5BB9B0FA-B2C0-48DA-9626-69FFD157F314}" type="slidenum">
              <a:rPr lang="en-US" altLang="ja-JP"/>
              <a:pPr/>
              <a:t>&lt;#&gt;</a:t>
            </a:fld>
            <a:endParaRPr lang="en-US" altLang="ja-JP"/>
          </a:p>
        </p:txBody>
      </p:sp>
    </p:spTree>
    <p:extLst>
      <p:ext uri="{BB962C8B-B14F-4D97-AF65-F5344CB8AC3E}">
        <p14:creationId xmlns="" xmlns:p14="http://schemas.microsoft.com/office/powerpoint/2010/main" val="3565175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lang="en-US" altLang="ja-JP"/>
          </a:p>
        </p:txBody>
      </p:sp>
      <p:sp>
        <p:nvSpPr>
          <p:cNvPr id="4" name="フッター プレースホルダー 3"/>
          <p:cNvSpPr>
            <a:spLocks noGrp="1"/>
          </p:cNvSpPr>
          <p:nvPr>
            <p:ph type="ftr" sz="quarter" idx="11"/>
          </p:nvPr>
        </p:nvSpPr>
        <p:spPr/>
        <p:txBody>
          <a:bodyPr/>
          <a:lstStyle>
            <a:lvl1pPr>
              <a:defRPr/>
            </a:lvl1pPr>
          </a:lstStyle>
          <a:p>
            <a:endParaRPr lang="en-US" altLang="ja-JP"/>
          </a:p>
        </p:txBody>
      </p:sp>
      <p:sp>
        <p:nvSpPr>
          <p:cNvPr id="5" name="スライド番号プレースホルダー 4"/>
          <p:cNvSpPr>
            <a:spLocks noGrp="1"/>
          </p:cNvSpPr>
          <p:nvPr>
            <p:ph type="sldNum" sz="quarter" idx="12"/>
          </p:nvPr>
        </p:nvSpPr>
        <p:spPr/>
        <p:txBody>
          <a:bodyPr/>
          <a:lstStyle>
            <a:lvl1pPr>
              <a:defRPr/>
            </a:lvl1pPr>
          </a:lstStyle>
          <a:p>
            <a:fld id="{04D78223-72C9-4892-AD92-51F842C9A0D4}" type="slidenum">
              <a:rPr lang="en-US" altLang="ja-JP"/>
              <a:pPr/>
              <a:t>&lt;#&gt;</a:t>
            </a:fld>
            <a:endParaRPr lang="en-US" altLang="ja-JP"/>
          </a:p>
        </p:txBody>
      </p:sp>
    </p:spTree>
    <p:extLst>
      <p:ext uri="{BB962C8B-B14F-4D97-AF65-F5344CB8AC3E}">
        <p14:creationId xmlns="" xmlns:p14="http://schemas.microsoft.com/office/powerpoint/2010/main" val="2938143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p>
        </p:txBody>
      </p:sp>
      <p:sp>
        <p:nvSpPr>
          <p:cNvPr id="3" name="フッター プレースホルダー 2"/>
          <p:cNvSpPr>
            <a:spLocks noGrp="1"/>
          </p:cNvSpPr>
          <p:nvPr>
            <p:ph type="ftr" sz="quarter" idx="11"/>
          </p:nvPr>
        </p:nvSpPr>
        <p:spPr/>
        <p:txBody>
          <a:bodyPr/>
          <a:lstStyle>
            <a:lvl1pPr>
              <a:defRPr/>
            </a:lvl1pPr>
          </a:lstStyle>
          <a:p>
            <a:endParaRPr lang="en-US" altLang="ja-JP"/>
          </a:p>
        </p:txBody>
      </p:sp>
      <p:sp>
        <p:nvSpPr>
          <p:cNvPr id="4" name="スライド番号プレースホルダー 3"/>
          <p:cNvSpPr>
            <a:spLocks noGrp="1"/>
          </p:cNvSpPr>
          <p:nvPr>
            <p:ph type="sldNum" sz="quarter" idx="12"/>
          </p:nvPr>
        </p:nvSpPr>
        <p:spPr/>
        <p:txBody>
          <a:bodyPr/>
          <a:lstStyle>
            <a:lvl1pPr>
              <a:defRPr/>
            </a:lvl1pPr>
          </a:lstStyle>
          <a:p>
            <a:fld id="{718FF106-57D3-4678-B925-BB0159AA98A1}" type="slidenum">
              <a:rPr lang="en-US" altLang="ja-JP"/>
              <a:pPr/>
              <a:t>&lt;#&gt;</a:t>
            </a:fld>
            <a:endParaRPr lang="en-US" altLang="ja-JP"/>
          </a:p>
        </p:txBody>
      </p:sp>
    </p:spTree>
    <p:extLst>
      <p:ext uri="{BB962C8B-B14F-4D97-AF65-F5344CB8AC3E}">
        <p14:creationId xmlns="" xmlns:p14="http://schemas.microsoft.com/office/powerpoint/2010/main" val="173637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06729312-23A9-49A9-9499-4CFE772EEF69}" type="slidenum">
              <a:rPr lang="en-US" altLang="ja-JP"/>
              <a:pPr/>
              <a:t>&lt;#&gt;</a:t>
            </a:fld>
            <a:endParaRPr lang="en-US" altLang="ja-JP"/>
          </a:p>
        </p:txBody>
      </p:sp>
    </p:spTree>
    <p:extLst>
      <p:ext uri="{BB962C8B-B14F-4D97-AF65-F5344CB8AC3E}">
        <p14:creationId xmlns="" xmlns:p14="http://schemas.microsoft.com/office/powerpoint/2010/main" val="1116309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p>
        </p:txBody>
      </p:sp>
      <p:sp>
        <p:nvSpPr>
          <p:cNvPr id="6" name="フッター プレースホルダー 5"/>
          <p:cNvSpPr>
            <a:spLocks noGrp="1"/>
          </p:cNvSpPr>
          <p:nvPr>
            <p:ph type="ftr" sz="quarter" idx="11"/>
          </p:nvPr>
        </p:nvSpPr>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p:txBody>
          <a:bodyPr/>
          <a:lstStyle>
            <a:lvl1pPr>
              <a:defRPr/>
            </a:lvl1pPr>
          </a:lstStyle>
          <a:p>
            <a:fld id="{6A3A64F3-B9DE-4774-9D64-BDB34EDD8AE6}" type="slidenum">
              <a:rPr lang="en-US" altLang="ja-JP"/>
              <a:pPr/>
              <a:t>&lt;#&gt;</a:t>
            </a:fld>
            <a:endParaRPr lang="en-US" altLang="ja-JP"/>
          </a:p>
        </p:txBody>
      </p:sp>
    </p:spTree>
    <p:extLst>
      <p:ext uri="{BB962C8B-B14F-4D97-AF65-F5344CB8AC3E}">
        <p14:creationId xmlns="" xmlns:p14="http://schemas.microsoft.com/office/powerpoint/2010/main" val="774377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C28E6058-14BC-4197-ABFD-900FF4115F55}" type="slidenum">
              <a:rPr lang="en-US" altLang="ja-JP"/>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charset="-128"/>
        </a:defRPr>
      </a:lvl2pPr>
      <a:lvl3pPr algn="ctr" rtl="0" fontAlgn="base">
        <a:spcBef>
          <a:spcPct val="0"/>
        </a:spcBef>
        <a:spcAft>
          <a:spcPct val="0"/>
        </a:spcAft>
        <a:defRPr kumimoji="1" sz="4400">
          <a:solidFill>
            <a:schemeClr val="tx2"/>
          </a:solidFill>
          <a:latin typeface="Arial" charset="0"/>
          <a:ea typeface="ＭＳ Ｐゴシック" charset="-128"/>
        </a:defRPr>
      </a:lvl3pPr>
      <a:lvl4pPr algn="ctr" rtl="0" fontAlgn="base">
        <a:spcBef>
          <a:spcPct val="0"/>
        </a:spcBef>
        <a:spcAft>
          <a:spcPct val="0"/>
        </a:spcAft>
        <a:defRPr kumimoji="1" sz="4400">
          <a:solidFill>
            <a:schemeClr val="tx2"/>
          </a:solidFill>
          <a:latin typeface="Arial" charset="0"/>
          <a:ea typeface="ＭＳ Ｐゴシック" charset="-128"/>
        </a:defRPr>
      </a:lvl4pPr>
      <a:lvl5pPr algn="ctr" rtl="0" fontAlgn="base">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ja-JP" altLang="en-US"/>
              <a:t>犯罪者の矯正を考える</a:t>
            </a:r>
          </a:p>
        </p:txBody>
      </p:sp>
      <p:sp>
        <p:nvSpPr>
          <p:cNvPr id="2051" name="Rectangle 3"/>
          <p:cNvSpPr>
            <a:spLocks noGrp="1" noChangeArrowheads="1"/>
          </p:cNvSpPr>
          <p:nvPr>
            <p:ph type="subTitle" idx="1"/>
          </p:nvPr>
        </p:nvSpPr>
        <p:spPr/>
        <p:txBody>
          <a:bodyPr/>
          <a:lstStyle/>
          <a:p>
            <a:r>
              <a:rPr lang="ja-JP" altLang="en-US"/>
              <a:t>犯罪を罰する目的とは？</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処遇原則の確認</a:t>
            </a:r>
            <a:r>
              <a:rPr kumimoji="1" lang="en-US" altLang="ja-JP" dirty="0" smtClean="0"/>
              <a:t>1945</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１　受刑者は通常逃走しようとはしないものだ</a:t>
            </a:r>
          </a:p>
          <a:p>
            <a:r>
              <a:rPr lang="ja-JP" altLang="en-US" dirty="0" smtClean="0"/>
              <a:t>２　独居拘禁は有害である。</a:t>
            </a:r>
          </a:p>
          <a:p>
            <a:r>
              <a:rPr lang="ja-JP" altLang="en-US" dirty="0" smtClean="0"/>
              <a:t>３　施設の大量処理的運営を分類と個別化とよりにおきかえることが有効な刑の執行の前提である。（大施設を小施設に置き換える。）</a:t>
            </a:r>
          </a:p>
          <a:p>
            <a:r>
              <a:rPr lang="ja-JP" altLang="en-US" dirty="0" smtClean="0"/>
              <a:t>４　刑執行の主眼を開放施設処遇に移す</a:t>
            </a:r>
          </a:p>
          <a:p>
            <a:r>
              <a:rPr lang="ja-JP" altLang="en-US" dirty="0" smtClean="0"/>
              <a:t>５　累進処遇が正しいという確証はない。むしろ狭量さ、羨望、偽善の源となる。閉鎖施設から開放施設への移行を考慮すべきである。</a:t>
            </a:r>
          </a:p>
          <a:p>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lang="ja-JP" altLang="en-US" dirty="0" smtClean="0"/>
              <a:t>６　受刑者の生産的な能力が刑の執行の中心におかれねばならない。</a:t>
            </a:r>
          </a:p>
          <a:p>
            <a:r>
              <a:rPr lang="ja-JP" altLang="en-US" dirty="0" smtClean="0"/>
              <a:t>７　施設および受刑者と外部の社会との接触は、刑の目的と背馳するものではない。</a:t>
            </a:r>
          </a:p>
          <a:p>
            <a:r>
              <a:rPr lang="ja-JP" altLang="en-US" dirty="0" smtClean="0"/>
              <a:t>８　社会での自由な生活に仮釈放を通して徐々になれさせる（刑務所外の私企業に就職する、休暇制によって性的な問題が解決される。）</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犯罪者の施設内処遇に関する</a:t>
            </a:r>
            <a:r>
              <a:rPr lang="ja-JP" altLang="en-US" dirty="0" smtClean="0"/>
              <a:t>法律 </a:t>
            </a:r>
            <a:r>
              <a:rPr lang="en-US" altLang="ja-JP" dirty="0" smtClean="0"/>
              <a:t>1983</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第三二条</a:t>
            </a:r>
            <a:r>
              <a:rPr lang="ja-JP" altLang="en-US" dirty="0" smtClean="0"/>
              <a:t>（１）社会復帰を容易にするために、被収容者には、継続して犯罪活動をする明白な危険又はその他の乱用の相当な危険がみとめられない場合、短期間施設から外出する許可を与えられる（短期休暇）。右の判断に際しては、被収容者が施設内において不法に麻薬を用い若しくは取扱ったか否か又は妥当な理由なしに第五二条の四による尿検査の施行を拒否したか否かに特に注意しなければならない。</a:t>
            </a:r>
          </a:p>
          <a:p>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日本ではどうか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実はスウェーデン型を部分的に取りいれつつある（テキスト）</a:t>
            </a:r>
          </a:p>
          <a:p>
            <a:r>
              <a:rPr lang="ja-JP" altLang="en-US" dirty="0" smtClean="0"/>
              <a:t>刑務所は何を</a:t>
            </a:r>
            <a:r>
              <a:rPr lang="ja-JP" altLang="en-US" dirty="0"/>
              <a:t>すべきなの</a:t>
            </a:r>
            <a:r>
              <a:rPr lang="ja-JP" altLang="en-US" dirty="0" smtClean="0"/>
              <a:t>か</a:t>
            </a:r>
          </a:p>
          <a:p>
            <a:pPr lvl="1"/>
            <a:r>
              <a:rPr kumimoji="1" lang="ja-JP" altLang="en-US" dirty="0" smtClean="0"/>
              <a:t>反省</a:t>
            </a:r>
            <a:r>
              <a:rPr kumimoji="1" lang="ja-JP" altLang="en-US" dirty="0"/>
              <a:t>・</a:t>
            </a:r>
            <a:r>
              <a:rPr kumimoji="1" lang="ja-JP" altLang="en-US" dirty="0" smtClean="0"/>
              <a:t>精神的改善</a:t>
            </a:r>
          </a:p>
          <a:p>
            <a:pPr lvl="1"/>
            <a:r>
              <a:rPr lang="ja-JP" altLang="en-US" dirty="0" smtClean="0"/>
              <a:t>罰</a:t>
            </a:r>
          </a:p>
          <a:p>
            <a:pPr lvl="1"/>
            <a:r>
              <a:rPr kumimoji="1" lang="ja-JP" altLang="en-US" dirty="0" smtClean="0"/>
              <a:t>社会復帰</a:t>
            </a:r>
            <a:r>
              <a:rPr kumimoji="1" lang="ja-JP" altLang="en-US" dirty="0"/>
              <a:t>のため</a:t>
            </a:r>
            <a:r>
              <a:rPr kumimoji="1" lang="ja-JP" altLang="en-US" dirty="0" smtClean="0"/>
              <a:t>の教育・</a:t>
            </a:r>
            <a:r>
              <a:rPr lang="ja-JP" altLang="en-US" dirty="0" smtClean="0"/>
              <a:t>訓練（希望の仕事を</a:t>
            </a:r>
            <a:r>
              <a:rPr lang="ja-JP" altLang="en-US" dirty="0"/>
              <a:t>どの</a:t>
            </a:r>
            <a:r>
              <a:rPr lang="ja-JP" altLang="en-US" dirty="0" smtClean="0"/>
              <a:t>程度保障</a:t>
            </a:r>
            <a:r>
              <a:rPr lang="ja-JP" altLang="en-US" dirty="0"/>
              <a:t>するのか</a:t>
            </a:r>
            <a:r>
              <a:rPr lang="ja-JP" altLang="en-US" dirty="0" smtClean="0"/>
              <a:t>。保障できないときはスウェーデン型を取り入れるべきか）</a:t>
            </a:r>
            <a:endParaRPr kumimoji="1" lang="ja-JP" altLang="en-US" dirty="0"/>
          </a:p>
        </p:txBody>
      </p:sp>
    </p:spTree>
    <p:extLst>
      <p:ext uri="{BB962C8B-B14F-4D97-AF65-F5344CB8AC3E}">
        <p14:creationId xmlns="" xmlns:p14="http://schemas.microsoft.com/office/powerpoint/2010/main" val="3672389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旧監獄法（日本）</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第２９条</a:t>
            </a:r>
            <a:r>
              <a:rPr lang="ja-JP" altLang="en-US" dirty="0" smtClean="0"/>
              <a:t>教誨　受刑者</a:t>
            </a:r>
            <a:r>
              <a:rPr lang="ja-JP" altLang="en-US" dirty="0" smtClean="0"/>
              <a:t>ニハ教誨ヲ施ス</a:t>
            </a:r>
            <a:r>
              <a:rPr lang="ja-JP" altLang="en-US" dirty="0" err="1" smtClean="0"/>
              <a:t>可し</a:t>
            </a:r>
            <a:r>
              <a:rPr lang="ja-JP" altLang="en-US" dirty="0" smtClean="0"/>
              <a:t>其他ノ在監者教誨ヲ請フトキハ之ヲ許スコトヲ得</a:t>
            </a:r>
          </a:p>
          <a:p>
            <a:r>
              <a:rPr lang="ja-JP" altLang="en-US" dirty="0" smtClean="0"/>
              <a:t>第３０条</a:t>
            </a:r>
            <a:r>
              <a:rPr lang="ja-JP" altLang="en-US" dirty="0" smtClean="0"/>
              <a:t>教育　１８歳</a:t>
            </a:r>
            <a:r>
              <a:rPr lang="ja-JP" altLang="en-US" dirty="0" smtClean="0"/>
              <a:t>未満ノ受刑者ニハ教育ヲ施ス可シ其他ノ受刑者ニシテ特ニ必要アリト認ムルモノニハ年齢ニ拘ハラス之ヲ許ス</a:t>
            </a:r>
          </a:p>
          <a:p>
            <a:r>
              <a:rPr lang="ja-JP" altLang="en-US" dirty="0" smtClean="0"/>
              <a:t>第３１条図書</a:t>
            </a:r>
            <a:r>
              <a:rPr lang="ja-JP" altLang="en-US" dirty="0" smtClean="0"/>
              <a:t>閲読　在監者</a:t>
            </a:r>
            <a:r>
              <a:rPr lang="ja-JP" altLang="en-US" dirty="0" smtClean="0"/>
              <a:t>文書、図面ノ閲読ヲ請フトキハ之ヲ許</a:t>
            </a:r>
            <a:r>
              <a:rPr lang="ja-JP" altLang="en-US" dirty="0" smtClean="0"/>
              <a:t>ス</a:t>
            </a:r>
          </a:p>
          <a:p>
            <a:r>
              <a:rPr lang="ja-JP" altLang="en-US" dirty="0" smtClean="0"/>
              <a:t>２</a:t>
            </a:r>
            <a:r>
              <a:rPr lang="ja-JP" altLang="en-US" dirty="0" smtClean="0"/>
              <a:t>文書、図面ノ閲読ニ関スル制限ハ命令ヲ以テ之ヲ定ム</a:t>
            </a:r>
          </a:p>
          <a:p>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刑事収容施設及び被収容者等の処遇に関する</a:t>
            </a:r>
            <a:r>
              <a:rPr lang="ja-JP" altLang="en-US" dirty="0" smtClean="0"/>
              <a:t>法律</a:t>
            </a:r>
            <a:r>
              <a:rPr lang="en-US" altLang="ja-JP" dirty="0" smtClean="0"/>
              <a:t>2005</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（矯正処遇） </a:t>
            </a:r>
          </a:p>
          <a:p>
            <a:r>
              <a:rPr lang="ja-JP" altLang="en-US" dirty="0" smtClean="0"/>
              <a:t>第八十四条 　受刑者には、矯正処遇として</a:t>
            </a:r>
            <a:r>
              <a:rPr lang="ja-JP" altLang="en-US" dirty="0" smtClean="0"/>
              <a:t>、</a:t>
            </a:r>
            <a:r>
              <a:rPr lang="en-US" altLang="ja-JP" dirty="0" smtClean="0"/>
              <a:t>(</a:t>
            </a:r>
            <a:r>
              <a:rPr lang="ja-JP" altLang="en-US" dirty="0" smtClean="0"/>
              <a:t>略</a:t>
            </a:r>
            <a:r>
              <a:rPr lang="en-US" altLang="ja-JP" dirty="0" smtClean="0"/>
              <a:t>)</a:t>
            </a:r>
            <a:r>
              <a:rPr lang="ja-JP" altLang="en-US" dirty="0" smtClean="0"/>
              <a:t>指導</a:t>
            </a:r>
            <a:r>
              <a:rPr lang="ja-JP" altLang="en-US" dirty="0" smtClean="0"/>
              <a:t>を行う。 </a:t>
            </a:r>
          </a:p>
          <a:p>
            <a:r>
              <a:rPr lang="ja-JP" altLang="en-US" dirty="0" smtClean="0"/>
              <a:t>２ 　矯正処遇は、処遇要領</a:t>
            </a:r>
            <a:r>
              <a:rPr lang="ja-JP" altLang="en-US" dirty="0" smtClean="0"/>
              <a:t>（略）</a:t>
            </a:r>
            <a:r>
              <a:rPr lang="ja-JP" altLang="en-US" dirty="0" smtClean="0"/>
              <a:t>に基づいて行うものとする。 </a:t>
            </a:r>
          </a:p>
          <a:p>
            <a:r>
              <a:rPr lang="ja-JP" altLang="en-US" dirty="0" smtClean="0"/>
              <a:t>３ 　処遇要領は、法務省令で定めるところにより、刑事施設の長が受刑者の資質及び環境の調査の結果に基づき定めるものとする。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en-US" dirty="0" smtClean="0"/>
              <a:t>４ 　処遇要領は、必要に応じ、受刑者の希望を参酌して定めるものとする。これを変更しようとするときも、同様とする。 </a:t>
            </a:r>
          </a:p>
          <a:p>
            <a:r>
              <a:rPr lang="ja-JP" altLang="en-US" dirty="0" smtClean="0"/>
              <a:t>５ 　矯正処遇は、必要に応じ、医学、心理学、教育学、社会学その他の専門的知識及び技術を活用して行うものとする。 </a:t>
            </a:r>
          </a:p>
          <a:p>
            <a:endParaRPr kumimoji="1"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en-US" dirty="0" smtClean="0"/>
              <a:t>（刑事施設外処遇） </a:t>
            </a:r>
          </a:p>
          <a:p>
            <a:r>
              <a:rPr lang="ja-JP" altLang="en-US" dirty="0" smtClean="0"/>
              <a:t>第八十七条 　矯正処遇等は、その効果的な実施を図るため必要な限度において、刑事施設の外の適当な場所で行うことができる。 </a:t>
            </a:r>
            <a:endParaRPr lang="ja-JP" altLang="en-US" dirty="0" smtClean="0"/>
          </a:p>
          <a:p>
            <a:r>
              <a:rPr lang="ja-JP" altLang="en-US" dirty="0" smtClean="0"/>
              <a:t>（社会との連携） </a:t>
            </a:r>
          </a:p>
          <a:p>
            <a:r>
              <a:rPr lang="ja-JP" altLang="en-US" dirty="0" smtClean="0"/>
              <a:t>第九十条 　刑事施設の長は、受刑者の処遇を行うに当たり必要があると認めるときは、受刑者の親族、民間の篤志家、関係行政機関その他の者に対し、協力を求めるものとする。 </a:t>
            </a:r>
            <a:endParaRPr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r>
              <a:rPr lang="ja-JP" altLang="en-US" dirty="0" smtClean="0"/>
              <a:t>（改善指導） </a:t>
            </a:r>
          </a:p>
          <a:p>
            <a:r>
              <a:rPr lang="ja-JP" altLang="en-US" dirty="0" smtClean="0"/>
              <a:t>第百三条 　刑事施設の長は、受刑者に対し、犯罪の責任を自覚させ、健康な心身を培わせ、並びに社会生活に適応するのに必要な知識及び生活態度を習得させるため必要な指導を行うものとする。 </a:t>
            </a:r>
          </a:p>
          <a:p>
            <a:r>
              <a:rPr lang="ja-JP" altLang="en-US" dirty="0" smtClean="0"/>
              <a:t>２ 　</a:t>
            </a:r>
            <a:r>
              <a:rPr lang="en-US" altLang="ja-JP" dirty="0" smtClean="0"/>
              <a:t>(</a:t>
            </a:r>
            <a:r>
              <a:rPr lang="ja-JP" altLang="en-US" dirty="0" smtClean="0"/>
              <a:t>配慮事項</a:t>
            </a:r>
            <a:r>
              <a:rPr lang="en-US" altLang="ja-JP" dirty="0" smtClean="0"/>
              <a:t>)</a:t>
            </a:r>
            <a:r>
              <a:rPr lang="ja-JP" altLang="en-US" dirty="0" smtClean="0"/>
              <a:t> 薬物依存・暴力団組員 </a:t>
            </a:r>
            <a:endParaRPr lang="ja-JP" alt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（教科指導） </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第百四条 </a:t>
            </a:r>
            <a:r>
              <a:rPr lang="ja-JP" altLang="en-US" dirty="0" smtClean="0"/>
              <a:t>　刑事施設の長は、社会生活の基礎となる学力を欠くことにより改善更生及び円滑な社会復帰に支障があると認められる受刑者に対しては、教科指導</a:t>
            </a:r>
            <a:r>
              <a:rPr lang="ja-JP" altLang="en-US" dirty="0" smtClean="0"/>
              <a:t>（略）</a:t>
            </a:r>
            <a:r>
              <a:rPr lang="ja-JP" altLang="en-US" dirty="0" smtClean="0"/>
              <a:t>を行うものとする。 </a:t>
            </a:r>
          </a:p>
          <a:p>
            <a:r>
              <a:rPr lang="ja-JP" altLang="en-US" dirty="0" smtClean="0"/>
              <a:t>２ 　刑事施設の長は、前項に規定するもののほか、学力の向上を図ることが円滑な社会復帰に特に資すると認められる受刑者に対し、その学力の状況に応じた教科指導を行うことができる。 </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汚れた顔の天使</a:t>
            </a:r>
            <a:r>
              <a:rPr kumimoji="1" lang="en-US" altLang="ja-JP" dirty="0" smtClean="0"/>
              <a:t>(</a:t>
            </a:r>
            <a:r>
              <a:rPr kumimoji="1" lang="ja-JP" altLang="en-US" dirty="0" smtClean="0"/>
              <a:t>アメリカ映画</a:t>
            </a:r>
            <a:r>
              <a:rPr kumimoji="1" lang="en-US" altLang="ja-JP" dirty="0" smtClean="0"/>
              <a:t>)</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犯罪者と神父の紙一重の分かれ道、あるいは、もともとの素質の差があったのか</a:t>
            </a:r>
          </a:p>
          <a:p>
            <a:r>
              <a:rPr lang="ja-JP" altLang="en-US" dirty="0" smtClean="0"/>
              <a:t>犯罪者に憧れる子どもたち</a:t>
            </a:r>
          </a:p>
          <a:p>
            <a:r>
              <a:rPr kumimoji="1" lang="ja-JP" altLang="en-US" dirty="0" smtClean="0"/>
              <a:t>少年院</a:t>
            </a:r>
            <a:r>
              <a:rPr kumimoji="1" lang="ja-JP" altLang="en-US" dirty="0" smtClean="0"/>
              <a:t>で</a:t>
            </a:r>
            <a:r>
              <a:rPr kumimoji="1" lang="ja-JP" altLang="en-US" dirty="0" smtClean="0"/>
              <a:t>の</a:t>
            </a:r>
            <a:r>
              <a:rPr kumimoji="1" lang="ja-JP" altLang="en-US" dirty="0" smtClean="0"/>
              <a:t>矯正</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何故犯罪を犯すのか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遺伝的身体的特質によると</a:t>
            </a:r>
            <a:r>
              <a:rPr lang="ja-JP" altLang="en-US" dirty="0" smtClean="0"/>
              <a:t>する説</a:t>
            </a:r>
          </a:p>
          <a:p>
            <a:pPr lvl="1"/>
            <a:r>
              <a:rPr lang="ja-JP" altLang="en-US" dirty="0" smtClean="0"/>
              <a:t>人間</a:t>
            </a:r>
            <a:r>
              <a:rPr lang="ja-JP" altLang="en-US" dirty="0" smtClean="0"/>
              <a:t>には本来破壊的志向がある</a:t>
            </a:r>
            <a:r>
              <a:rPr lang="en-US" altLang="ja-JP" dirty="0" smtClean="0"/>
              <a:t>(</a:t>
            </a:r>
            <a:r>
              <a:rPr lang="ja-JP" altLang="en-US" dirty="0" smtClean="0"/>
              <a:t>特に男性</a:t>
            </a:r>
            <a:r>
              <a:rPr lang="en-US" altLang="ja-JP" dirty="0" smtClean="0"/>
              <a:t>)?</a:t>
            </a:r>
            <a:endParaRPr lang="ja-JP" altLang="en-US" dirty="0" smtClean="0"/>
          </a:p>
          <a:p>
            <a:r>
              <a:rPr kumimoji="1" lang="ja-JP" altLang="en-US" dirty="0" smtClean="0"/>
              <a:t>貧困や格差</a:t>
            </a:r>
            <a:r>
              <a:rPr kumimoji="1" lang="ja-JP" altLang="en-US" dirty="0" smtClean="0"/>
              <a:t>など</a:t>
            </a:r>
            <a:r>
              <a:rPr kumimoji="1" lang="ja-JP" altLang="en-US" dirty="0" smtClean="0"/>
              <a:t>の社会的要因説</a:t>
            </a:r>
          </a:p>
          <a:p>
            <a:r>
              <a:rPr kumimoji="1" lang="ja-JP" altLang="en-US" dirty="0" smtClean="0"/>
              <a:t>人間関係</a:t>
            </a:r>
            <a:r>
              <a:rPr kumimoji="1" lang="en-US" altLang="ja-JP" dirty="0" smtClean="0"/>
              <a:t>(</a:t>
            </a:r>
            <a:r>
              <a:rPr kumimoji="1" lang="ja-JP" altLang="en-US" dirty="0" smtClean="0"/>
              <a:t>家族関係・友人関係</a:t>
            </a:r>
            <a:r>
              <a:rPr kumimoji="1" lang="en-US" altLang="ja-JP" dirty="0" smtClean="0"/>
              <a:t>)</a:t>
            </a:r>
            <a:r>
              <a:rPr kumimoji="1" lang="ja-JP" altLang="en-US" dirty="0" smtClean="0"/>
              <a:t>によるとする説      </a:t>
            </a:r>
          </a:p>
          <a:p>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ja-JP" altLang="en-US"/>
              <a:t>犯罪者を罰する目的</a:t>
            </a:r>
          </a:p>
        </p:txBody>
      </p:sp>
      <p:sp>
        <p:nvSpPr>
          <p:cNvPr id="3075" name="Rectangle 3"/>
          <p:cNvSpPr>
            <a:spLocks noGrp="1" noChangeArrowheads="1"/>
          </p:cNvSpPr>
          <p:nvPr>
            <p:ph type="body" idx="1"/>
          </p:nvPr>
        </p:nvSpPr>
        <p:spPr/>
        <p:txBody>
          <a:bodyPr/>
          <a:lstStyle/>
          <a:p>
            <a:r>
              <a:rPr lang="ja-JP" altLang="en-US" dirty="0" smtClean="0"/>
              <a:t>処罰の目的＝社会の安定の確保</a:t>
            </a:r>
            <a:endParaRPr lang="en-US" altLang="ja-JP" dirty="0" smtClean="0"/>
          </a:p>
          <a:p>
            <a:r>
              <a:rPr lang="ja-JP" altLang="en-US" dirty="0" smtClean="0"/>
              <a:t>処罰の原理</a:t>
            </a:r>
          </a:p>
          <a:p>
            <a:pPr lvl="1"/>
            <a:r>
              <a:rPr lang="ja-JP" altLang="en-US" dirty="0" smtClean="0"/>
              <a:t>応報</a:t>
            </a:r>
            <a:r>
              <a:rPr lang="ja-JP" altLang="en-US" dirty="0"/>
              <a:t>　「目には目を」の意味</a:t>
            </a:r>
          </a:p>
          <a:p>
            <a:pPr lvl="1">
              <a:buFontTx/>
              <a:buNone/>
            </a:pPr>
            <a:r>
              <a:rPr lang="ja-JP" altLang="en-US" dirty="0"/>
              <a:t>　　　適切な罰・軽すぎる罰・重すぎる罰</a:t>
            </a:r>
          </a:p>
          <a:p>
            <a:pPr lvl="1">
              <a:buFontTx/>
              <a:buNone/>
            </a:pPr>
            <a:r>
              <a:rPr lang="ja-JP" altLang="en-US" dirty="0"/>
              <a:t>　　　無実に対する罰は（応報への批判テキスト）</a:t>
            </a:r>
          </a:p>
          <a:p>
            <a:pPr lvl="1"/>
            <a:r>
              <a:rPr lang="ja-JP" altLang="en-US" dirty="0"/>
              <a:t>抑止（見せしめ</a:t>
            </a:r>
            <a:r>
              <a:rPr lang="ja-JP" altLang="en-US" dirty="0" smtClean="0"/>
              <a:t>）→公開処刑・さらし者</a:t>
            </a:r>
            <a:endParaRPr lang="ja-JP" altLang="en-US" dirty="0"/>
          </a:p>
          <a:p>
            <a:pPr lvl="1">
              <a:buFontTx/>
              <a:buNone/>
            </a:pPr>
            <a:r>
              <a:rPr lang="ja-JP" altLang="en-US" dirty="0"/>
              <a:t>　　　抑止効果はあるか</a:t>
            </a:r>
          </a:p>
          <a:p>
            <a:pPr lvl="1"/>
            <a:r>
              <a:rPr lang="ja-JP" altLang="en-US" dirty="0"/>
              <a:t>更生（教育）</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ja-JP" altLang="en-US"/>
              <a:t>誰のために罰するのか</a:t>
            </a:r>
          </a:p>
        </p:txBody>
      </p:sp>
      <p:sp>
        <p:nvSpPr>
          <p:cNvPr id="4099" name="Rectangle 3"/>
          <p:cNvSpPr>
            <a:spLocks noGrp="1" noChangeArrowheads="1"/>
          </p:cNvSpPr>
          <p:nvPr>
            <p:ph type="body" idx="1"/>
          </p:nvPr>
        </p:nvSpPr>
        <p:spPr>
          <a:xfrm>
            <a:off x="539552" y="1628800"/>
            <a:ext cx="8229600" cy="4525963"/>
          </a:xfrm>
        </p:spPr>
        <p:txBody>
          <a:bodyPr/>
          <a:lstStyle/>
          <a:p>
            <a:r>
              <a:rPr lang="ja-JP" altLang="en-US" dirty="0" smtClean="0"/>
              <a:t>国家</a:t>
            </a:r>
          </a:p>
          <a:p>
            <a:pPr lvl="1"/>
            <a:r>
              <a:rPr lang="ja-JP" altLang="en-US" dirty="0" smtClean="0"/>
              <a:t>民主主義以前は国家（王）への犯罪は最も重罪</a:t>
            </a:r>
          </a:p>
          <a:p>
            <a:pPr lvl="1"/>
            <a:r>
              <a:rPr lang="ja-JP" altLang="en-US" dirty="0" smtClean="0"/>
              <a:t>現在でも内乱罪・外患誘致罪・外患援助罪は死刑を含む罰　</a:t>
            </a:r>
            <a:endParaRPr lang="ja-JP" altLang="en-US" dirty="0"/>
          </a:p>
          <a:p>
            <a:r>
              <a:rPr lang="ja-JP" altLang="en-US" dirty="0" smtClean="0"/>
              <a:t>社会　犯罪者の抹殺・追放で安全の確保</a:t>
            </a:r>
            <a:endParaRPr lang="ja-JP" altLang="en-US" dirty="0"/>
          </a:p>
          <a:p>
            <a:r>
              <a:rPr lang="ja-JP" altLang="en-US" dirty="0" smtClean="0"/>
              <a:t>被害者</a:t>
            </a:r>
          </a:p>
          <a:p>
            <a:pPr lvl="1"/>
            <a:r>
              <a:rPr lang="ja-JP" altLang="en-US" dirty="0" smtClean="0"/>
              <a:t>時代を遡るほど、被害者は自力救済（復讐）</a:t>
            </a:r>
          </a:p>
          <a:p>
            <a:pPr lvl="1"/>
            <a:r>
              <a:rPr lang="ja-JP" altLang="en-US" dirty="0" smtClean="0"/>
              <a:t>次第に刑罰権を国家が独占</a:t>
            </a:r>
          </a:p>
          <a:p>
            <a:pPr lvl="1"/>
            <a:r>
              <a:rPr lang="ja-JP" altLang="en-US" dirty="0" smtClean="0"/>
              <a:t>被害者検察同席・裁判員は復讐の復活か？</a:t>
            </a:r>
            <a:endParaRPr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ja-JP" altLang="en-US"/>
              <a:t>罰の種類</a:t>
            </a:r>
          </a:p>
        </p:txBody>
      </p:sp>
      <p:sp>
        <p:nvSpPr>
          <p:cNvPr id="5123" name="Rectangle 3"/>
          <p:cNvSpPr>
            <a:spLocks noGrp="1" noChangeArrowheads="1"/>
          </p:cNvSpPr>
          <p:nvPr>
            <p:ph type="body" idx="1"/>
          </p:nvPr>
        </p:nvSpPr>
        <p:spPr/>
        <p:txBody>
          <a:bodyPr/>
          <a:lstStyle/>
          <a:p>
            <a:r>
              <a:rPr lang="ja-JP" altLang="en-US"/>
              <a:t>死刑</a:t>
            </a:r>
          </a:p>
          <a:p>
            <a:r>
              <a:rPr lang="ja-JP" altLang="en-US"/>
              <a:t>追放</a:t>
            </a:r>
          </a:p>
          <a:p>
            <a:r>
              <a:rPr lang="ja-JP" altLang="en-US"/>
              <a:t>労働（懲罰的重労働・教育的労働）</a:t>
            </a:r>
          </a:p>
          <a:p>
            <a:r>
              <a:rPr lang="ja-JP" altLang="en-US"/>
              <a:t>自由刑（懲役・禁固）</a:t>
            </a:r>
          </a:p>
          <a:p>
            <a:r>
              <a:rPr lang="ja-JP" altLang="en-US"/>
              <a:t>罰金（何故国家に払うのか）</a:t>
            </a:r>
          </a:p>
          <a:p>
            <a:r>
              <a:rPr lang="ja-JP" altLang="en-US"/>
              <a:t>（社会奉仕）</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刑罰をめぐる論点</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死刑廃止の是非　先進国で日本とアメリカの一部の州のみ死刑を存置。アムネスティからの毎年の批判</a:t>
            </a:r>
          </a:p>
          <a:p>
            <a:r>
              <a:rPr lang="ja-JP" altLang="en-US" dirty="0" smtClean="0"/>
              <a:t>厳罰主義の是非</a:t>
            </a:r>
          </a:p>
          <a:p>
            <a:r>
              <a:rPr kumimoji="1" lang="ja-JP" altLang="en-US" dirty="0" smtClean="0"/>
              <a:t>社会復帰のプログラム</a:t>
            </a:r>
          </a:p>
          <a:p>
            <a:pPr lvl="1"/>
            <a:r>
              <a:rPr lang="ja-JP" altLang="en-US" dirty="0" smtClean="0"/>
              <a:t>開放制</a:t>
            </a:r>
          </a:p>
          <a:p>
            <a:pPr lvl="1"/>
            <a:r>
              <a:rPr kumimoji="1" lang="ja-JP" altLang="en-US" dirty="0" smtClean="0"/>
              <a:t>民営（効率）主義</a:t>
            </a:r>
          </a:p>
          <a:p>
            <a:pPr lvl="1"/>
            <a:r>
              <a:rPr lang="ja-JP" altLang="en-US" dirty="0" smtClean="0"/>
              <a:t>刑務所内教育の種類・方法</a:t>
            </a:r>
            <a:endParaRPr kumimoji="1" lang="ja-JP" altLang="en-US" dirty="0" smtClean="0"/>
          </a:p>
          <a:p>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犯罪者に対する一般的感情</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犯罪を犯した人間は、酷い環境に置かれるべき</a:t>
            </a:r>
          </a:p>
          <a:p>
            <a:r>
              <a:rPr lang="ja-JP" altLang="en-US" dirty="0" smtClean="0"/>
              <a:t>一生かけて償うべき</a:t>
            </a:r>
          </a:p>
          <a:p>
            <a:r>
              <a:rPr kumimoji="1" lang="ja-JP" altLang="en-US" dirty="0" smtClean="0"/>
              <a:t>社会に安易に復帰させる</a:t>
            </a:r>
            <a:r>
              <a:rPr kumimoji="1" lang="ja-JP" altLang="en-US" dirty="0" smtClean="0"/>
              <a:t>べきでは</a:t>
            </a:r>
            <a:r>
              <a:rPr kumimoji="1" lang="ja-JP" altLang="en-US" dirty="0" smtClean="0"/>
              <a:t>ない等々</a:t>
            </a:r>
          </a:p>
          <a:p>
            <a:r>
              <a:rPr lang="ja-JP" altLang="en-US" dirty="0" smtClean="0"/>
              <a:t>しかし</a:t>
            </a:r>
            <a:r>
              <a:rPr lang="ja-JP" altLang="en-US" dirty="0" smtClean="0"/>
              <a:t>、ほとんどは社会復帰する。重要なことは「再犯」しないように更生させること</a:t>
            </a:r>
          </a:p>
          <a:p>
            <a:r>
              <a:rPr kumimoji="1" lang="ja-JP" altLang="en-US" dirty="0" smtClean="0"/>
              <a:t>本人の更生と社会の受け入れの双方が必要</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ja-JP" altLang="en-US"/>
              <a:t>スウェーデンとオランダの刑務所</a:t>
            </a:r>
          </a:p>
        </p:txBody>
      </p:sp>
      <p:sp>
        <p:nvSpPr>
          <p:cNvPr id="6147" name="Rectangle 3"/>
          <p:cNvSpPr>
            <a:spLocks noGrp="1" noChangeArrowheads="1"/>
          </p:cNvSpPr>
          <p:nvPr>
            <p:ph type="body" idx="1"/>
          </p:nvPr>
        </p:nvSpPr>
        <p:spPr/>
        <p:txBody>
          <a:bodyPr/>
          <a:lstStyle/>
          <a:p>
            <a:r>
              <a:rPr lang="ja-JP" altLang="en-US"/>
              <a:t>社会復帰をスムーズにするために</a:t>
            </a:r>
          </a:p>
          <a:p>
            <a:r>
              <a:rPr lang="ja-JP" altLang="en-US"/>
              <a:t>囚人の人権はどうあるべきか</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451</TotalTime>
  <Words>498</Words>
  <Application>Microsoft Office PowerPoint</Application>
  <PresentationFormat>画面に合わせる (4:3)</PresentationFormat>
  <Paragraphs>91</Paragraphs>
  <Slides>19</Slides>
  <Notes>0</Notes>
  <HiddenSlides>0</HiddenSlides>
  <MMClips>0</MMClips>
  <ScaleCrop>false</ScaleCrop>
  <HeadingPairs>
    <vt:vector size="4" baseType="variant">
      <vt:variant>
        <vt:lpstr>テーマ</vt:lpstr>
      </vt:variant>
      <vt:variant>
        <vt:i4>1</vt:i4>
      </vt:variant>
      <vt:variant>
        <vt:lpstr>スライド タイトル</vt:lpstr>
      </vt:variant>
      <vt:variant>
        <vt:i4>19</vt:i4>
      </vt:variant>
    </vt:vector>
  </HeadingPairs>
  <TitlesOfParts>
    <vt:vector size="20" baseType="lpstr">
      <vt:lpstr>標準デザイン</vt:lpstr>
      <vt:lpstr>犯罪者の矯正を考える</vt:lpstr>
      <vt:lpstr>汚れた顔の天使(アメリカ映画)</vt:lpstr>
      <vt:lpstr>何故犯罪を犯すのか</vt:lpstr>
      <vt:lpstr>犯罪者を罰する目的</vt:lpstr>
      <vt:lpstr>誰のために罰するのか</vt:lpstr>
      <vt:lpstr>罰の種類</vt:lpstr>
      <vt:lpstr>刑罰をめぐる論点</vt:lpstr>
      <vt:lpstr>犯罪者に対する一般的感情</vt:lpstr>
      <vt:lpstr>スウェーデンとオランダの刑務所</vt:lpstr>
      <vt:lpstr>処遇原則の確認1945</vt:lpstr>
      <vt:lpstr>スライド 11</vt:lpstr>
      <vt:lpstr>犯罪者の施設内処遇に関する法律 1983</vt:lpstr>
      <vt:lpstr>日本ではどうか</vt:lpstr>
      <vt:lpstr>旧監獄法（日本）</vt:lpstr>
      <vt:lpstr>刑事収容施設及び被収容者等の処遇に関する法律2005</vt:lpstr>
      <vt:lpstr>スライド 16</vt:lpstr>
      <vt:lpstr>スライド 17</vt:lpstr>
      <vt:lpstr>スライド 18</vt:lpstr>
      <vt:lpstr>（教科指導） </vt:lpstr>
    </vt:vector>
  </TitlesOfParts>
  <Company>bunkyo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犯罪者の矯正を考える</dc:title>
  <dc:creator>wakei</dc:creator>
  <cp:lastModifiedBy>wakei</cp:lastModifiedBy>
  <cp:revision>43</cp:revision>
  <dcterms:created xsi:type="dcterms:W3CDTF">2010-06-23T05:12:36Z</dcterms:created>
  <dcterms:modified xsi:type="dcterms:W3CDTF">2014-06-17T12:04:33Z</dcterms:modified>
</cp:coreProperties>
</file>