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2" r:id="rId5"/>
    <p:sldId id="277" r:id="rId6"/>
    <p:sldId id="273" r:id="rId7"/>
    <p:sldId id="265" r:id="rId8"/>
    <p:sldId id="269" r:id="rId9"/>
    <p:sldId id="266" r:id="rId10"/>
    <p:sldId id="267" r:id="rId11"/>
    <p:sldId id="268" r:id="rId12"/>
    <p:sldId id="275" r:id="rId13"/>
    <p:sldId id="276" r:id="rId14"/>
    <p:sldId id="271" r:id="rId15"/>
    <p:sldId id="274" r:id="rId16"/>
    <p:sldId id="264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9338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0168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0876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498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5089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138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0543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095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850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57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5938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020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8580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4953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6832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8104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1627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55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388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20179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0770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818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D6E9-0E6F-491C-8A72-945B93DBD9EC}" type="datetimeFigureOut">
              <a:rPr kumimoji="1" lang="ja-JP" altLang="en-US" smtClean="0"/>
              <a:pPr/>
              <a:t>2014/6/3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FC7E9-1A94-4B6A-B90B-F047ACECD6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803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2014/6/3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&lt;#&gt;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6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斎藤喜博の実践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ロジャースとの比較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絶句の授業１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漢詩の説明（漢字から入る）→「絶句」の説明</a:t>
            </a:r>
          </a:p>
          <a:p>
            <a:r>
              <a:rPr lang="ja-JP" altLang="en-US" dirty="0" smtClean="0"/>
              <a:t>作者（杜甫）の説明（遣唐使を引き合い）</a:t>
            </a:r>
          </a:p>
          <a:p>
            <a:r>
              <a:rPr kumimoji="1" lang="ja-JP" altLang="en-US" dirty="0" smtClean="0"/>
              <a:t>教師（斉藤）が朗読　「花欲燃」で疑問</a:t>
            </a:r>
          </a:p>
          <a:p>
            <a:r>
              <a:rPr lang="ja-JP" altLang="en-US" dirty="0" smtClean="0"/>
              <a:t>碧（どんな色か）　川などが深くなる感じ</a:t>
            </a:r>
          </a:p>
          <a:p>
            <a:r>
              <a:rPr kumimoji="1" lang="ja-JP" altLang="en-US" dirty="0" smtClean="0"/>
              <a:t>レ点の説明に英語を使う</a:t>
            </a:r>
          </a:p>
          <a:p>
            <a:r>
              <a:rPr lang="ja-JP" altLang="en-US" dirty="0" smtClean="0"/>
              <a:t>「江」の説明</a:t>
            </a:r>
          </a:p>
          <a:p>
            <a:r>
              <a:rPr lang="ja-JP" altLang="en-US" dirty="0" smtClean="0"/>
              <a:t>「鳥」はどのくらいいるのか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絶句の授業２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「白」のイメージ　→　難しいとして説明</a:t>
            </a:r>
          </a:p>
          <a:p>
            <a:r>
              <a:rPr lang="ja-JP" altLang="en-US" dirty="0" smtClean="0"/>
              <a:t>花欲燃のイメージ　</a:t>
            </a:r>
          </a:p>
          <a:p>
            <a:r>
              <a:rPr kumimoji="1" lang="ja-JP" altLang="en-US" dirty="0" smtClean="0"/>
              <a:t>帰年ナラン　のイメージ</a:t>
            </a:r>
          </a:p>
          <a:p>
            <a:r>
              <a:rPr kumimoji="1" lang="ja-JP" altLang="en-US" dirty="0" smtClean="0"/>
              <a:t>まとめて読むときには、ばらばら（短い部分は一斉のときも）</a:t>
            </a:r>
          </a:p>
          <a:p>
            <a:r>
              <a:rPr lang="ja-JP" altLang="en-US" smtClean="0"/>
              <a:t>何度も何度も読ませる</a:t>
            </a:r>
            <a:endParaRPr kumimoji="1" lang="ja-JP" altLang="en-US" dirty="0" smtClean="0"/>
          </a:p>
          <a:p>
            <a:r>
              <a:rPr lang="ja-JP" altLang="en-US" dirty="0" smtClean="0"/>
              <a:t>暗唱の重視</a:t>
            </a:r>
            <a:endParaRPr kumimoji="1" lang="ja-JP" altLang="en-US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斉藤喜</a:t>
            </a:r>
            <a:r>
              <a:rPr lang="ja-JP" altLang="en-US" dirty="0" smtClean="0"/>
              <a:t>博とロジャース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ロジャースの原則（日本で「カウンセラー・マインド」とされる）</a:t>
            </a:r>
          </a:p>
          <a:p>
            <a:pPr lvl="1"/>
            <a:r>
              <a:rPr lang="ja-JP" altLang="en-US" dirty="0" smtClean="0"/>
              <a:t>無条件の受容</a:t>
            </a:r>
          </a:p>
          <a:p>
            <a:pPr lvl="1"/>
            <a:r>
              <a:rPr kumimoji="1" lang="ja-JP" altLang="en-US" dirty="0" smtClean="0"/>
              <a:t>共感的理解</a:t>
            </a:r>
          </a:p>
          <a:p>
            <a:pPr lvl="1"/>
            <a:r>
              <a:rPr lang="ja-JP" altLang="en-US" dirty="0"/>
              <a:t>自己</a:t>
            </a:r>
            <a:r>
              <a:rPr lang="ja-JP" altLang="en-US" dirty="0" smtClean="0"/>
              <a:t>一致</a:t>
            </a:r>
          </a:p>
          <a:p>
            <a:r>
              <a:rPr lang="ja-JP" altLang="en-US" dirty="0" smtClean="0"/>
              <a:t>斉藤の授業原則（発問ではない問いかけ）</a:t>
            </a:r>
          </a:p>
          <a:p>
            <a:pPr lvl="1"/>
            <a:r>
              <a:rPr lang="ja-JP" altLang="en-US" dirty="0" smtClean="0"/>
              <a:t>二択の提起</a:t>
            </a:r>
          </a:p>
          <a:p>
            <a:pPr lvl="1"/>
            <a:r>
              <a:rPr lang="ja-JP" altLang="en-US" dirty="0" smtClean="0"/>
              <a:t>自分にもわからない</a:t>
            </a:r>
          </a:p>
          <a:p>
            <a:pPr lvl="1"/>
            <a:r>
              <a:rPr lang="ja-JP" altLang="en-US" dirty="0" smtClean="0"/>
              <a:t>正解がない（どの答えも正解）</a:t>
            </a:r>
          </a:p>
          <a:p>
            <a:endParaRPr lang="ja-JP" altLang="en-US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15011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斉藤喜博とグリンバーグ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二人の共通性</a:t>
            </a:r>
          </a:p>
          <a:p>
            <a:pPr lvl="1"/>
            <a:r>
              <a:rPr lang="ja-JP" altLang="en-US" dirty="0" smtClean="0"/>
              <a:t>子どもが解放されたときもっとも成長する</a:t>
            </a:r>
          </a:p>
          <a:p>
            <a:pPr lvl="1"/>
            <a:r>
              <a:rPr kumimoji="1" lang="ja-JP" altLang="en-US" dirty="0" smtClean="0"/>
              <a:t>教育は知識</a:t>
            </a:r>
            <a:r>
              <a:rPr lang="ja-JP" altLang="en-US" dirty="0" smtClean="0"/>
              <a:t>の伝達ではなく、創造性</a:t>
            </a:r>
          </a:p>
          <a:p>
            <a:pPr lvl="2"/>
            <a:r>
              <a:rPr lang="ja-JP" altLang="en-US" dirty="0" smtClean="0"/>
              <a:t>未来の学力とポストモダンに必要な資質</a:t>
            </a:r>
          </a:p>
          <a:p>
            <a:r>
              <a:rPr kumimoji="1" lang="ja-JP" altLang="en-US" dirty="0" smtClean="0"/>
              <a:t>相違</a:t>
            </a:r>
          </a:p>
          <a:p>
            <a:pPr lvl="1"/>
            <a:r>
              <a:rPr lang="ja-JP" altLang="en-US" dirty="0" smtClean="0"/>
              <a:t>斉藤　教師の高い技術による指導が重要</a:t>
            </a:r>
          </a:p>
          <a:p>
            <a:pPr lvl="1"/>
            <a:r>
              <a:rPr kumimoji="1" lang="ja-JP" altLang="en-US" dirty="0" smtClean="0"/>
              <a:t>グリンバーグ　子ども自身が自己教育力をもっている。</a:t>
            </a:r>
          </a:p>
          <a:p>
            <a:r>
              <a:rPr lang="ja-JP" altLang="en-US" dirty="0" smtClean="0"/>
              <a:t>しかし、サドベリバレイはグリンバーグのような優れた指導者がいるからこそ目的が達成できる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3068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斉藤と仮説実験授業の比較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/>
              <a:t>相違点</a:t>
            </a:r>
          </a:p>
          <a:p>
            <a:pPr lvl="1"/>
            <a:r>
              <a:rPr lang="ja-JP" altLang="en-US" dirty="0" smtClean="0"/>
              <a:t>斉藤には正解がないが、仮説実験授業はひとつの正解があり、実験で確認。</a:t>
            </a:r>
          </a:p>
          <a:p>
            <a:pPr lvl="1"/>
            <a:r>
              <a:rPr lang="ja-JP" altLang="en-US" dirty="0"/>
              <a:t>斉藤は「創造的過程」を重視するが、仮説実験授業は、科学の発展に則した科学的認識の獲得を重視する</a:t>
            </a:r>
            <a:r>
              <a:rPr lang="ja-JP" altLang="en-US" dirty="0" smtClean="0"/>
              <a:t>。</a:t>
            </a:r>
            <a:endParaRPr kumimoji="1" lang="ja-JP" altLang="en-US" dirty="0" smtClean="0"/>
          </a:p>
          <a:p>
            <a:r>
              <a:rPr kumimoji="1" lang="ja-JP" altLang="en-US" dirty="0" smtClean="0"/>
              <a:t>共通性</a:t>
            </a:r>
          </a:p>
          <a:p>
            <a:pPr lvl="1"/>
            <a:r>
              <a:rPr lang="ja-JP" altLang="en-US" dirty="0" smtClean="0"/>
              <a:t>選択式の問いかけ</a:t>
            </a:r>
          </a:p>
          <a:p>
            <a:pPr lvl="1"/>
            <a:r>
              <a:rPr kumimoji="1" lang="ja-JP" altLang="en-US" dirty="0" smtClean="0"/>
              <a:t>その問いかけを選びながら回答</a:t>
            </a:r>
            <a:r>
              <a:rPr kumimoji="1" lang="ja-JP" altLang="en-US" dirty="0"/>
              <a:t>し</a:t>
            </a:r>
            <a:r>
              <a:rPr kumimoji="1" lang="ja-JP" altLang="en-US" dirty="0" smtClean="0"/>
              <a:t>、自分を表現</a:t>
            </a:r>
            <a:r>
              <a:rPr kumimoji="1" lang="ja-JP" altLang="en-US" dirty="0"/>
              <a:t>すること</a:t>
            </a:r>
            <a:r>
              <a:rPr kumimoji="1" lang="ja-JP" altLang="en-US" dirty="0" smtClean="0"/>
              <a:t>が</a:t>
            </a:r>
            <a:r>
              <a:rPr kumimoji="1" lang="ja-JP" altLang="en-US" dirty="0"/>
              <a:t>できる</a:t>
            </a:r>
            <a:r>
              <a:rPr kumimoji="1" lang="ja-JP" altLang="en-US" dirty="0" smtClean="0"/>
              <a:t>。</a:t>
            </a:r>
          </a:p>
          <a:p>
            <a:pPr lvl="1"/>
            <a:r>
              <a:rPr lang="ja-JP" altLang="en-US" dirty="0"/>
              <a:t>そこ</a:t>
            </a:r>
            <a:r>
              <a:rPr lang="ja-JP" altLang="en-US" dirty="0" smtClean="0"/>
              <a:t>で自己解放が</a:t>
            </a:r>
            <a:r>
              <a:rPr lang="ja-JP" altLang="en-US" dirty="0"/>
              <a:t>生じる</a:t>
            </a:r>
            <a:r>
              <a:rPr lang="ja-JP" altLang="en-US" dirty="0" smtClean="0"/>
              <a:t>。（槌田君と斉藤喜博の病気）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斎藤喜博生涯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１９１１　誕生</a:t>
            </a:r>
            <a:endParaRPr kumimoji="1" lang="en-US" altLang="ja-JP" dirty="0" smtClean="0"/>
          </a:p>
          <a:p>
            <a:r>
              <a:rPr lang="ja-JP" altLang="en-US" dirty="0" smtClean="0"/>
              <a:t>群馬師範卒後小学校教師（教室愛・教室記）</a:t>
            </a:r>
            <a:endParaRPr lang="en-US" altLang="ja-JP" dirty="0" smtClean="0"/>
          </a:p>
          <a:p>
            <a:r>
              <a:rPr kumimoji="1" lang="ja-JP" altLang="en-US" dirty="0" smtClean="0"/>
              <a:t>戦後群馬県教祖</a:t>
            </a:r>
            <a:r>
              <a:rPr kumimoji="1" lang="ja-JP" altLang="en-US" dirty="0"/>
              <a:t>文化</a:t>
            </a:r>
            <a:r>
              <a:rPr kumimoji="1" lang="ja-JP" altLang="en-US" dirty="0" smtClean="0"/>
              <a:t>部長</a:t>
            </a:r>
            <a:endParaRPr kumimoji="1" lang="en-US" altLang="ja-JP" dirty="0" smtClean="0"/>
          </a:p>
          <a:p>
            <a:r>
              <a:rPr lang="ja-JP" altLang="en-US" dirty="0" smtClean="0"/>
              <a:t>１９５２　島小校長　全国的に有名に</a:t>
            </a:r>
            <a:endParaRPr lang="en-US" altLang="ja-JP" dirty="0" smtClean="0"/>
          </a:p>
          <a:p>
            <a:r>
              <a:rPr kumimoji="1" lang="ja-JP" altLang="en-US" dirty="0"/>
              <a:t>教</a:t>
            </a:r>
            <a:r>
              <a:rPr lang="ja-JP" altLang="en-US" dirty="0"/>
              <a:t>科研教授学部会　⇒　教授学研究の</a:t>
            </a:r>
            <a:r>
              <a:rPr lang="ja-JP" altLang="en-US" dirty="0" smtClean="0"/>
              <a:t>会</a:t>
            </a:r>
            <a:endParaRPr lang="en-US" altLang="ja-JP" dirty="0" smtClean="0"/>
          </a:p>
          <a:p>
            <a:r>
              <a:rPr kumimoji="1" lang="ja-JP" altLang="en-US" dirty="0" smtClean="0"/>
              <a:t>定年後大学で教えつつ、教授学の研究と教師の授業指導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3659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\Desktop\a17de0bb1e43a1c072a05a619d05e2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教師の禁句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校長が悪い</a:t>
            </a:r>
          </a:p>
          <a:p>
            <a:pPr lvl="1"/>
            <a:r>
              <a:rPr lang="ja-JP" altLang="en-US" dirty="0"/>
              <a:t>仲間が悪い</a:t>
            </a:r>
          </a:p>
          <a:p>
            <a:pPr lvl="1"/>
            <a:r>
              <a:rPr lang="ja-JP" altLang="en-US" dirty="0"/>
              <a:t>設備が悪い</a:t>
            </a:r>
          </a:p>
          <a:p>
            <a:pPr lvl="1"/>
            <a:r>
              <a:rPr lang="ja-JP" altLang="en-US" dirty="0"/>
              <a:t>子どもが多すぎる</a:t>
            </a:r>
          </a:p>
          <a:p>
            <a:pPr lvl="1"/>
            <a:r>
              <a:rPr lang="ja-JP" altLang="en-US" dirty="0"/>
              <a:t>子どもが悪い</a:t>
            </a:r>
          </a:p>
          <a:p>
            <a:pPr lvl="1"/>
            <a:r>
              <a:rPr lang="ja-JP" altLang="en-US" dirty="0"/>
              <a:t>前の教師が悪い</a:t>
            </a:r>
          </a:p>
          <a:p>
            <a:r>
              <a:rPr lang="ja-JP" altLang="en-US" dirty="0" smtClean="0"/>
              <a:t>教師はいいわけをせずに実践で成果を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262300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ロジャースとスキナー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スキナー　罰と褒賞を適切にすれば、人間を思い通りに動かすことができる。（重要なのは褒賞）→プログラム学習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ロジャース　個人の中の意志こそが重要・人間は成長可能性、回復可能性を自然に持っている。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2899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斉藤喜博とロジャース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ロジャースのクライアント中心療法の段階</a:t>
            </a:r>
          </a:p>
          <a:p>
            <a:pPr lvl="1"/>
            <a:r>
              <a:rPr lang="ja-JP" altLang="en-US" dirty="0" smtClean="0"/>
              <a:t>二人の人間が心理的接触を持っていること</a:t>
            </a:r>
          </a:p>
          <a:p>
            <a:pPr lvl="1"/>
            <a:r>
              <a:rPr lang="ja-JP" altLang="en-US" dirty="0" smtClean="0"/>
              <a:t>クライエントの条件・状態（クライエントの不一致状態）</a:t>
            </a:r>
          </a:p>
          <a:p>
            <a:pPr lvl="1"/>
            <a:r>
              <a:rPr lang="ja-JP" altLang="en-US" dirty="0" smtClean="0"/>
              <a:t>治療者の一致、真実さ</a:t>
            </a:r>
          </a:p>
          <a:p>
            <a:pPr lvl="1"/>
            <a:r>
              <a:rPr lang="ja-JP" altLang="en-US" dirty="0" smtClean="0"/>
              <a:t>無条件の積極的関心の経験</a:t>
            </a:r>
          </a:p>
          <a:p>
            <a:pPr lvl="1"/>
            <a:r>
              <a:rPr lang="ja-JP" altLang="en-US" dirty="0" smtClean="0"/>
              <a:t>共感的理解とその伝達</a:t>
            </a:r>
          </a:p>
          <a:p>
            <a:pPr lvl="1"/>
            <a:r>
              <a:rPr lang="ja-JP" altLang="en-US" dirty="0" smtClean="0"/>
              <a:t>治療関係の一定期間の継続</a:t>
            </a:r>
          </a:p>
          <a:p>
            <a:r>
              <a:rPr lang="ja-JP" altLang="en-US" dirty="0" smtClean="0"/>
              <a:t>斉藤喜博の子どもとの関係</a:t>
            </a:r>
          </a:p>
          <a:p>
            <a:pPr lvl="1"/>
            <a:r>
              <a:rPr lang="ja-JP" altLang="en-US" dirty="0" smtClean="0"/>
              <a:t>朗読　子どもを知る（関係性の構築・問題との直面）</a:t>
            </a:r>
          </a:p>
          <a:p>
            <a:pPr lvl="1"/>
            <a:r>
              <a:rPr lang="ja-JP" altLang="en-US" dirty="0" smtClean="0"/>
              <a:t>質問　正解のない問（教師の一致）</a:t>
            </a:r>
          </a:p>
          <a:p>
            <a:pPr lvl="1"/>
            <a:r>
              <a:rPr lang="ja-JP" altLang="en-US" dirty="0" smtClean="0"/>
              <a:t>回答への共感</a:t>
            </a:r>
          </a:p>
          <a:p>
            <a:pPr lvl="1">
              <a:buNone/>
            </a:pPr>
            <a:r>
              <a:rPr kumimoji="1" lang="ja-JP" altLang="en-US" dirty="0" smtClean="0"/>
              <a:t>（子どもの解放）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6754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斎藤の原則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教育は芸術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与える厳しさ</a:t>
            </a:r>
            <a:r>
              <a:rPr lang="ja-JP" altLang="en-US" dirty="0"/>
              <a:t>ではなく</a:t>
            </a:r>
            <a:r>
              <a:rPr lang="ja-JP" altLang="en-US" dirty="0" smtClean="0"/>
              <a:t>、子どもが求める厳しさ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新しい発見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　低学年の演劇は脚本なし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教師自身が感動する力</a:t>
            </a:r>
            <a:endParaRPr kumimoji="1" lang="en-US" altLang="ja-JP" dirty="0" smtClean="0"/>
          </a:p>
          <a:p>
            <a:r>
              <a:rPr lang="ja-JP" altLang="en-US" dirty="0"/>
              <a:t>学級集団</a:t>
            </a:r>
            <a:r>
              <a:rPr lang="ja-JP" altLang="en-US" dirty="0" smtClean="0"/>
              <a:t>は</a:t>
            </a:r>
            <a:r>
              <a:rPr lang="ja-JP" altLang="en-US" dirty="0"/>
              <a:t>ひとつ</a:t>
            </a:r>
            <a:r>
              <a:rPr lang="ja-JP" altLang="en-US" dirty="0" smtClean="0"/>
              <a:t>の人格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教師</a:t>
            </a:r>
            <a:r>
              <a:rPr kumimoji="1" lang="ja-JP" altLang="en-US" dirty="0" smtClean="0"/>
              <a:t>と</a:t>
            </a:r>
            <a:r>
              <a:rPr kumimoji="1" lang="ja-JP" altLang="en-US" dirty="0"/>
              <a:t>子ども</a:t>
            </a:r>
            <a:r>
              <a:rPr kumimoji="1" lang="ja-JP" altLang="en-US" dirty="0" smtClean="0"/>
              <a:t>が響きあいながら</a:t>
            </a:r>
            <a:r>
              <a:rPr lang="ja-JP" altLang="en-US" dirty="0" smtClean="0"/>
              <a:t>、一つの</a:t>
            </a:r>
            <a:r>
              <a:rPr lang="ja-JP" altLang="en-US" dirty="0"/>
              <a:t>命をもち、目的をもって力動的に学びあう。教師も子どもも同じ</a:t>
            </a:r>
            <a:r>
              <a:rPr lang="ja-JP" altLang="en-US" dirty="0" smtClean="0"/>
              <a:t>成員。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教師</a:t>
            </a:r>
            <a:r>
              <a:rPr kumimoji="1" lang="ja-JP" altLang="en-US" dirty="0" smtClean="0"/>
              <a:t>は学校という劇場を演技者である。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0003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遅刻事件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島小</a:t>
            </a:r>
            <a:r>
              <a:rPr lang="ja-JP" altLang="en-US" dirty="0"/>
              <a:t>で</a:t>
            </a:r>
            <a:r>
              <a:rPr lang="ja-JP" altLang="en-US" dirty="0" smtClean="0"/>
              <a:t>の最初の公開研究会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なぜこのよう</a:t>
            </a:r>
            <a:r>
              <a:rPr kumimoji="1" lang="ja-JP" altLang="en-US" dirty="0" smtClean="0"/>
              <a:t>な優れた実践が可能か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泉「努力があった。遅刻や早退が平気でできる職場だ。」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元軍人「遅刻はけしからん。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泉「出かけるときに赤ん坊が泣けば、少し一緒にいてあげたい。遅刻をおそれて形式的な仕事をするより、よい仕事ができる。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（この後激論）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88711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ピアノ事件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当時島小には教具がほとんどなかったので、宿直をして宿直代をためて、ピアノを購入。</a:t>
            </a:r>
          </a:p>
          <a:p>
            <a:r>
              <a:rPr lang="ja-JP" altLang="en-US" dirty="0" smtClean="0"/>
              <a:t>不正をしていると疑われ、斉藤は教育委員会に辞職を迫られる。</a:t>
            </a:r>
          </a:p>
          <a:p>
            <a:r>
              <a:rPr kumimoji="1" lang="ja-JP" altLang="en-US" smtClean="0"/>
              <a:t>学校の教職員には誰にも言わなかったが、組合が対応して、教育委員会は諦めた。</a:t>
            </a:r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3621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529</Words>
  <Application>Microsoft Office PowerPoint</Application>
  <PresentationFormat>画面に合わせる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14</vt:i4>
      </vt:variant>
    </vt:vector>
  </HeadingPairs>
  <TitlesOfParts>
    <vt:vector size="17" baseType="lpstr">
      <vt:lpstr>Office テーマ</vt:lpstr>
      <vt:lpstr>Office ​​テーマ</vt:lpstr>
      <vt:lpstr>1_Office ​​テーマ</vt:lpstr>
      <vt:lpstr>斎藤喜博の実践</vt:lpstr>
      <vt:lpstr>斎藤喜博生涯</vt:lpstr>
      <vt:lpstr>スライド 3</vt:lpstr>
      <vt:lpstr>教師論</vt:lpstr>
      <vt:lpstr>ロジャースとスキナー</vt:lpstr>
      <vt:lpstr>斉藤喜博とロジャース</vt:lpstr>
      <vt:lpstr>斎藤の原則</vt:lpstr>
      <vt:lpstr>遅刻事件</vt:lpstr>
      <vt:lpstr>ピアノ事件</vt:lpstr>
      <vt:lpstr>絶句の授業１</vt:lpstr>
      <vt:lpstr>絶句の授業２</vt:lpstr>
      <vt:lpstr>斉藤喜博とロジャース</vt:lpstr>
      <vt:lpstr>斉藤喜博とグリンバーグ</vt:lpstr>
      <vt:lpstr>斉藤と仮説実験授業の比較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科学的認識と表現と自己実現</dc:title>
  <dc:creator>wakei</dc:creator>
  <cp:lastModifiedBy>wakei</cp:lastModifiedBy>
  <cp:revision>18</cp:revision>
  <dcterms:created xsi:type="dcterms:W3CDTF">2012-06-05T10:09:51Z</dcterms:created>
  <dcterms:modified xsi:type="dcterms:W3CDTF">2014-06-03T12:05:11Z</dcterms:modified>
</cp:coreProperties>
</file>