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57" r:id="rId5"/>
    <p:sldId id="258" r:id="rId6"/>
    <p:sldId id="272" r:id="rId7"/>
    <p:sldId id="267" r:id="rId8"/>
    <p:sldId id="262" r:id="rId9"/>
    <p:sldId id="263" r:id="rId10"/>
    <p:sldId id="268" r:id="rId11"/>
    <p:sldId id="273" r:id="rId12"/>
    <p:sldId id="269" r:id="rId13"/>
    <p:sldId id="270" r:id="rId14"/>
    <p:sldId id="271" r:id="rId15"/>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108" y="-61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EF3031C-92B6-4C80-B587-20C1A6052D7B}"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2C6712C-BD03-4798-977D-8D77A1959B86}"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DA86CF7-A0D2-4D73-8816-95691CBEC49F}"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B165BE4-5752-4149-B830-ACFD06F550D9}"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1D9EC82-886C-4906-AA4A-FF285C3FD3E8}"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9E16A3C-DC73-4309-8E5B-0DFADA6989F2}"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04487E4D-77B2-4044-9301-0154A9690128}"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4554662F-3DD0-480D-AB9E-F5A1A1CD527F}"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B41884AA-7894-44ED-995F-A592C47B5805}"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86B259B-2C11-48A9-BB2D-9C27DF6198DC}"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3A0ECD9-4481-4148-8F24-0F9161E468DE}"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62555935-0041-47F3-8B97-6E5C5E41AF7F}"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ja-JP" altLang="en-US" dirty="0" smtClean="0"/>
              <a:t>授業における「発言」の活用</a:t>
            </a:r>
            <a:endParaRPr lang="ja-JP" altLang="en-US" dirty="0" smtClean="0"/>
          </a:p>
        </p:txBody>
      </p:sp>
      <p:sp>
        <p:nvSpPr>
          <p:cNvPr id="2051" name="Rectangle 3"/>
          <p:cNvSpPr>
            <a:spLocks noGrp="1" noChangeArrowheads="1"/>
          </p:cNvSpPr>
          <p:nvPr>
            <p:ph type="subTitle" idx="1"/>
          </p:nvPr>
        </p:nvSpPr>
        <p:spPr/>
        <p:txBody>
          <a:bodyPr/>
          <a:lstStyle/>
          <a:p>
            <a:pPr eaLnBrk="1" hangingPunct="1"/>
            <a:r>
              <a:rPr lang="ja-JP" altLang="en-US" smtClean="0"/>
              <a:t>主体的に考え・生きる子どもの育成</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ja-JP" altLang="en-US" dirty="0" smtClean="0"/>
              <a:t>科学的認識と生活指導１</a:t>
            </a:r>
            <a:endParaRPr lang="ja-JP" altLang="en-US" dirty="0"/>
          </a:p>
        </p:txBody>
      </p:sp>
      <p:sp>
        <p:nvSpPr>
          <p:cNvPr id="8195" name="Rectangle 3"/>
          <p:cNvSpPr>
            <a:spLocks noGrp="1" noChangeArrowheads="1"/>
          </p:cNvSpPr>
          <p:nvPr>
            <p:ph type="body" idx="1"/>
          </p:nvPr>
        </p:nvSpPr>
        <p:spPr/>
        <p:txBody>
          <a:bodyPr>
            <a:normAutofit lnSpcReduction="10000"/>
          </a:bodyPr>
          <a:lstStyle/>
          <a:p>
            <a:pPr>
              <a:lnSpc>
                <a:spcPct val="90000"/>
              </a:lnSpc>
            </a:pPr>
            <a:r>
              <a:rPr lang="ja-JP" altLang="en-US"/>
              <a:t>個人は「科学的認識」をもつと、モラルを尊重した行動をとるようになるのか。</a:t>
            </a:r>
          </a:p>
          <a:p>
            <a:pPr>
              <a:lnSpc>
                <a:spcPct val="90000"/>
              </a:lnSpc>
              <a:buFontTx/>
              <a:buNone/>
            </a:pPr>
            <a:r>
              <a:rPr lang="ja-JP" altLang="en-US"/>
              <a:t>　　ａ　正しい認識が正しい行動の基礎となる。</a:t>
            </a:r>
          </a:p>
          <a:p>
            <a:pPr>
              <a:lnSpc>
                <a:spcPct val="90000"/>
              </a:lnSpc>
              <a:buFontTx/>
              <a:buNone/>
            </a:pPr>
            <a:r>
              <a:rPr lang="ja-JP" altLang="en-US"/>
              <a:t>　　ｂ　認識と行動は全く別ものだ。</a:t>
            </a:r>
          </a:p>
          <a:p>
            <a:pPr>
              <a:lnSpc>
                <a:spcPct val="90000"/>
              </a:lnSpc>
            </a:pPr>
            <a:r>
              <a:rPr lang="ja-JP" altLang="en-US"/>
              <a:t>他の個人の行動を変える（改善する）のに、科学的認識は有効か。</a:t>
            </a:r>
          </a:p>
          <a:p>
            <a:pPr>
              <a:lnSpc>
                <a:spcPct val="90000"/>
              </a:lnSpc>
              <a:buFontTx/>
              <a:buNone/>
            </a:pPr>
            <a:r>
              <a:rPr lang="ja-JP" altLang="en-US"/>
              <a:t>　　ａ　本人の内的意思こそが行動を変える。</a:t>
            </a:r>
          </a:p>
          <a:p>
            <a:pPr>
              <a:lnSpc>
                <a:spcPct val="90000"/>
              </a:lnSpc>
              <a:buFontTx/>
              <a:buNone/>
            </a:pPr>
            <a:r>
              <a:rPr lang="ja-JP" altLang="en-US"/>
              <a:t>　　ｂ　科学的認識に基づいた「働きかけ」で行動を変えることができる。</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科学的認識と生活指導２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自然科学教育のパターン</a:t>
            </a:r>
          </a:p>
          <a:p>
            <a:pPr lvl="1"/>
            <a:r>
              <a:rPr kumimoji="1" lang="ja-JP" altLang="en-US" dirty="0" smtClean="0"/>
              <a:t>確定した真理の教授</a:t>
            </a:r>
          </a:p>
          <a:p>
            <a:pPr lvl="1"/>
            <a:r>
              <a:rPr lang="ja-JP" altLang="en-US" dirty="0" smtClean="0"/>
              <a:t>発見</a:t>
            </a:r>
            <a:r>
              <a:rPr lang="ja-JP" altLang="en-US" dirty="0" smtClean="0"/>
              <a:t>学習</a:t>
            </a:r>
            <a:r>
              <a:rPr lang="ja-JP" altLang="en-US" dirty="0" smtClean="0"/>
              <a:t>・実験</a:t>
            </a:r>
          </a:p>
          <a:p>
            <a:r>
              <a:rPr kumimoji="1" lang="ja-JP" altLang="en-US" dirty="0" smtClean="0"/>
              <a:t>生活指導との関連</a:t>
            </a:r>
          </a:p>
          <a:p>
            <a:pPr lvl="1"/>
            <a:r>
              <a:rPr lang="ja-JP" altLang="en-US" dirty="0" smtClean="0"/>
              <a:t>事実を分析する能力</a:t>
            </a:r>
          </a:p>
          <a:p>
            <a:pPr lvl="1"/>
            <a:r>
              <a:rPr kumimoji="1" lang="ja-JP" altLang="en-US" dirty="0" smtClean="0"/>
              <a:t>因果関係を把握する能力</a:t>
            </a:r>
          </a:p>
          <a:p>
            <a:r>
              <a:rPr lang="ja-JP" altLang="en-US" dirty="0" smtClean="0"/>
              <a:t>仮説実験授業は</a:t>
            </a:r>
            <a:r>
              <a:rPr lang="ja-JP" altLang="en-US" dirty="0" smtClean="0"/>
              <a:t>更に</a:t>
            </a:r>
            <a:r>
              <a:rPr lang="ja-JP" altLang="en-US" dirty="0" smtClean="0"/>
              <a:t>「自己表現」を付加</a:t>
            </a: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ja-JP" altLang="en-US"/>
              <a:t>仮説実験授業とは何か</a:t>
            </a:r>
          </a:p>
        </p:txBody>
      </p:sp>
      <p:sp>
        <p:nvSpPr>
          <p:cNvPr id="7171" name="Rectangle 3"/>
          <p:cNvSpPr>
            <a:spLocks noGrp="1" noChangeArrowheads="1"/>
          </p:cNvSpPr>
          <p:nvPr>
            <p:ph type="body" idx="1"/>
          </p:nvPr>
        </p:nvSpPr>
        <p:spPr/>
        <p:txBody>
          <a:bodyPr/>
          <a:lstStyle/>
          <a:p>
            <a:pPr>
              <a:lnSpc>
                <a:spcPct val="90000"/>
              </a:lnSpc>
            </a:pPr>
            <a:r>
              <a:rPr lang="ja-JP" altLang="en-US"/>
              <a:t>科学的認識は、科学的真理の獲得の筋道をできるだけたどって到達するような教育方法によって学ぶのが、効果的である。</a:t>
            </a:r>
          </a:p>
          <a:p>
            <a:pPr>
              <a:lnSpc>
                <a:spcPct val="90000"/>
              </a:lnSpc>
            </a:pPr>
            <a:r>
              <a:rPr lang="ja-JP" altLang="en-US"/>
              <a:t>科学の発展の歴史を踏まえながら、科学的な方法（実験的な方法）によって、科学的知識を獲得していくのが効果的である。</a:t>
            </a:r>
          </a:p>
          <a:p>
            <a:pPr>
              <a:lnSpc>
                <a:spcPct val="90000"/>
              </a:lnSpc>
            </a:pPr>
            <a:r>
              <a:rPr lang="ja-JP" altLang="en-US"/>
              <a:t>科学を学ぶ目的は、知識の獲得だけではなく、科学や生活に対する主体的な態度を育てることも含む。</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ja-JP" altLang="en-US"/>
              <a:t>仮説実験授業の方法</a:t>
            </a:r>
          </a:p>
        </p:txBody>
      </p:sp>
      <p:sp>
        <p:nvSpPr>
          <p:cNvPr id="10243" name="Rectangle 3"/>
          <p:cNvSpPr>
            <a:spLocks noGrp="1" noChangeArrowheads="1"/>
          </p:cNvSpPr>
          <p:nvPr>
            <p:ph type="body" idx="1"/>
          </p:nvPr>
        </p:nvSpPr>
        <p:spPr/>
        <p:txBody>
          <a:bodyPr/>
          <a:lstStyle/>
          <a:p>
            <a:pPr>
              <a:lnSpc>
                <a:spcPct val="80000"/>
              </a:lnSpc>
            </a:pPr>
            <a:r>
              <a:rPr lang="ja-JP" altLang="en-US" sz="2800"/>
              <a:t>教材を分野別に「系統的」に配列する。（学習指導要領とは異なる。）</a:t>
            </a:r>
          </a:p>
          <a:p>
            <a:pPr>
              <a:lnSpc>
                <a:spcPct val="80000"/>
              </a:lnSpc>
            </a:pPr>
            <a:r>
              <a:rPr lang="ja-JP" altLang="en-US" sz="2800"/>
              <a:t>その系統性に沿って、学ぶべき知識とそれを確かめる実験を配列する。</a:t>
            </a:r>
          </a:p>
          <a:p>
            <a:pPr>
              <a:lnSpc>
                <a:spcPct val="80000"/>
              </a:lnSpc>
            </a:pPr>
            <a:r>
              <a:rPr lang="ja-JP" altLang="en-US" sz="2800"/>
              <a:t>それぞれの知識を確認するための「問題」を配置し、過去の科学研究の歴史を踏まえた「選択肢」を３つ程度与える。</a:t>
            </a:r>
          </a:p>
          <a:p>
            <a:pPr>
              <a:lnSpc>
                <a:spcPct val="80000"/>
              </a:lnSpc>
            </a:pPr>
            <a:r>
              <a:rPr lang="ja-JP" altLang="en-US" sz="2800"/>
              <a:t>はじめに「選択肢」にそって意見分布をとり、その後討論をする。</a:t>
            </a:r>
          </a:p>
          <a:p>
            <a:pPr>
              <a:lnSpc>
                <a:spcPct val="80000"/>
              </a:lnSpc>
            </a:pPr>
            <a:r>
              <a:rPr lang="ja-JP" altLang="en-US" sz="2800"/>
              <a:t>討論の結果を踏まえて、意見分布を再度とる。</a:t>
            </a:r>
          </a:p>
          <a:p>
            <a:pPr>
              <a:lnSpc>
                <a:spcPct val="80000"/>
              </a:lnSpc>
            </a:pPr>
            <a:r>
              <a:rPr lang="ja-JP" altLang="en-US" sz="2800"/>
              <a:t>実験で確認する。</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ja-JP" altLang="en-US"/>
              <a:t>仮説実験授業の意味</a:t>
            </a:r>
          </a:p>
        </p:txBody>
      </p:sp>
      <p:sp>
        <p:nvSpPr>
          <p:cNvPr id="11267" name="Rectangle 3"/>
          <p:cNvSpPr>
            <a:spLocks noGrp="1" noChangeArrowheads="1"/>
          </p:cNvSpPr>
          <p:nvPr>
            <p:ph type="body" idx="1"/>
          </p:nvPr>
        </p:nvSpPr>
        <p:spPr/>
        <p:txBody>
          <a:bodyPr/>
          <a:lstStyle/>
          <a:p>
            <a:pPr>
              <a:lnSpc>
                <a:spcPct val="90000"/>
              </a:lnSpc>
            </a:pPr>
            <a:r>
              <a:rPr lang="ja-JP" altLang="en-US" dirty="0"/>
              <a:t>系統的に学ぶので、理解しやすいし、高度なことを学ぶことができる。</a:t>
            </a:r>
          </a:p>
          <a:p>
            <a:pPr>
              <a:lnSpc>
                <a:spcPct val="90000"/>
              </a:lnSpc>
            </a:pPr>
            <a:r>
              <a:rPr lang="ja-JP" altLang="en-US" dirty="0"/>
              <a:t>過去の科学史を踏まえた選択肢が構成されているので、「間違った意見」も説得力をもつことが多い。また、正しい選択よりも、相手を説得することを高く評価するので、成績にかかわらず、討論に参加できる。</a:t>
            </a:r>
          </a:p>
          <a:p>
            <a:pPr>
              <a:lnSpc>
                <a:spcPct val="90000"/>
              </a:lnSpc>
            </a:pPr>
            <a:r>
              <a:rPr lang="ja-JP" altLang="en-US" dirty="0"/>
              <a:t>コミュニケーションをとり、主体的な関わりを成長させることができる。</a:t>
            </a:r>
          </a:p>
          <a:p>
            <a:pPr>
              <a:lnSpc>
                <a:spcPct val="90000"/>
              </a:lnSpc>
              <a:buFontTx/>
              <a:buNone/>
            </a:pPr>
            <a:endParaRPr lang="en-US" altLang="ja-JP"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ja-JP" altLang="en-US" smtClean="0"/>
              <a:t>これまでの確認</a:t>
            </a:r>
          </a:p>
        </p:txBody>
      </p:sp>
      <p:sp>
        <p:nvSpPr>
          <p:cNvPr id="3075" name="Rectangle 3"/>
          <p:cNvSpPr>
            <a:spLocks noGrp="1" noChangeArrowheads="1"/>
          </p:cNvSpPr>
          <p:nvPr>
            <p:ph type="body" idx="1"/>
          </p:nvPr>
        </p:nvSpPr>
        <p:spPr/>
        <p:txBody>
          <a:bodyPr/>
          <a:lstStyle/>
          <a:p>
            <a:pPr eaLnBrk="1" hangingPunct="1"/>
            <a:r>
              <a:rPr lang="ja-JP" altLang="en-US" smtClean="0"/>
              <a:t>人間は社会的動物　人間の相互関係の中で生きる。</a:t>
            </a:r>
          </a:p>
          <a:p>
            <a:pPr eaLnBrk="1" hangingPunct="1"/>
            <a:r>
              <a:rPr lang="ja-JP" altLang="en-US" smtClean="0"/>
              <a:t>社会集団の形成とその中での生活</a:t>
            </a:r>
          </a:p>
          <a:p>
            <a:pPr eaLnBrk="1" hangingPunct="1"/>
            <a:r>
              <a:rPr lang="ja-JP" altLang="en-US" smtClean="0"/>
              <a:t>学校では基礎単位としての学級集団</a:t>
            </a:r>
          </a:p>
          <a:p>
            <a:pPr eaLnBrk="1" hangingPunct="1"/>
            <a:r>
              <a:rPr lang="ja-JP" altLang="en-US" smtClean="0"/>
              <a:t>集団的関係からの排除→いじめ</a:t>
            </a:r>
          </a:p>
          <a:p>
            <a:pPr eaLnBrk="1" hangingPunct="1"/>
            <a:r>
              <a:rPr lang="ja-JP" altLang="en-US" smtClean="0"/>
              <a:t>集団的関係の崩壊→学級崩壊</a:t>
            </a:r>
          </a:p>
          <a:p>
            <a:pPr eaLnBrk="1" hangingPunct="1"/>
            <a:r>
              <a:rPr lang="ja-JP" altLang="en-US" smtClean="0"/>
              <a:t>集団形成に必要なこと　民主主義・コミュニケーション・公的な関係</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ja-JP" altLang="en-US" smtClean="0"/>
              <a:t>今日の課題</a:t>
            </a:r>
          </a:p>
        </p:txBody>
      </p:sp>
      <p:sp>
        <p:nvSpPr>
          <p:cNvPr id="4099" name="Rectangle 3"/>
          <p:cNvSpPr>
            <a:spLocks noGrp="1" noChangeArrowheads="1"/>
          </p:cNvSpPr>
          <p:nvPr>
            <p:ph type="body" idx="1"/>
          </p:nvPr>
        </p:nvSpPr>
        <p:spPr/>
        <p:txBody>
          <a:bodyPr/>
          <a:lstStyle/>
          <a:p>
            <a:pPr eaLnBrk="1" hangingPunct="1"/>
            <a:r>
              <a:rPr lang="ja-JP" altLang="en-US" dirty="0" smtClean="0"/>
              <a:t>受動的・傍観者的→主体的な人間の育成</a:t>
            </a:r>
          </a:p>
          <a:p>
            <a:pPr eaLnBrk="1" hangingPunct="1"/>
            <a:r>
              <a:rPr lang="ja-JP" altLang="en-US" dirty="0" smtClean="0"/>
              <a:t>集団の運営の民主主義と相互の意思疎通</a:t>
            </a:r>
          </a:p>
          <a:p>
            <a:pPr eaLnBrk="1" hangingPunct="1">
              <a:buFontTx/>
              <a:buNone/>
            </a:pPr>
            <a:r>
              <a:rPr lang="ja-JP" altLang="en-US" dirty="0" smtClean="0"/>
              <a:t>　　　学級運営や行事等で主に学ぶ</a:t>
            </a:r>
          </a:p>
          <a:p>
            <a:pPr eaLnBrk="1" hangingPunct="1"/>
            <a:r>
              <a:rPr lang="ja-JP" altLang="en-US" dirty="0" smtClean="0"/>
              <a:t>教科の中でどう学ぶか</a:t>
            </a:r>
          </a:p>
          <a:p>
            <a:pPr eaLnBrk="1" hangingPunct="1">
              <a:buFontTx/>
              <a:buNone/>
            </a:pPr>
            <a:r>
              <a:rPr lang="ja-JP" altLang="en-US" dirty="0" smtClean="0"/>
              <a:t>　　　歴史教育の中</a:t>
            </a:r>
            <a:r>
              <a:rPr lang="ja-JP" altLang="en-US" dirty="0" smtClean="0"/>
              <a:t>で</a:t>
            </a:r>
            <a:endParaRPr lang="ja-JP" altLang="en-US" dirty="0" smtClean="0"/>
          </a:p>
          <a:p>
            <a:pPr eaLnBrk="1" hangingPunct="1">
              <a:buFontTx/>
              <a:buNone/>
            </a:pPr>
            <a:r>
              <a:rPr lang="ja-JP" altLang="en-US" dirty="0" smtClean="0"/>
              <a:t>　　　自然科学教育の中</a:t>
            </a:r>
            <a:r>
              <a:rPr lang="ja-JP" altLang="en-US" dirty="0" smtClean="0"/>
              <a:t>で</a:t>
            </a:r>
            <a:endParaRPr lang="ja-JP" alt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ja-JP" altLang="en-US" smtClean="0"/>
              <a:t>ハナ・アレント再論</a:t>
            </a:r>
          </a:p>
        </p:txBody>
      </p:sp>
      <p:sp>
        <p:nvSpPr>
          <p:cNvPr id="5123" name="Rectangle 3"/>
          <p:cNvSpPr>
            <a:spLocks noGrp="1" noChangeArrowheads="1"/>
          </p:cNvSpPr>
          <p:nvPr>
            <p:ph type="body" idx="1"/>
          </p:nvPr>
        </p:nvSpPr>
        <p:spPr/>
        <p:txBody>
          <a:bodyPr/>
          <a:lstStyle/>
          <a:p>
            <a:pPr eaLnBrk="1" hangingPunct="1"/>
            <a:r>
              <a:rPr lang="ja-JP" altLang="en-US" sz="2800" smtClean="0"/>
              <a:t>すべての人にとって共通のものの現れ（共通世界）</a:t>
            </a:r>
          </a:p>
          <a:p>
            <a:pPr eaLnBrk="1" hangingPunct="1"/>
            <a:r>
              <a:rPr lang="ja-JP" altLang="en-US" sz="2800" smtClean="0"/>
              <a:t>共生する共同体であり、同時に各人の唯一性を尊重する</a:t>
            </a:r>
          </a:p>
          <a:p>
            <a:pPr eaLnBrk="1" hangingPunct="1"/>
            <a:r>
              <a:rPr lang="ja-JP" altLang="en-US" sz="2800" smtClean="0"/>
              <a:t>自由における平等</a:t>
            </a:r>
          </a:p>
          <a:p>
            <a:pPr eaLnBrk="1" hangingPunct="1"/>
            <a:r>
              <a:rPr lang="ja-JP" altLang="en-US" sz="2800" smtClean="0"/>
              <a:t>暴力ではなく、言論と説得によって決定される。</a:t>
            </a:r>
          </a:p>
          <a:p>
            <a:pPr eaLnBrk="1" hangingPunct="1"/>
            <a:r>
              <a:rPr lang="ja-JP" altLang="en-US" sz="2800" smtClean="0"/>
              <a:t>自ら進んで活動し、語り、自身を世界の中に挿入し、自身の物語を始める自発性の下に、私的な隠れ場所を去って、自分を曝すこと。</a:t>
            </a:r>
          </a:p>
          <a:p>
            <a:pPr eaLnBrk="1" hangingPunct="1">
              <a:buFontTx/>
              <a:buNone/>
            </a:pPr>
            <a:endParaRPr lang="en-US" altLang="ja-JP" sz="28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ja-JP" altLang="en-US" smtClean="0"/>
              <a:t>アレント的公共空間と学級</a:t>
            </a:r>
          </a:p>
        </p:txBody>
      </p:sp>
      <p:sp>
        <p:nvSpPr>
          <p:cNvPr id="6147" name="Rectangle 3"/>
          <p:cNvSpPr>
            <a:spLocks noGrp="1" noChangeArrowheads="1"/>
          </p:cNvSpPr>
          <p:nvPr>
            <p:ph type="body" idx="1"/>
          </p:nvPr>
        </p:nvSpPr>
        <p:spPr/>
        <p:txBody>
          <a:bodyPr/>
          <a:lstStyle/>
          <a:p>
            <a:pPr eaLnBrk="1" hangingPunct="1"/>
            <a:r>
              <a:rPr lang="ja-JP" altLang="en-US" smtClean="0"/>
              <a:t>学級の問題は</a:t>
            </a:r>
          </a:p>
          <a:p>
            <a:pPr eaLnBrk="1" hangingPunct="1">
              <a:buFontTx/>
              <a:buNone/>
            </a:pPr>
            <a:r>
              <a:rPr lang="ja-JP" altLang="en-US" smtClean="0"/>
              <a:t>　　公共空間の崩壊＝学級崩壊</a:t>
            </a:r>
          </a:p>
          <a:p>
            <a:pPr eaLnBrk="1" hangingPunct="1">
              <a:buFontTx/>
              <a:buNone/>
            </a:pPr>
            <a:r>
              <a:rPr lang="ja-JP" altLang="en-US" smtClean="0"/>
              <a:t>　　唯一性の尊重の欠如＝同質性の強要</a:t>
            </a:r>
          </a:p>
          <a:p>
            <a:pPr eaLnBrk="1" hangingPunct="1">
              <a:buFontTx/>
              <a:buNone/>
            </a:pPr>
            <a:r>
              <a:rPr lang="ja-JP" altLang="en-US" smtClean="0"/>
              <a:t>　　暴力の支配と私的領域への逃げ込み＝いじめ</a:t>
            </a:r>
          </a:p>
          <a:p>
            <a:pPr eaLnBrk="1" hangingPunct="1">
              <a:buFontTx/>
              <a:buNone/>
            </a:pPr>
            <a:r>
              <a:rPr lang="ja-JP" altLang="en-US" smtClean="0"/>
              <a:t>・　どのような学級を育成するのか</a:t>
            </a:r>
          </a:p>
          <a:p>
            <a:pPr eaLnBrk="1" hangingPunct="1">
              <a:buFontTx/>
              <a:buNone/>
            </a:pPr>
            <a:r>
              <a:rPr lang="ja-JP" altLang="en-US" smtClean="0"/>
              <a:t>　　共生・公開・平等・自由・言論や討論・唯一性（個性）の保証・活動</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歴史教育・科学教育と生活指導</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通常は無縁と思われているが、深い関係</a:t>
            </a:r>
          </a:p>
          <a:p>
            <a:r>
              <a:rPr lang="ja-JP" altLang="en-US" dirty="0" smtClean="0"/>
              <a:t>授業がアレント的「公共空間での活動」として成立するか、「一方的伝達」となるか</a:t>
            </a:r>
          </a:p>
          <a:p>
            <a:r>
              <a:rPr kumimoji="1" lang="ja-JP" altLang="en-US" dirty="0" smtClean="0"/>
              <a:t>優れた授業</a:t>
            </a:r>
            <a:r>
              <a:rPr kumimoji="1" lang="ja-JP" altLang="en-US" dirty="0" smtClean="0"/>
              <a:t>は</a:t>
            </a:r>
            <a:r>
              <a:rPr kumimoji="1" lang="ja-JP" altLang="en-US" dirty="0" smtClean="0"/>
              <a:t>、アレント的活動の実現が可能</a:t>
            </a:r>
          </a:p>
          <a:p>
            <a:r>
              <a:rPr kumimoji="1" lang="ja-JP" altLang="en-US" dirty="0" smtClean="0"/>
              <a:t>一方的授業は、生活指導的にはゼロかマイナス</a:t>
            </a:r>
          </a:p>
          <a:p>
            <a:r>
              <a:rPr lang="ja-JP" altLang="en-US" dirty="0" smtClean="0"/>
              <a:t>岐路は発言＝自己表現と、相互のやりとりの組織にある</a:t>
            </a:r>
            <a:endParaRPr kumimoji="1" lang="ja-JP" altLang="en-US" dirty="0" smtClean="0"/>
          </a:p>
          <a:p>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歴史教育と生活指導</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戦前の歴史教育は愛国心教育であり、道徳教育であった</a:t>
            </a:r>
            <a:r>
              <a:rPr kumimoji="1" lang="ja-JP" altLang="en-US" dirty="0" smtClean="0"/>
              <a:t>。</a:t>
            </a:r>
          </a:p>
          <a:p>
            <a:pPr lvl="1"/>
            <a:r>
              <a:rPr lang="ja-JP" altLang="en-US" dirty="0" smtClean="0"/>
              <a:t>事実</a:t>
            </a:r>
            <a:r>
              <a:rPr lang="ja-JP" altLang="en-US" dirty="0" smtClean="0"/>
              <a:t>と</a:t>
            </a:r>
            <a:r>
              <a:rPr lang="ja-JP" altLang="en-US" dirty="0" smtClean="0"/>
              <a:t>はない「立場」の授業（古代・南北朝）</a:t>
            </a:r>
          </a:p>
          <a:p>
            <a:pPr lvl="1"/>
            <a:r>
              <a:rPr kumimoji="1" lang="ja-JP" altLang="en-US" dirty="0" smtClean="0"/>
              <a:t>暗記の強要（歴代天皇名）</a:t>
            </a:r>
            <a:endParaRPr kumimoji="1" lang="ja-JP" altLang="en-US" dirty="0" smtClean="0"/>
          </a:p>
          <a:p>
            <a:r>
              <a:rPr lang="ja-JP" altLang="en-US" dirty="0" smtClean="0"/>
              <a:t>望ましい歴史教育は</a:t>
            </a:r>
          </a:p>
          <a:p>
            <a:pPr lvl="1"/>
            <a:r>
              <a:rPr lang="ja-JP" altLang="en-US" dirty="0" smtClean="0"/>
              <a:t>事実のみを</a:t>
            </a:r>
            <a:r>
              <a:rPr lang="ja-JP" altLang="en-US" dirty="0" smtClean="0"/>
              <a:t>伝達</a:t>
            </a:r>
            <a:endParaRPr lang="ja-JP" altLang="en-US" dirty="0" smtClean="0"/>
          </a:p>
          <a:p>
            <a:pPr lvl="1"/>
            <a:r>
              <a:rPr lang="ja-JP" altLang="en-US" dirty="0" smtClean="0"/>
              <a:t>民主主義的愛国心教育</a:t>
            </a:r>
            <a:endParaRPr lang="ja-JP" altLang="en-US" dirty="0" smtClean="0"/>
          </a:p>
          <a:p>
            <a:pPr lvl="1"/>
            <a:r>
              <a:rPr kumimoji="1" lang="ja-JP" altLang="en-US" dirty="0" smtClean="0"/>
              <a:t>いずれ</a:t>
            </a:r>
            <a:r>
              <a:rPr kumimoji="1" lang="ja-JP" altLang="en-US" dirty="0" smtClean="0"/>
              <a:t>とも違う歴史</a:t>
            </a:r>
            <a:r>
              <a:rPr kumimoji="1" lang="ja-JP" altLang="en-US" dirty="0" smtClean="0"/>
              <a:t>教育</a:t>
            </a:r>
            <a:r>
              <a:rPr lang="ja-JP" altLang="en-US" dirty="0" smtClean="0"/>
              <a:t>（安井俊夫）</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ja-JP" altLang="en-US" smtClean="0"/>
              <a:t>安井俊夫の歴史教育（１）</a:t>
            </a:r>
          </a:p>
        </p:txBody>
      </p:sp>
      <p:sp>
        <p:nvSpPr>
          <p:cNvPr id="10243" name="Rectangle 3"/>
          <p:cNvSpPr>
            <a:spLocks noGrp="1" noChangeArrowheads="1"/>
          </p:cNvSpPr>
          <p:nvPr>
            <p:ph type="body" idx="1"/>
          </p:nvPr>
        </p:nvSpPr>
        <p:spPr/>
        <p:txBody>
          <a:bodyPr/>
          <a:lstStyle/>
          <a:p>
            <a:pPr eaLnBrk="1" hangingPunct="1"/>
            <a:r>
              <a:rPr lang="ja-JP" altLang="en-US" smtClean="0"/>
              <a:t>系統的な歴史観と民衆史観にたっていた。</a:t>
            </a:r>
          </a:p>
          <a:p>
            <a:pPr eaLnBrk="1" hangingPunct="1">
              <a:buFontTx/>
              <a:buNone/>
            </a:pPr>
            <a:r>
              <a:rPr lang="ja-JP" altLang="en-US" smtClean="0"/>
              <a:t>　　　－専制的な王と虐げられた民衆</a:t>
            </a:r>
          </a:p>
          <a:p>
            <a:pPr eaLnBrk="1" hangingPunct="1"/>
            <a:r>
              <a:rPr lang="ja-JP" altLang="en-US" smtClean="0"/>
              <a:t>生徒からの疑問</a:t>
            </a:r>
          </a:p>
          <a:p>
            <a:pPr eaLnBrk="1" hangingPunct="1">
              <a:buFontTx/>
              <a:buNone/>
            </a:pPr>
            <a:r>
              <a:rPr lang="ja-JP" altLang="en-US" smtClean="0"/>
              <a:t>　　なぜ東国の農民が都の天皇の墓を作るのか。松戸の湿地帯をどのように埋め立てたのか。→水を抜いたのではないか。</a:t>
            </a:r>
          </a:p>
          <a:p>
            <a:pPr eaLnBrk="1" hangingPunct="1"/>
            <a:r>
              <a:rPr lang="ja-JP" altLang="en-US" smtClean="0"/>
              <a:t>民衆の生活実感からの把握の必要性の自覚</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ja-JP" altLang="en-US" smtClean="0"/>
              <a:t>安井俊夫の歴史教育（２）</a:t>
            </a:r>
          </a:p>
        </p:txBody>
      </p:sp>
      <p:sp>
        <p:nvSpPr>
          <p:cNvPr id="11267" name="Rectangle 3"/>
          <p:cNvSpPr>
            <a:spLocks noGrp="1" noChangeArrowheads="1"/>
          </p:cNvSpPr>
          <p:nvPr>
            <p:ph type="body" idx="1"/>
          </p:nvPr>
        </p:nvSpPr>
        <p:spPr/>
        <p:txBody>
          <a:bodyPr/>
          <a:lstStyle/>
          <a:p>
            <a:pPr eaLnBrk="1" hangingPunct="1"/>
            <a:r>
              <a:rPr lang="ja-JP" altLang="en-US" dirty="0" smtClean="0"/>
              <a:t>権力の強大さを強調　→　何もできないという諦観だけを生む。</a:t>
            </a:r>
          </a:p>
          <a:p>
            <a:pPr eaLnBrk="1" hangingPunct="1"/>
            <a:r>
              <a:rPr lang="ja-JP" altLang="en-US" dirty="0" smtClean="0"/>
              <a:t>「できない子の論理」をすっきりした説明で済ませてしまう。　→　一種の差別観につながる上に、歴史の原動力をみることができない。</a:t>
            </a:r>
          </a:p>
          <a:p>
            <a:pPr eaLnBrk="1" hangingPunct="1"/>
            <a:r>
              <a:rPr lang="ja-JP" altLang="en-US" dirty="0" smtClean="0"/>
              <a:t>「生活」から歴史を見ていく。</a:t>
            </a:r>
            <a:endParaRPr lang="en-US" altLang="ja-JP" dirty="0" smtClean="0"/>
          </a:p>
          <a:p>
            <a:pPr eaLnBrk="1" hangingPunct="1"/>
            <a:r>
              <a:rPr lang="ja-JP" altLang="en-US" smtClean="0"/>
              <a:t>Ｃｆ　何故</a:t>
            </a:r>
            <a:r>
              <a:rPr lang="ja-JP" altLang="en-US" dirty="0" smtClean="0"/>
              <a:t>「生活指導」的機能をもつのか考えてみよう。</a:t>
            </a:r>
          </a:p>
          <a:p>
            <a:pPr eaLnBrk="1" hangingPunct="1"/>
            <a:endParaRPr lang="ja-JP" altLang="en-US" dirty="0" smtClean="0"/>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298</TotalTime>
  <Words>680</Words>
  <Application>Microsoft Office PowerPoint</Application>
  <PresentationFormat>画面に合わせる (4:3)</PresentationFormat>
  <Paragraphs>84</Paragraphs>
  <Slides>14</Slides>
  <Notes>0</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標準デザイン</vt:lpstr>
      <vt:lpstr>授業における「発言」の活用</vt:lpstr>
      <vt:lpstr>これまでの確認</vt:lpstr>
      <vt:lpstr>今日の課題</vt:lpstr>
      <vt:lpstr>ハナ・アレント再論</vt:lpstr>
      <vt:lpstr>アレント的公共空間と学級</vt:lpstr>
      <vt:lpstr>歴史教育・科学教育と生活指導</vt:lpstr>
      <vt:lpstr>歴史教育と生活指導</vt:lpstr>
      <vt:lpstr>安井俊夫の歴史教育（１）</vt:lpstr>
      <vt:lpstr>安井俊夫の歴史教育（２）</vt:lpstr>
      <vt:lpstr>科学的認識と生活指導１</vt:lpstr>
      <vt:lpstr>科学的認識と生活指導２</vt:lpstr>
      <vt:lpstr>仮説実験授業とは何か</vt:lpstr>
      <vt:lpstr>仮説実験授業の方法</vt:lpstr>
      <vt:lpstr>仮説実験授業の意味</vt:lpstr>
    </vt:vector>
  </TitlesOfParts>
  <Company>bunkyo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歴史教育と生活指導</dc:title>
  <dc:creator>wakei</dc:creator>
  <cp:lastModifiedBy>wakei</cp:lastModifiedBy>
  <cp:revision>20</cp:revision>
  <dcterms:created xsi:type="dcterms:W3CDTF">2007-05-15T12:42:10Z</dcterms:created>
  <dcterms:modified xsi:type="dcterms:W3CDTF">2014-05-20T03:04:31Z</dcterms:modified>
</cp:coreProperties>
</file>