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5" r:id="rId5"/>
    <p:sldId id="266" r:id="rId6"/>
    <p:sldId id="267" r:id="rId7"/>
    <p:sldId id="268" r:id="rId8"/>
    <p:sldId id="263" r:id="rId9"/>
    <p:sldId id="269" r:id="rId10"/>
    <p:sldId id="264" r:id="rId11"/>
    <p:sldId id="261" r:id="rId12"/>
    <p:sldId id="260" r:id="rId13"/>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888BBDA-F85F-448F-A2B2-F5A08A9D8D81}" type="slidenum">
              <a:rPr lang="en-US" altLang="ja-JP"/>
              <a:pPr>
                <a:defRPr/>
              </a:pPr>
              <a:t>&lt;#&gt;</a:t>
            </a:fld>
            <a:endParaRPr lang="en-US" altLang="ja-JP"/>
          </a:p>
        </p:txBody>
      </p:sp>
    </p:spTree>
    <p:extLst>
      <p:ext uri="{BB962C8B-B14F-4D97-AF65-F5344CB8AC3E}">
        <p14:creationId xmlns="" xmlns:p14="http://schemas.microsoft.com/office/powerpoint/2010/main" val="2917011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7C1DEE6-296E-4274-B530-23E13EB9731E}" type="slidenum">
              <a:rPr lang="en-US" altLang="ja-JP"/>
              <a:pPr>
                <a:defRPr/>
              </a:pPr>
              <a:t>&lt;#&gt;</a:t>
            </a:fld>
            <a:endParaRPr lang="en-US" altLang="ja-JP"/>
          </a:p>
        </p:txBody>
      </p:sp>
    </p:spTree>
    <p:extLst>
      <p:ext uri="{BB962C8B-B14F-4D97-AF65-F5344CB8AC3E}">
        <p14:creationId xmlns="" xmlns:p14="http://schemas.microsoft.com/office/powerpoint/2010/main" val="2514404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81E3F46-E0C7-492B-8A66-ED556F634A8C}" type="slidenum">
              <a:rPr lang="en-US" altLang="ja-JP"/>
              <a:pPr>
                <a:defRPr/>
              </a:pPr>
              <a:t>&lt;#&gt;</a:t>
            </a:fld>
            <a:endParaRPr lang="en-US" altLang="ja-JP"/>
          </a:p>
        </p:txBody>
      </p:sp>
    </p:spTree>
    <p:extLst>
      <p:ext uri="{BB962C8B-B14F-4D97-AF65-F5344CB8AC3E}">
        <p14:creationId xmlns="" xmlns:p14="http://schemas.microsoft.com/office/powerpoint/2010/main" val="2119680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B6FF774-4B32-45BF-B50D-CC2AB90F1A69}" type="slidenum">
              <a:rPr lang="en-US" altLang="ja-JP"/>
              <a:pPr>
                <a:defRPr/>
              </a:pPr>
              <a:t>&lt;#&gt;</a:t>
            </a:fld>
            <a:endParaRPr lang="en-US" altLang="ja-JP"/>
          </a:p>
        </p:txBody>
      </p:sp>
    </p:spTree>
    <p:extLst>
      <p:ext uri="{BB962C8B-B14F-4D97-AF65-F5344CB8AC3E}">
        <p14:creationId xmlns="" xmlns:p14="http://schemas.microsoft.com/office/powerpoint/2010/main" val="100698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637AAAB-20FC-46A2-9226-545C80F0F7A8}" type="slidenum">
              <a:rPr lang="en-US" altLang="ja-JP"/>
              <a:pPr>
                <a:defRPr/>
              </a:pPr>
              <a:t>&lt;#&gt;</a:t>
            </a:fld>
            <a:endParaRPr lang="en-US" altLang="ja-JP"/>
          </a:p>
        </p:txBody>
      </p:sp>
    </p:spTree>
    <p:extLst>
      <p:ext uri="{BB962C8B-B14F-4D97-AF65-F5344CB8AC3E}">
        <p14:creationId xmlns="" xmlns:p14="http://schemas.microsoft.com/office/powerpoint/2010/main" val="1375898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843717A-60C0-4D32-856D-C00C3856702E}" type="slidenum">
              <a:rPr lang="en-US" altLang="ja-JP"/>
              <a:pPr>
                <a:defRPr/>
              </a:pPr>
              <a:t>&lt;#&gt;</a:t>
            </a:fld>
            <a:endParaRPr lang="en-US" altLang="ja-JP"/>
          </a:p>
        </p:txBody>
      </p:sp>
    </p:spTree>
    <p:extLst>
      <p:ext uri="{BB962C8B-B14F-4D97-AF65-F5344CB8AC3E}">
        <p14:creationId xmlns="" xmlns:p14="http://schemas.microsoft.com/office/powerpoint/2010/main" val="2605274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F2C7A6E-38C4-472F-9C88-24F1F8999046}" type="slidenum">
              <a:rPr lang="en-US" altLang="ja-JP"/>
              <a:pPr>
                <a:defRPr/>
              </a:pPr>
              <a:t>&lt;#&gt;</a:t>
            </a:fld>
            <a:endParaRPr lang="en-US" altLang="ja-JP"/>
          </a:p>
        </p:txBody>
      </p:sp>
    </p:spTree>
    <p:extLst>
      <p:ext uri="{BB962C8B-B14F-4D97-AF65-F5344CB8AC3E}">
        <p14:creationId xmlns="" xmlns:p14="http://schemas.microsoft.com/office/powerpoint/2010/main" val="383292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2E967246-3D26-4D37-9154-19AEE647C23E}" type="slidenum">
              <a:rPr lang="en-US" altLang="ja-JP"/>
              <a:pPr>
                <a:defRPr/>
              </a:pPr>
              <a:t>&lt;#&gt;</a:t>
            </a:fld>
            <a:endParaRPr lang="en-US" altLang="ja-JP"/>
          </a:p>
        </p:txBody>
      </p:sp>
    </p:spTree>
    <p:extLst>
      <p:ext uri="{BB962C8B-B14F-4D97-AF65-F5344CB8AC3E}">
        <p14:creationId xmlns="" xmlns:p14="http://schemas.microsoft.com/office/powerpoint/2010/main" val="3257087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A60F9CC-3D85-421D-B850-0E21C1E32617}" type="slidenum">
              <a:rPr lang="en-US" altLang="ja-JP"/>
              <a:pPr>
                <a:defRPr/>
              </a:pPr>
              <a:t>&lt;#&gt;</a:t>
            </a:fld>
            <a:endParaRPr lang="en-US" altLang="ja-JP"/>
          </a:p>
        </p:txBody>
      </p:sp>
    </p:spTree>
    <p:extLst>
      <p:ext uri="{BB962C8B-B14F-4D97-AF65-F5344CB8AC3E}">
        <p14:creationId xmlns="" xmlns:p14="http://schemas.microsoft.com/office/powerpoint/2010/main" val="2862105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6439FBD-D35D-47F8-A857-19B70F729F39}" type="slidenum">
              <a:rPr lang="en-US" altLang="ja-JP"/>
              <a:pPr>
                <a:defRPr/>
              </a:pPr>
              <a:t>&lt;#&gt;</a:t>
            </a:fld>
            <a:endParaRPr lang="en-US" altLang="ja-JP"/>
          </a:p>
        </p:txBody>
      </p:sp>
    </p:spTree>
    <p:extLst>
      <p:ext uri="{BB962C8B-B14F-4D97-AF65-F5344CB8AC3E}">
        <p14:creationId xmlns="" xmlns:p14="http://schemas.microsoft.com/office/powerpoint/2010/main" val="1637995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DE48D19-DF85-497F-8F9E-52142CFEBE90}" type="slidenum">
              <a:rPr lang="en-US" altLang="ja-JP"/>
              <a:pPr>
                <a:defRPr/>
              </a:pPr>
              <a:t>&lt;#&gt;</a:t>
            </a:fld>
            <a:endParaRPr lang="en-US" altLang="ja-JP"/>
          </a:p>
        </p:txBody>
      </p:sp>
    </p:spTree>
    <p:extLst>
      <p:ext uri="{BB962C8B-B14F-4D97-AF65-F5344CB8AC3E}">
        <p14:creationId xmlns="" xmlns:p14="http://schemas.microsoft.com/office/powerpoint/2010/main" val="3638411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F28BFC8-A1E9-4CF3-B5E0-BDEAF9824ADD}"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sahi-net.or.jp/~fl5k-oo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臨床教育学</a:t>
            </a:r>
          </a:p>
        </p:txBody>
      </p:sp>
      <p:sp>
        <p:nvSpPr>
          <p:cNvPr id="2051" name="Rectangle 3"/>
          <p:cNvSpPr>
            <a:spLocks noGrp="1" noChangeArrowheads="1"/>
          </p:cNvSpPr>
          <p:nvPr>
            <p:ph type="subTitle" idx="1"/>
          </p:nvPr>
        </p:nvSpPr>
        <p:spPr/>
        <p:txBody>
          <a:bodyPr/>
          <a:lstStyle/>
          <a:p>
            <a:pPr eaLnBrk="1" hangingPunct="1"/>
            <a:r>
              <a:rPr lang="ja-JP" altLang="en-US" smtClean="0"/>
              <a:t>授業に関する説明</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臨床教育学とは何</a:t>
            </a:r>
            <a:r>
              <a:rPr kumimoji="1" lang="ja-JP" altLang="en-US" dirty="0" smtClean="0"/>
              <a:t>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心理学からの系譜</a:t>
            </a:r>
          </a:p>
          <a:p>
            <a:pPr lvl="1"/>
            <a:r>
              <a:rPr lang="ja-JP" altLang="en-US" dirty="0" smtClean="0"/>
              <a:t>教育学部のなかにあった教育心理学科が、臨床教育学科として認知される例</a:t>
            </a:r>
            <a:endParaRPr kumimoji="1" lang="ja-JP" altLang="en-US" dirty="0" smtClean="0"/>
          </a:p>
          <a:p>
            <a:r>
              <a:rPr lang="ja-JP" altLang="en-US" dirty="0" smtClean="0"/>
              <a:t>教育学からの系譜</a:t>
            </a:r>
          </a:p>
          <a:p>
            <a:pPr lvl="1"/>
            <a:r>
              <a:rPr kumimoji="1" lang="ja-JP" altLang="en-US" dirty="0" smtClean="0"/>
              <a:t>生活指導論等が臨床教育学と</a:t>
            </a:r>
            <a:r>
              <a:rPr kumimoji="1" lang="ja-JP" altLang="en-US" dirty="0" smtClean="0"/>
              <a:t>して実質的に展開</a:t>
            </a:r>
            <a:endParaRPr kumimoji="1" lang="ja-JP" altLang="en-US" dirty="0" smtClean="0"/>
          </a:p>
          <a:p>
            <a:r>
              <a:rPr lang="ja-JP" altLang="en-US" dirty="0" smtClean="0"/>
              <a:t>この授業　後者の立場から臨床教育学を構成する。日本の教師や研究者の教育研究運動は、多くの優れた実践や理論を生んだ。</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臨床</a:t>
            </a:r>
            <a:r>
              <a:rPr lang="ja-JP" altLang="en-US" dirty="0"/>
              <a:t>心</a:t>
            </a:r>
            <a:r>
              <a:rPr lang="ja-JP" altLang="en-US" dirty="0" smtClean="0"/>
              <a:t>理学と教育</a:t>
            </a:r>
            <a:r>
              <a:rPr lang="ja-JP" altLang="en-US" dirty="0"/>
              <a:t>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共通性</a:t>
            </a:r>
          </a:p>
          <a:p>
            <a:pPr lvl="1"/>
            <a:r>
              <a:rPr lang="ja-JP" altLang="en-US" dirty="0" smtClean="0"/>
              <a:t>人が</a:t>
            </a:r>
            <a:r>
              <a:rPr lang="ja-JP" altLang="en-US" dirty="0"/>
              <a:t>人</a:t>
            </a:r>
            <a:r>
              <a:rPr lang="ja-JP" altLang="en-US" dirty="0" smtClean="0"/>
              <a:t>に目的的に働きかける行為</a:t>
            </a:r>
          </a:p>
          <a:p>
            <a:pPr lvl="1"/>
            <a:r>
              <a:rPr kumimoji="1" lang="ja-JP" altLang="en-US" dirty="0" smtClean="0"/>
              <a:t>文明の発達とともに古い。しかし、形態は変化</a:t>
            </a:r>
          </a:p>
          <a:p>
            <a:pPr lvl="1"/>
            <a:r>
              <a:rPr lang="ja-JP" altLang="en-US" dirty="0"/>
              <a:t>「</a:t>
            </a:r>
            <a:r>
              <a:rPr lang="ja-JP" altLang="en-US" dirty="0" smtClean="0"/>
              <a:t>科学</a:t>
            </a:r>
            <a:r>
              <a:rPr lang="ja-JP" altLang="en-US" dirty="0"/>
              <a:t>」というより</a:t>
            </a:r>
            <a:r>
              <a:rPr lang="ja-JP" altLang="en-US" dirty="0" smtClean="0"/>
              <a:t>は</a:t>
            </a:r>
            <a:r>
              <a:rPr lang="ja-JP" altLang="en-US" dirty="0"/>
              <a:t>「</a:t>
            </a:r>
            <a:r>
              <a:rPr lang="ja-JP" altLang="en-US" dirty="0" smtClean="0"/>
              <a:t>実践的学問</a:t>
            </a:r>
            <a:r>
              <a:rPr lang="ja-JP" altLang="en-US" dirty="0"/>
              <a:t>」</a:t>
            </a:r>
            <a:endParaRPr kumimoji="1" lang="ja-JP" altLang="en-US" dirty="0" smtClean="0"/>
          </a:p>
          <a:p>
            <a:r>
              <a:rPr lang="ja-JP" altLang="en-US" dirty="0" smtClean="0"/>
              <a:t>相違</a:t>
            </a:r>
          </a:p>
          <a:p>
            <a:pPr lvl="1"/>
            <a:r>
              <a:rPr kumimoji="1" lang="ja-JP" altLang="en-US" dirty="0" smtClean="0"/>
              <a:t>価値観的立場と</a:t>
            </a:r>
            <a:r>
              <a:rPr kumimoji="1" lang="ja-JP" altLang="en-US" dirty="0"/>
              <a:t>価値相対</a:t>
            </a:r>
            <a:r>
              <a:rPr kumimoji="1" lang="ja-JP" altLang="en-US" dirty="0" smtClean="0"/>
              <a:t>主義（いじめで考える）</a:t>
            </a:r>
          </a:p>
          <a:p>
            <a:pPr lvl="1"/>
            <a:r>
              <a:rPr kumimoji="1" lang="ja-JP" altLang="en-US" dirty="0" smtClean="0"/>
              <a:t>すべての人が対象と問題を抱えた人が対象</a:t>
            </a:r>
          </a:p>
          <a:p>
            <a:pPr marL="0" indent="0">
              <a:buNone/>
            </a:pPr>
            <a:r>
              <a:rPr kumimoji="1" lang="ja-JP" altLang="en-US" dirty="0" smtClean="0"/>
              <a:t>＊ジャクリーヌ・デュ・プレをめぐって</a:t>
            </a:r>
            <a:endParaRPr kumimoji="1" lang="ja-JP" altLang="en-US" dirty="0"/>
          </a:p>
        </p:txBody>
      </p:sp>
    </p:spTree>
    <p:extLst>
      <p:ext uri="{BB962C8B-B14F-4D97-AF65-F5344CB8AC3E}">
        <p14:creationId xmlns="" xmlns:p14="http://schemas.microsoft.com/office/powerpoint/2010/main" val="3121066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mtClean="0"/>
              <a:t>導入として考えてみよう</a:t>
            </a:r>
          </a:p>
        </p:txBody>
      </p:sp>
      <p:sp>
        <p:nvSpPr>
          <p:cNvPr id="3075" name="コンテンツ プレースホルダ 2"/>
          <p:cNvSpPr>
            <a:spLocks noGrp="1"/>
          </p:cNvSpPr>
          <p:nvPr>
            <p:ph idx="1"/>
          </p:nvPr>
        </p:nvSpPr>
        <p:spPr/>
        <p:txBody>
          <a:bodyPr/>
          <a:lstStyle/>
          <a:p>
            <a:r>
              <a:rPr lang="ja-JP" altLang="en-US" smtClean="0"/>
              <a:t>震災に関連して</a:t>
            </a:r>
          </a:p>
          <a:p>
            <a:r>
              <a:rPr lang="ja-JP" altLang="en-US" smtClean="0"/>
              <a:t>今の教育・教育制度は、ストレスを生む要素を本質的にもっているのか、そうでないのか。</a:t>
            </a:r>
          </a:p>
          <a:p>
            <a:r>
              <a:rPr lang="ja-JP" altLang="en-US" smtClean="0"/>
              <a:t>学校は唯一の義務教育システムであるべきか、別の形態があるのか。</a:t>
            </a:r>
          </a:p>
          <a:p>
            <a:r>
              <a:rPr lang="ja-JP" altLang="en-US" smtClean="0"/>
              <a:t>社会がもつ教育力と学校の教育力との関係はどうあるべきか。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成績評価</a:t>
            </a:r>
          </a:p>
        </p:txBody>
      </p:sp>
      <p:sp>
        <p:nvSpPr>
          <p:cNvPr id="6147" name="Rectangle 3"/>
          <p:cNvSpPr>
            <a:spLocks noGrp="1" noChangeArrowheads="1"/>
          </p:cNvSpPr>
          <p:nvPr>
            <p:ph type="body" idx="1"/>
          </p:nvPr>
        </p:nvSpPr>
        <p:spPr/>
        <p:txBody>
          <a:bodyPr/>
          <a:lstStyle/>
          <a:p>
            <a:pPr eaLnBrk="1" hangingPunct="1">
              <a:lnSpc>
                <a:spcPct val="90000"/>
              </a:lnSpc>
            </a:pPr>
            <a:r>
              <a:rPr lang="ja-JP" altLang="en-US" sz="2800" dirty="0" smtClean="0"/>
              <a:t>授業における参加（発言）と授業後の掲示板への書き込みによって評価する</a:t>
            </a:r>
            <a:r>
              <a:rPr lang="ja-JP" altLang="en-US" sz="2800" dirty="0" smtClean="0"/>
              <a:t>。試験</a:t>
            </a:r>
            <a:r>
              <a:rPr lang="ja-JP" altLang="en-US" sz="2800" dirty="0" smtClean="0"/>
              <a:t>は行わない。</a:t>
            </a:r>
          </a:p>
          <a:p>
            <a:pPr eaLnBrk="1" hangingPunct="1">
              <a:lnSpc>
                <a:spcPct val="90000"/>
              </a:lnSpc>
            </a:pPr>
            <a:r>
              <a:rPr lang="ja-JP" altLang="en-US" sz="2800" dirty="0" smtClean="0"/>
              <a:t>テキストおよび掲示板は</a:t>
            </a:r>
          </a:p>
          <a:p>
            <a:pPr eaLnBrk="1" hangingPunct="1">
              <a:lnSpc>
                <a:spcPct val="90000"/>
              </a:lnSpc>
              <a:buFontTx/>
              <a:buNone/>
            </a:pPr>
            <a:r>
              <a:rPr lang="en-US" altLang="ja-JP" sz="2800" dirty="0" smtClean="0">
                <a:hlinkClick r:id="rId2"/>
              </a:rPr>
              <a:t>http://www.asahi-net.or.jp/~fl5k-oot</a:t>
            </a:r>
            <a:endParaRPr lang="en-US" altLang="ja-JP" sz="2800" dirty="0" smtClean="0"/>
          </a:p>
          <a:p>
            <a:pPr eaLnBrk="1" hangingPunct="1">
              <a:lnSpc>
                <a:spcPct val="90000"/>
              </a:lnSpc>
              <a:buFontTx/>
              <a:buNone/>
            </a:pPr>
            <a:r>
              <a:rPr lang="ja-JP" altLang="en-US" sz="2800" dirty="0" smtClean="0"/>
              <a:t>にある。</a:t>
            </a:r>
            <a:r>
              <a:rPr lang="en-US" altLang="ja-JP" sz="2800" dirty="0" smtClean="0"/>
              <a:t>(</a:t>
            </a:r>
            <a:r>
              <a:rPr lang="ja-JP" altLang="en-US" sz="2800" dirty="0" smtClean="0"/>
              <a:t>「臨床教育学」</a:t>
            </a:r>
            <a:r>
              <a:rPr lang="en-US" altLang="ja-JP" sz="2800" dirty="0" smtClean="0"/>
              <a:t>)</a:t>
            </a:r>
          </a:p>
          <a:p>
            <a:pPr eaLnBrk="1" hangingPunct="1">
              <a:lnSpc>
                <a:spcPct val="90000"/>
              </a:lnSpc>
              <a:buFontTx/>
              <a:buNone/>
            </a:pPr>
            <a:r>
              <a:rPr lang="ja-JP" altLang="en-US" sz="2800" dirty="0" smtClean="0"/>
              <a:t>・ 番号は </a:t>
            </a:r>
            <a:r>
              <a:rPr lang="en-US" altLang="ja-JP" sz="2800" dirty="0" smtClean="0"/>
              <a:t>ph14b32</a:t>
            </a:r>
            <a:r>
              <a:rPr lang="en-US" altLang="ja-JP" sz="2800" dirty="0" smtClean="0"/>
              <a:t>*** (</a:t>
            </a:r>
            <a:r>
              <a:rPr lang="ja-JP" altLang="en-US" sz="2800" dirty="0" smtClean="0"/>
              <a:t>人科は</a:t>
            </a:r>
            <a:r>
              <a:rPr lang="en-US" altLang="ja-JP" sz="2800" dirty="0" smtClean="0"/>
              <a:t>2</a:t>
            </a:r>
            <a:r>
              <a:rPr lang="ja-JP" altLang="en-US" sz="2800" dirty="0" smtClean="0"/>
              <a:t>が</a:t>
            </a:r>
            <a:r>
              <a:rPr lang="en-US" altLang="ja-JP" sz="2800" dirty="0" smtClean="0"/>
              <a:t>1</a:t>
            </a:r>
            <a:r>
              <a:rPr lang="ja-JP" altLang="en-US" sz="2800" dirty="0" err="1" smtClean="0"/>
              <a:t>、</a:t>
            </a:r>
            <a:r>
              <a:rPr lang="ja-JP" altLang="en-US" sz="2800" dirty="0" smtClean="0"/>
              <a:t>心理は</a:t>
            </a:r>
            <a:r>
              <a:rPr lang="en-US" altLang="ja-JP" sz="2800" dirty="0" smtClean="0"/>
              <a:t>3)</a:t>
            </a:r>
          </a:p>
          <a:p>
            <a:pPr eaLnBrk="1" hangingPunct="1">
              <a:lnSpc>
                <a:spcPct val="90000"/>
              </a:lnSpc>
              <a:buFontTx/>
              <a:buNone/>
            </a:pPr>
            <a:r>
              <a:rPr lang="ja-JP" altLang="en-US" sz="2800" dirty="0" smtClean="0"/>
              <a:t>・ 投稿パスワードは </a:t>
            </a:r>
            <a:r>
              <a:rPr lang="en-US" altLang="ja-JP" sz="2800" dirty="0" smtClean="0"/>
              <a:t>Edu-630</a:t>
            </a:r>
            <a:r>
              <a:rPr lang="ja-JP" altLang="en-US" sz="2800" dirty="0" smtClean="0"/>
              <a:t>  </a:t>
            </a:r>
            <a:endParaRPr lang="en-US" altLang="ja-JP" sz="2800" dirty="0" smtClean="0"/>
          </a:p>
          <a:p>
            <a:pPr eaLnBrk="1" hangingPunct="1">
              <a:lnSpc>
                <a:spcPct val="90000"/>
              </a:lnSpc>
              <a:buFontTx/>
              <a:buNone/>
            </a:pPr>
            <a:r>
              <a:rPr lang="ja-JP" altLang="en-US" sz="2800" dirty="0" smtClean="0"/>
              <a:t>     必ず英数半角で、正しく書く</a:t>
            </a:r>
            <a:r>
              <a:rPr lang="ja-JP" altLang="en-US" sz="2800" dirty="0" smtClean="0"/>
              <a:t>。</a:t>
            </a:r>
            <a:endParaRPr lang="en-US" altLang="ja-JP" sz="2800" dirty="0" smtClean="0"/>
          </a:p>
          <a:p>
            <a:pPr eaLnBrk="1" hangingPunct="1">
              <a:lnSpc>
                <a:spcPct val="90000"/>
              </a:lnSpc>
              <a:buFontTx/>
              <a:buNone/>
            </a:pPr>
            <a:r>
              <a:rPr lang="ja-JP" altLang="en-US" sz="2800" dirty="0" smtClean="0"/>
              <a:t>・文章はパソコンに保存してから、掲示板にアップ</a:t>
            </a:r>
            <a:endParaRPr lang="ja-JP" altLang="en-US"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授業方法</a:t>
            </a:r>
          </a:p>
        </p:txBody>
      </p:sp>
      <p:sp>
        <p:nvSpPr>
          <p:cNvPr id="5123" name="Rectangle 3"/>
          <p:cNvSpPr>
            <a:spLocks noGrp="1" noChangeArrowheads="1"/>
          </p:cNvSpPr>
          <p:nvPr>
            <p:ph type="body" idx="1"/>
          </p:nvPr>
        </p:nvSpPr>
        <p:spPr/>
        <p:txBody>
          <a:bodyPr/>
          <a:lstStyle/>
          <a:p>
            <a:pPr eaLnBrk="1" hangingPunct="1"/>
            <a:r>
              <a:rPr lang="ja-JP" altLang="en-US" smtClean="0"/>
              <a:t>基本的に講義で、テキストの一章分を一回の授業で扱う。該当部分は予習で読んでおくこと。</a:t>
            </a:r>
          </a:p>
          <a:p>
            <a:pPr eaLnBrk="1" hangingPunct="1"/>
            <a:r>
              <a:rPr lang="ja-JP" altLang="en-US" smtClean="0"/>
              <a:t>授業はテキストを読んであることを前提に、補足的な説明と論点提出を主に行う。</a:t>
            </a:r>
          </a:p>
          <a:p>
            <a:pPr eaLnBrk="1" hangingPunct="1"/>
            <a:r>
              <a:rPr lang="ja-JP" altLang="en-US" smtClean="0"/>
              <a:t>学生の討論を重視する。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臨床教育学の発生と背景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臨床教育学は新しい分野</a:t>
            </a:r>
          </a:p>
          <a:p>
            <a:pPr lvl="1"/>
            <a:r>
              <a:rPr lang="ja-JP" altLang="en-US" dirty="0" smtClean="0"/>
              <a:t>１９８８年</a:t>
            </a:r>
            <a:r>
              <a:rPr lang="ja-JP" altLang="en-US" dirty="0" smtClean="0"/>
              <a:t>京都</a:t>
            </a:r>
            <a:r>
              <a:rPr lang="ja-JP" altLang="en-US" dirty="0" smtClean="0"/>
              <a:t>大学大学院臨床教育学講座</a:t>
            </a:r>
          </a:p>
          <a:p>
            <a:pPr lvl="1"/>
            <a:r>
              <a:rPr kumimoji="1" lang="ja-JP" altLang="en-US" dirty="0" smtClean="0"/>
              <a:t>１９９８年教育人間学講座と統合</a:t>
            </a:r>
          </a:p>
          <a:p>
            <a:r>
              <a:rPr lang="ja-JP" altLang="en-US" dirty="0" smtClean="0"/>
              <a:t>臨床心理士も１９８８年から認定</a:t>
            </a:r>
          </a:p>
          <a:p>
            <a:r>
              <a:rPr kumimoji="1" lang="ja-JP" altLang="en-US" dirty="0" smtClean="0"/>
              <a:t>１９８０</a:t>
            </a:r>
            <a:r>
              <a:rPr lang="ja-JP" altLang="en-US" dirty="0" smtClean="0"/>
              <a:t>年代</a:t>
            </a:r>
            <a:r>
              <a:rPr lang="ja-JP" altLang="en-US" dirty="0" smtClean="0"/>
              <a:t>と</a:t>
            </a:r>
            <a:r>
              <a:rPr lang="ja-JP" altLang="en-US" dirty="0" smtClean="0"/>
              <a:t>はどんな時代</a:t>
            </a:r>
            <a:r>
              <a:rPr lang="ja-JP" altLang="en-US" dirty="0" smtClean="0"/>
              <a:t>だったの</a:t>
            </a:r>
            <a:r>
              <a:rPr lang="ja-JP" altLang="en-US" dirty="0" smtClean="0"/>
              <a:t>か</a:t>
            </a:r>
          </a:p>
          <a:p>
            <a:pPr lvl="1"/>
            <a:r>
              <a:rPr kumimoji="1" lang="ja-JP" altLang="en-US" dirty="0" smtClean="0"/>
              <a:t>７０年代後半から８０年代初頭　世界経済の推進力　</a:t>
            </a:r>
            <a:r>
              <a:rPr kumimoji="1" lang="en-US" altLang="ja-JP" dirty="0" smtClean="0"/>
              <a:t>Japan</a:t>
            </a:r>
            <a:r>
              <a:rPr kumimoji="1" lang="ja-JP" altLang="en-US" dirty="0" smtClean="0"/>
              <a:t> </a:t>
            </a:r>
            <a:r>
              <a:rPr kumimoji="1" lang="en-US" altLang="ja-JP" dirty="0" smtClean="0"/>
              <a:t>as</a:t>
            </a:r>
            <a:r>
              <a:rPr kumimoji="1" lang="ja-JP" altLang="en-US" dirty="0" smtClean="0"/>
              <a:t> </a:t>
            </a:r>
            <a:r>
              <a:rPr kumimoji="1" lang="en-US" altLang="ja-JP" dirty="0" smtClean="0"/>
              <a:t>No</a:t>
            </a:r>
            <a:r>
              <a:rPr kumimoji="1" lang="ja-JP" altLang="en-US" dirty="0" smtClean="0"/>
              <a:t> </a:t>
            </a:r>
            <a:r>
              <a:rPr lang="en-US" altLang="ja-JP" dirty="0" smtClean="0"/>
              <a:t>1</a:t>
            </a:r>
          </a:p>
          <a:p>
            <a:pPr lvl="1"/>
            <a:r>
              <a:rPr kumimoji="1" lang="en-US" altLang="ja-JP" dirty="0" smtClean="0"/>
              <a:t>85</a:t>
            </a:r>
            <a:r>
              <a:rPr kumimoji="1" lang="ja-JP" altLang="en-US" dirty="0" smtClean="0"/>
              <a:t>年プラザ合意</a:t>
            </a:r>
            <a:r>
              <a:rPr kumimoji="1" lang="en-US" altLang="ja-JP" dirty="0" smtClean="0"/>
              <a:t>(</a:t>
            </a:r>
            <a:r>
              <a:rPr kumimoji="1" lang="ja-JP" altLang="en-US" dirty="0" smtClean="0"/>
              <a:t>急激な円高</a:t>
            </a:r>
            <a:r>
              <a:rPr kumimoji="1" lang="en-US" altLang="ja-JP" dirty="0" smtClean="0"/>
              <a:t>)</a:t>
            </a:r>
            <a:r>
              <a:rPr kumimoji="1" lang="ja-JP" altLang="en-US" dirty="0" smtClean="0"/>
              <a:t> </a:t>
            </a:r>
            <a:r>
              <a:rPr lang="ja-JP" altLang="en-US" dirty="0" smtClean="0"/>
              <a:t>次</a:t>
            </a:r>
            <a:r>
              <a:rPr lang="ja-JP" altLang="en-US" dirty="0" smtClean="0"/>
              <a:t>ページ</a:t>
            </a:r>
            <a:endParaRPr kumimoji="1" lang="ja-JP" altLang="en-US" dirty="0" smtClean="0"/>
          </a:p>
          <a:p>
            <a:pPr lvl="1"/>
            <a:r>
              <a:rPr lang="en-US" altLang="ja-JP" dirty="0" smtClean="0"/>
              <a:t>86</a:t>
            </a:r>
            <a:r>
              <a:rPr lang="ja-JP" altLang="en-US" dirty="0" smtClean="0"/>
              <a:t>年くらいからのバブル経済 </a:t>
            </a:r>
            <a:r>
              <a:rPr lang="en-US" altLang="ja-JP" dirty="0" smtClean="0"/>
              <a:t>90</a:t>
            </a:r>
            <a:r>
              <a:rPr lang="ja-JP" altLang="en-US" dirty="0" smtClean="0"/>
              <a:t>年代初頭に崩壊</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円の推移</a:t>
            </a:r>
            <a:endParaRPr kumimoji="1" lang="ja-JP" alt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238250" y="1958181"/>
            <a:ext cx="6667500" cy="3810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子どもに</a:t>
            </a:r>
            <a:r>
              <a:rPr lang="ja-JP" altLang="en-US" dirty="0" smtClean="0"/>
              <a:t>とって</a:t>
            </a:r>
            <a:r>
              <a:rPr lang="ja-JP" altLang="en-US" dirty="0" smtClean="0"/>
              <a:t>のバブル</a:t>
            </a:r>
            <a:r>
              <a:rPr lang="ja-JP" altLang="en-US" dirty="0" smtClean="0"/>
              <a:t>経済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「光」は一部の大人社会</a:t>
            </a:r>
            <a:r>
              <a:rPr kumimoji="1" lang="en-US" altLang="ja-JP" dirty="0" smtClean="0"/>
              <a:t>(</a:t>
            </a:r>
            <a:r>
              <a:rPr kumimoji="1" lang="ja-JP" altLang="en-US" dirty="0" smtClean="0"/>
              <a:t>メディアに多く登場</a:t>
            </a:r>
            <a:r>
              <a:rPr kumimoji="1" lang="en-US" altLang="ja-JP" dirty="0" smtClean="0"/>
              <a:t>)</a:t>
            </a:r>
            <a:endParaRPr kumimoji="1" lang="ja-JP" altLang="en-US" dirty="0" smtClean="0"/>
          </a:p>
          <a:p>
            <a:r>
              <a:rPr lang="ja-JP" altLang="en-US" dirty="0" smtClean="0"/>
              <a:t>「光」は子どもにとっては負の要因の傾向</a:t>
            </a:r>
          </a:p>
          <a:p>
            <a:pPr lvl="1"/>
            <a:r>
              <a:rPr kumimoji="1" lang="ja-JP" altLang="en-US" dirty="0" smtClean="0"/>
              <a:t>浪費</a:t>
            </a:r>
            <a:r>
              <a:rPr kumimoji="1" lang="ja-JP" altLang="en-US" dirty="0" smtClean="0"/>
              <a:t>傾向の大人の姿</a:t>
            </a:r>
          </a:p>
          <a:p>
            <a:pPr lvl="1"/>
            <a:r>
              <a:rPr lang="ja-JP" altLang="en-US" dirty="0" smtClean="0"/>
              <a:t>子ども自身が大金を</a:t>
            </a:r>
            <a:r>
              <a:rPr lang="ja-JP" altLang="en-US" dirty="0" smtClean="0"/>
              <a:t>もつこと</a:t>
            </a:r>
            <a:r>
              <a:rPr lang="ja-JP" altLang="en-US" dirty="0" smtClean="0"/>
              <a:t>も</a:t>
            </a:r>
          </a:p>
          <a:p>
            <a:r>
              <a:rPr kumimoji="1" lang="ja-JP" altLang="en-US" dirty="0" smtClean="0"/>
              <a:t>「影」は直接的負の要因に</a:t>
            </a:r>
          </a:p>
          <a:p>
            <a:pPr lvl="1"/>
            <a:r>
              <a:rPr lang="ja-JP" altLang="en-US" dirty="0" smtClean="0"/>
              <a:t>地上げで家を失う</a:t>
            </a:r>
            <a:r>
              <a:rPr lang="ja-JP" altLang="en-US" dirty="0" smtClean="0"/>
              <a:t>こと</a:t>
            </a:r>
            <a:r>
              <a:rPr lang="ja-JP" altLang="en-US" dirty="0" smtClean="0"/>
              <a:t>も</a:t>
            </a:r>
          </a:p>
          <a:p>
            <a:pPr lvl="1"/>
            <a:r>
              <a:rPr kumimoji="1" lang="ja-JP" altLang="en-US" dirty="0" smtClean="0"/>
              <a:t>犯罪や自殺が目立つ</a:t>
            </a:r>
            <a:r>
              <a:rPr kumimoji="1" lang="ja-JP" altLang="en-US" dirty="0" smtClean="0"/>
              <a:t>よう</a:t>
            </a:r>
            <a:r>
              <a:rPr kumimoji="1" lang="ja-JP" altLang="en-US" dirty="0" smtClean="0"/>
              <a:t>に</a:t>
            </a:r>
            <a:r>
              <a:rPr kumimoji="1" lang="en-US" altLang="ja-JP" dirty="0" smtClean="0"/>
              <a:t>(</a:t>
            </a:r>
            <a:r>
              <a:rPr kumimoji="1" lang="ja-JP" altLang="en-US" dirty="0" smtClean="0"/>
              <a:t>次ページ</a:t>
            </a:r>
            <a:r>
              <a:rPr kumimoji="1" lang="en-US" altLang="ja-JP" dirty="0" smtClean="0"/>
              <a:t>)</a:t>
            </a:r>
            <a:endParaRPr kumimoji="1" lang="ja-JP" altLang="en-US" dirty="0" smtClean="0"/>
          </a:p>
          <a:p>
            <a:pPr lvl="1"/>
            <a:r>
              <a:rPr lang="ja-JP" altLang="en-US" dirty="0" smtClean="0"/>
              <a:t>女子</a:t>
            </a:r>
            <a:r>
              <a:rPr lang="ja-JP" altLang="en-US" dirty="0" smtClean="0"/>
              <a:t>高生監禁殺人</a:t>
            </a:r>
            <a:r>
              <a:rPr lang="en-US" altLang="ja-JP" dirty="0" smtClean="0"/>
              <a:t>(89)</a:t>
            </a:r>
            <a:r>
              <a:rPr lang="ja-JP" altLang="en-US" dirty="0" smtClean="0"/>
              <a:t>名古屋アベック殺人</a:t>
            </a:r>
            <a:r>
              <a:rPr lang="en-US" altLang="ja-JP" dirty="0" smtClean="0"/>
              <a:t>(88)</a:t>
            </a:r>
            <a:r>
              <a:rPr lang="ja-JP" altLang="en-US" dirty="0" smtClean="0"/>
              <a:t> 鹿川君いじめ自殺</a:t>
            </a:r>
            <a:r>
              <a:rPr lang="en-US" altLang="ja-JP" dirty="0" smtClean="0"/>
              <a:t>(86)</a:t>
            </a:r>
            <a:endParaRPr lang="ja-JP" altLang="en-US" dirty="0" smtClean="0"/>
          </a:p>
          <a:p>
            <a:endParaRPr lang="ja-JP" altLang="en-US" dirty="0" smtClean="0"/>
          </a:p>
          <a:p>
            <a:endParaRPr lang="ja-JP" altLang="en-US" dirty="0" smtClean="0"/>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upload.wikimedia.org/wikipedia/ja/b/b3/Change_of_teenage_crimes_in_Nippon_1.png"/>
          <p:cNvPicPr>
            <a:picLocks noChangeAspect="1" noChangeArrowheads="1"/>
          </p:cNvPicPr>
          <p:nvPr/>
        </p:nvPicPr>
        <p:blipFill>
          <a:blip r:embed="rId2" cstate="print"/>
          <a:srcRect/>
          <a:stretch>
            <a:fillRect/>
          </a:stretch>
        </p:blipFill>
        <p:spPr bwMode="auto">
          <a:xfrm>
            <a:off x="0" y="601080"/>
            <a:ext cx="9144000" cy="597159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臨床</a:t>
            </a:r>
            <a:r>
              <a:rPr kumimoji="1" lang="ja-JP" altLang="en-US" dirty="0" smtClean="0"/>
              <a:t>教育学の展開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京都大学はランゲフェルト研究の和田修二と臨床心理学河合隼雄による先駆的試み</a:t>
            </a:r>
          </a:p>
          <a:p>
            <a:r>
              <a:rPr lang="en-US" altLang="ja-JP" dirty="0" smtClean="0"/>
              <a:t>80</a:t>
            </a:r>
            <a:r>
              <a:rPr lang="ja-JP" altLang="en-US" dirty="0" smtClean="0"/>
              <a:t>年代のバブルおよびその後の崩壊による社会不安が「臨床ブーム」を引き起こす。</a:t>
            </a:r>
            <a:endParaRPr kumimoji="1" lang="ja-JP" altLang="en-US" dirty="0" smtClean="0"/>
          </a:p>
          <a:p>
            <a:r>
              <a:rPr kumimoji="1" lang="ja-JP" altLang="en-US" dirty="0" smtClean="0"/>
              <a:t>１９９０年代</a:t>
            </a:r>
            <a:r>
              <a:rPr kumimoji="1" lang="ja-JP" altLang="en-US" dirty="0" smtClean="0"/>
              <a:t>に、教師採用の激減で、教育学部の人気が落ち、学部再編が</a:t>
            </a:r>
            <a:r>
              <a:rPr kumimoji="1" lang="ja-JP" altLang="en-US" dirty="0" smtClean="0"/>
              <a:t>流行 ⇨</a:t>
            </a:r>
            <a:endParaRPr kumimoji="1" lang="ja-JP" altLang="en-US" dirty="0" smtClean="0"/>
          </a:p>
          <a:p>
            <a:r>
              <a:rPr kumimoji="1" lang="ja-JP" altLang="en-US" dirty="0" smtClean="0"/>
              <a:t>臨床</a:t>
            </a:r>
            <a:r>
              <a:rPr kumimoji="1" lang="ja-JP" altLang="en-US" dirty="0" smtClean="0"/>
              <a:t>心理学に入らない部分が臨床教育学を名乗り、いじめ・不登校問題を</a:t>
            </a:r>
            <a:r>
              <a:rPr kumimoji="1" lang="ja-JP" altLang="en-US" dirty="0" smtClean="0"/>
              <a:t>扱う。</a:t>
            </a:r>
            <a:endParaRPr kumimoji="1" lang="ja-JP" altLang="en-US" dirty="0" smtClean="0"/>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文教大学での臨床教育学導入</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口頭で述べる</a:t>
            </a:r>
            <a:endParaRPr kumimoji="1" lang="ja-JP" altLang="en-US" dirty="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314</TotalTime>
  <Words>569</Words>
  <Application>Microsoft Office PowerPoint</Application>
  <PresentationFormat>画面に合わせる (4:3)</PresentationFormat>
  <Paragraphs>62</Paragraphs>
  <Slides>12</Slides>
  <Notes>0</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標準デザイン</vt:lpstr>
      <vt:lpstr>臨床教育学</vt:lpstr>
      <vt:lpstr>成績評価</vt:lpstr>
      <vt:lpstr>授業方法</vt:lpstr>
      <vt:lpstr>臨床教育学の発生と背景</vt:lpstr>
      <vt:lpstr>円の推移</vt:lpstr>
      <vt:lpstr>子どもにとってのバブル経済</vt:lpstr>
      <vt:lpstr>スライド 7</vt:lpstr>
      <vt:lpstr>臨床教育学の展開</vt:lpstr>
      <vt:lpstr>文教大学での臨床教育学導入</vt:lpstr>
      <vt:lpstr>臨床教育学とは何か</vt:lpstr>
      <vt:lpstr>臨床心理学と教育学</vt:lpstr>
      <vt:lpstr>導入として考えてみよう</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教育哲学（臨床教育学）</dc:title>
  <dc:creator>wakei</dc:creator>
  <cp:lastModifiedBy>wakei</cp:lastModifiedBy>
  <cp:revision>32</cp:revision>
  <dcterms:created xsi:type="dcterms:W3CDTF">2008-04-02T13:38:04Z</dcterms:created>
  <dcterms:modified xsi:type="dcterms:W3CDTF">2014-04-08T01:50:17Z</dcterms:modified>
</cp:coreProperties>
</file>