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2" r:id="rId4"/>
    <p:sldId id="271" r:id="rId5"/>
    <p:sldId id="261" r:id="rId6"/>
    <p:sldId id="257" r:id="rId7"/>
    <p:sldId id="260" r:id="rId8"/>
    <p:sldId id="264" r:id="rId9"/>
    <p:sldId id="262" r:id="rId10"/>
    <p:sldId id="273" r:id="rId11"/>
    <p:sldId id="274" r:id="rId12"/>
    <p:sldId id="275" r:id="rId13"/>
    <p:sldId id="266" r:id="rId14"/>
    <p:sldId id="267" r:id="rId15"/>
    <p:sldId id="268" r:id="rId16"/>
    <p:sldId id="269" r:id="rId17"/>
    <p:sldId id="265" r:id="rId18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43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6030E-7ED6-4325-BCCB-4041BED689E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91C7E-F6F4-4EFA-BF2E-E8174B55585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2F91F-AA42-4658-A651-2ED85E4B9E7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38EAB-5BCB-4B54-9EB5-A3D61E15897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19018-E4DF-46A0-AE5D-99E3A0380D8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AF8B8-F116-4AE3-AD54-8D53DB6B9A5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1B351-6B73-437D-883A-3AC5CB9589D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FFBD2-A696-4C83-9AAE-22658E86FB0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7DEF1-2CB3-48A1-B347-7C80513CF03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12907-3F57-42B6-A0DD-A1DD385B107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EB513-D1F3-4334-811C-3240B7AC107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671E3F-644E-4133-BE8D-3556A05AC77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高齢者の発達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教育の対象として考える。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syasin\旅行・見学\伊能忠敬\DSC05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69433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syasin\旅行・見学\伊能忠敬\DSC05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2825" y="-1057275"/>
            <a:ext cx="12833350" cy="8528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伊能忠敬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酒造業と農業等で伊能家を再興・莫大な富</a:t>
            </a:r>
          </a:p>
          <a:p>
            <a:r>
              <a:rPr lang="ja-JP" altLang="en-US" dirty="0"/>
              <a:t>５０歳で家業を子どもに継がせ、隠居</a:t>
            </a:r>
          </a:p>
          <a:p>
            <a:r>
              <a:rPr kumimoji="1" lang="ja-JP" altLang="en-US" dirty="0"/>
              <a:t>佐原から江戸に出て、３１歳の高橋至時に弟子入り　暦学を学ぶ</a:t>
            </a:r>
          </a:p>
          <a:p>
            <a:r>
              <a:rPr lang="ja-JP" altLang="en-US" dirty="0"/>
              <a:t>自宅に天文台</a:t>
            </a:r>
          </a:p>
          <a:p>
            <a:r>
              <a:rPr kumimoji="1" lang="ja-JP" altLang="en-US" dirty="0"/>
              <a:t>第一次蝦夷測量（幕府に願い出ての測量）</a:t>
            </a:r>
          </a:p>
          <a:p>
            <a:r>
              <a:rPr lang="ja-JP" altLang="en-US" dirty="0"/>
              <a:t>以後十次までの測量で全国地図を作成（完成は死後）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三浦雄一郎１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幼少期は病弱で劣等生</a:t>
            </a:r>
            <a:r>
              <a:rPr lang="en-US" altLang="ja-JP" dirty="0"/>
              <a:t>[2]</a:t>
            </a:r>
            <a:r>
              <a:rPr lang="ja-JP" altLang="en-US" dirty="0" err="1"/>
              <a:t>、</a:t>
            </a:r>
            <a:r>
              <a:rPr lang="ja-JP" altLang="en-US" dirty="0"/>
              <a:t>幼稚園は中退</a:t>
            </a:r>
            <a:r>
              <a:rPr lang="en-US" altLang="ja-JP" dirty="0"/>
              <a:t>[3]</a:t>
            </a:r>
            <a:r>
              <a:rPr lang="ja-JP" altLang="en-US" dirty="0" err="1"/>
              <a:t>、</a:t>
            </a:r>
            <a:r>
              <a:rPr lang="ja-JP" altLang="en-US" dirty="0"/>
              <a:t>小学校</a:t>
            </a:r>
            <a:r>
              <a:rPr lang="en-US" altLang="ja-JP" dirty="0"/>
              <a:t>4</a:t>
            </a:r>
            <a:r>
              <a:rPr lang="ja-JP" altLang="en-US" dirty="0"/>
              <a:t>年生から</a:t>
            </a:r>
            <a:r>
              <a:rPr lang="en-US" altLang="ja-JP" dirty="0"/>
              <a:t>5</a:t>
            </a:r>
            <a:r>
              <a:rPr lang="ja-JP" altLang="en-US" dirty="0"/>
              <a:t>年生時には結核で肋膜炎</a:t>
            </a:r>
            <a:endParaRPr lang="en-US" altLang="ja-JP" dirty="0"/>
          </a:p>
          <a:p>
            <a:r>
              <a:rPr lang="ja-JP" altLang="en-US" dirty="0"/>
              <a:t>旧制中学校は健康問題で入試に失敗し小学生浪人、入学後も</a:t>
            </a:r>
            <a:r>
              <a:rPr lang="en-US" altLang="ja-JP" dirty="0"/>
              <a:t>4</a:t>
            </a:r>
            <a:r>
              <a:rPr lang="ja-JP" altLang="en-US" dirty="0"/>
              <a:t>回転校</a:t>
            </a:r>
            <a:endParaRPr lang="en-US" altLang="ja-JP" dirty="0"/>
          </a:p>
          <a:p>
            <a:r>
              <a:rPr lang="ja-JP" altLang="en-US" dirty="0"/>
              <a:t>初めてのスキーは小学校</a:t>
            </a:r>
            <a:r>
              <a:rPr lang="en-US" altLang="ja-JP" dirty="0"/>
              <a:t>2</a:t>
            </a:r>
            <a:r>
              <a:rPr lang="ja-JP" altLang="en-US" dirty="0"/>
              <a:t>年時、旧制青森中学校時にスキー大会で優勝、青森県高等学校スキー大会で</a:t>
            </a:r>
            <a:r>
              <a:rPr lang="en-US" altLang="ja-JP" dirty="0"/>
              <a:t>3</a:t>
            </a:r>
            <a:r>
              <a:rPr lang="ja-JP" altLang="en-US" dirty="0"/>
              <a:t>年連続個人優勝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8372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三浦雄一郎２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北海道大学→獣医学部助手</a:t>
            </a:r>
            <a:endParaRPr kumimoji="1" lang="en-US" altLang="ja-JP" dirty="0"/>
          </a:p>
          <a:p>
            <a:r>
              <a:rPr lang="ja-JP" altLang="en-US" dirty="0"/>
              <a:t>全日本で優勝も連盟と対立してアマチュア資格剥奪→体力強化のためにボッカに</a:t>
            </a:r>
            <a:endParaRPr lang="en-US" altLang="ja-JP" dirty="0"/>
          </a:p>
          <a:p>
            <a:r>
              <a:rPr kumimoji="1" lang="ja-JP" altLang="en-US" dirty="0"/>
              <a:t>１９６２年世界スキー選手権参加、世界ランク８位</a:t>
            </a:r>
            <a:endParaRPr kumimoji="1" lang="en-US" altLang="ja-JP" dirty="0"/>
          </a:p>
          <a:p>
            <a:r>
              <a:rPr lang="en-US" altLang="ja-JP" dirty="0"/>
              <a:t>1964</a:t>
            </a:r>
            <a:r>
              <a:rPr lang="ja-JP" altLang="en-US" dirty="0"/>
              <a:t>年</a:t>
            </a:r>
            <a:r>
              <a:rPr lang="en-US" altLang="ja-JP" dirty="0"/>
              <a:t>7</a:t>
            </a:r>
            <a:r>
              <a:rPr lang="ja-JP" altLang="en-US" dirty="0"/>
              <a:t>月イタリアで開催されたキロメーターランセに参加、時速１７２キロ</a:t>
            </a:r>
            <a:endParaRPr lang="en-US" altLang="ja-JP" dirty="0"/>
          </a:p>
          <a:p>
            <a:r>
              <a:rPr lang="en-US" altLang="ja-JP" dirty="0"/>
              <a:t>1966</a:t>
            </a:r>
            <a:r>
              <a:rPr lang="ja-JP" altLang="en-US" dirty="0"/>
              <a:t>年</a:t>
            </a:r>
            <a:r>
              <a:rPr lang="en-US" altLang="ja-JP" dirty="0"/>
              <a:t>4</a:t>
            </a:r>
            <a:r>
              <a:rPr lang="ja-JP" altLang="en-US" dirty="0"/>
              <a:t>月、富士山での直滑降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9337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三浦雄一郎３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1970</a:t>
            </a:r>
            <a:r>
              <a:rPr lang="ja-JP" altLang="en-US" dirty="0"/>
              <a:t>年エベレストのサウスコル</a:t>
            </a:r>
            <a:r>
              <a:rPr lang="en-US" altLang="ja-JP" dirty="0"/>
              <a:t>8000m</a:t>
            </a:r>
            <a:r>
              <a:rPr lang="ja-JP" altLang="en-US" dirty="0"/>
              <a:t>地点からの滑降（ギネスブックに掲載）</a:t>
            </a:r>
            <a:endParaRPr lang="en-US" altLang="ja-JP" dirty="0"/>
          </a:p>
          <a:p>
            <a:r>
              <a:rPr lang="ja-JP" altLang="en-US" dirty="0"/>
              <a:t>１９８６年、</a:t>
            </a:r>
            <a:r>
              <a:rPr lang="en-US" altLang="ja-JP" dirty="0"/>
              <a:t>54</a:t>
            </a:r>
            <a:r>
              <a:rPr lang="ja-JP" altLang="en-US" dirty="0"/>
              <a:t>歳で南アメリカ、アコンカグアからの滑降成功。世界七大陸最高峰全峰からの滑降</a:t>
            </a:r>
            <a:endParaRPr lang="en-US" altLang="ja-JP" dirty="0"/>
          </a:p>
          <a:p>
            <a:r>
              <a:rPr kumimoji="1" lang="ja-JP" altLang="en-US" dirty="0"/>
              <a:t>その後目標</a:t>
            </a:r>
            <a:r>
              <a:rPr lang="ja-JP" altLang="en-US" dirty="0"/>
              <a:t>喪失</a:t>
            </a:r>
            <a:r>
              <a:rPr lang="ja-JP" altLang="en-US" dirty="0" err="1"/>
              <a:t>ー</a:t>
            </a:r>
            <a:r>
              <a:rPr lang="ja-JP" altLang="en-US" dirty="0"/>
              <a:t>身長</a:t>
            </a:r>
            <a:r>
              <a:rPr lang="en-US" altLang="ja-JP" dirty="0"/>
              <a:t>164 cm</a:t>
            </a:r>
            <a:r>
              <a:rPr lang="ja-JP" altLang="en-US" dirty="0"/>
              <a:t>に対し体重</a:t>
            </a:r>
            <a:r>
              <a:rPr lang="en-US" altLang="ja-JP" dirty="0"/>
              <a:t>85 kg</a:t>
            </a:r>
            <a:r>
              <a:rPr lang="ja-JP" altLang="en-US" dirty="0"/>
              <a:t>超、血圧は</a:t>
            </a:r>
            <a:r>
              <a:rPr lang="en-US" altLang="ja-JP" dirty="0"/>
              <a:t>200</a:t>
            </a:r>
            <a:r>
              <a:rPr lang="ja-JP" altLang="en-US" dirty="0" err="1"/>
              <a:t>、</a:t>
            </a:r>
            <a:r>
              <a:rPr lang="ja-JP" altLang="en-US" dirty="0"/>
              <a:t>不整脈</a:t>
            </a:r>
            <a:endParaRPr lang="en-US" altLang="ja-JP" dirty="0"/>
          </a:p>
          <a:p>
            <a:r>
              <a:rPr lang="en-US" altLang="ja-JP" dirty="0"/>
              <a:t>65</a:t>
            </a:r>
            <a:r>
              <a:rPr lang="ja-JP" altLang="en-US" dirty="0"/>
              <a:t>歳、</a:t>
            </a:r>
            <a:r>
              <a:rPr lang="en-US" altLang="ja-JP" dirty="0"/>
              <a:t>5</a:t>
            </a:r>
            <a:r>
              <a:rPr lang="ja-JP" altLang="en-US" dirty="0"/>
              <a:t>年後の</a:t>
            </a:r>
            <a:r>
              <a:rPr lang="en-US" altLang="ja-JP" dirty="0"/>
              <a:t>70</a:t>
            </a:r>
            <a:r>
              <a:rPr lang="ja-JP" altLang="en-US" dirty="0"/>
              <a:t>歳でエベレスト登頂目標を立て、トレーニングを再開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7468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三浦雄一郎４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2003</a:t>
            </a:r>
            <a:r>
              <a:rPr lang="ja-JP" altLang="en-US" dirty="0"/>
              <a:t>年、のエベレストに世界最高齢（ギネスブックに掲載）となる</a:t>
            </a:r>
            <a:r>
              <a:rPr lang="en-US" altLang="ja-JP" dirty="0"/>
              <a:t>70</a:t>
            </a:r>
            <a:r>
              <a:rPr lang="ja-JP" altLang="en-US" dirty="0"/>
              <a:t>歳</a:t>
            </a:r>
            <a:r>
              <a:rPr lang="en-US" altLang="ja-JP" dirty="0"/>
              <a:t>7</a:t>
            </a:r>
            <a:r>
              <a:rPr lang="ja-JP" altLang="en-US" dirty="0"/>
              <a:t>か月での登頂。同時に二男との日本人初の親子同時登頂</a:t>
            </a:r>
            <a:endParaRPr lang="en-US" altLang="ja-JP" dirty="0"/>
          </a:p>
          <a:p>
            <a:r>
              <a:rPr lang="en-US" altLang="ja-JP" dirty="0"/>
              <a:t>2009</a:t>
            </a:r>
            <a:r>
              <a:rPr lang="ja-JP" altLang="en-US" dirty="0"/>
              <a:t>年、札幌市内のスキー場でコース内に作成されたバンクから飛び出し骨盤を骨折。手術後リハビリに励み回復した。</a:t>
            </a:r>
            <a:endParaRPr lang="en-US" altLang="ja-JP" dirty="0"/>
          </a:p>
          <a:p>
            <a:r>
              <a:rPr lang="en-US" altLang="ja-JP" dirty="0"/>
              <a:t>2013</a:t>
            </a:r>
            <a:r>
              <a:rPr lang="ja-JP" altLang="en-US" dirty="0"/>
              <a:t>年</a:t>
            </a:r>
            <a:r>
              <a:rPr lang="en-US" altLang="ja-JP" dirty="0"/>
              <a:t>5</a:t>
            </a:r>
            <a:r>
              <a:rPr lang="ja-JP" altLang="en-US" dirty="0"/>
              <a:t>月</a:t>
            </a:r>
            <a:r>
              <a:rPr lang="en-US" altLang="ja-JP" dirty="0"/>
              <a:t>23</a:t>
            </a:r>
            <a:r>
              <a:rPr lang="ja-JP" altLang="en-US" dirty="0"/>
              <a:t>日、</a:t>
            </a:r>
            <a:r>
              <a:rPr lang="en-US" altLang="ja-JP" dirty="0"/>
              <a:t>3</a:t>
            </a:r>
            <a:r>
              <a:rPr lang="ja-JP" altLang="en-US" dirty="0"/>
              <a:t>度目のエベレスト登頂に成功。エベレスト最高齢登頂者となる。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4531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元気</a:t>
            </a:r>
            <a:r>
              <a:rPr kumimoji="1" lang="ja-JP" altLang="en-US"/>
              <a:t>な高齢者になるための準備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個人的な努力として</a:t>
            </a:r>
          </a:p>
          <a:p>
            <a:pPr lvl="1"/>
            <a:r>
              <a:rPr lang="ja-JP" altLang="en-US" dirty="0"/>
              <a:t>同心円的人間関係ではなく、多層的関係</a:t>
            </a:r>
          </a:p>
          <a:p>
            <a:pPr lvl="1"/>
            <a:r>
              <a:rPr lang="ja-JP" altLang="en-US" dirty="0"/>
              <a:t>新しいことにチャレンジする習慣</a:t>
            </a:r>
            <a:endParaRPr kumimoji="1" lang="ja-JP" altLang="en-US" dirty="0"/>
          </a:p>
          <a:p>
            <a:r>
              <a:rPr lang="ja-JP" altLang="en-US" dirty="0"/>
              <a:t>社会システムとして</a:t>
            </a:r>
          </a:p>
          <a:p>
            <a:pPr lvl="1"/>
            <a:r>
              <a:rPr kumimoji="1" lang="ja-JP" altLang="en-US" dirty="0"/>
              <a:t>定年問題（給与構造の転換が必要？）</a:t>
            </a:r>
          </a:p>
          <a:p>
            <a:pPr lvl="1"/>
            <a:r>
              <a:rPr lang="ja-JP" altLang="en-US" dirty="0"/>
              <a:t>スポーツ・文化活動の場</a:t>
            </a:r>
          </a:p>
          <a:p>
            <a:pPr lvl="1"/>
            <a:r>
              <a:rPr kumimoji="1" lang="ja-JP" altLang="en-US"/>
              <a:t>高齢者が健康になれば、福祉費用が削減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高齢者は発達するのか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肉体的な発達は「限定付き」で可能。衰えた筋力を鍛練によってある程度回復すること</a:t>
            </a:r>
          </a:p>
          <a:p>
            <a:r>
              <a:rPr lang="ja-JP" altLang="en-US" dirty="0"/>
              <a:t>精神（挑戦する姿勢があれば）</a:t>
            </a:r>
          </a:p>
          <a:p>
            <a:r>
              <a:rPr lang="ja-JP" altLang="en-US" dirty="0"/>
              <a:t>発達を阻害するもの　場・健康の喪失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941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若者にとっての高齢者問題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身近な家族　</a:t>
            </a:r>
          </a:p>
          <a:p>
            <a:pPr lvl="1"/>
            <a:r>
              <a:rPr kumimoji="1" lang="ja-JP" altLang="en-US" dirty="0"/>
              <a:t>日本では子どもが親を扶養する義務がある</a:t>
            </a:r>
          </a:p>
          <a:p>
            <a:pPr lvl="1"/>
            <a:r>
              <a:rPr lang="ja-JP" altLang="en-US" dirty="0"/>
              <a:t>健康か否かは扶養の条件を大きく左右</a:t>
            </a:r>
          </a:p>
          <a:p>
            <a:r>
              <a:rPr kumimoji="1" lang="ja-JP" altLang="en-US" dirty="0"/>
              <a:t>自分の将来</a:t>
            </a:r>
          </a:p>
          <a:p>
            <a:r>
              <a:rPr lang="ja-JP" altLang="en-US" dirty="0"/>
              <a:t>社会問題としての高齢者－青年・成年問題</a:t>
            </a:r>
          </a:p>
          <a:p>
            <a:pPr lvl="1"/>
            <a:r>
              <a:rPr kumimoji="1" lang="ja-JP" altLang="en-US" dirty="0"/>
              <a:t>年金（青年・成年が高齢者の生活を支える）</a:t>
            </a:r>
          </a:p>
          <a:p>
            <a:pPr lvl="1"/>
            <a:r>
              <a:rPr lang="ja-JP" altLang="en-US" dirty="0"/>
              <a:t>労働（定年延長と青年の雇用）</a:t>
            </a:r>
          </a:p>
          <a:p>
            <a:pPr lvl="1"/>
            <a:r>
              <a:rPr kumimoji="1" lang="ja-JP" altLang="en-US" dirty="0"/>
              <a:t>高齢者福祉（多額な社会保障費）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高齢化社会の問題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非労働人口の増加→経済的依存人口の増大→社会保障費の増大　⇒（労働期間の延長）</a:t>
            </a:r>
          </a:p>
          <a:p>
            <a:r>
              <a:rPr kumimoji="1" lang="ja-JP" altLang="en-US" dirty="0"/>
              <a:t>車の免許・運転</a:t>
            </a:r>
            <a:r>
              <a:rPr kumimoji="1" lang="en-US" altLang="ja-JP" dirty="0"/>
              <a:t>: </a:t>
            </a:r>
            <a:r>
              <a:rPr kumimoji="1" lang="ja-JP" altLang="en-US" dirty="0"/>
              <a:t>高齢者事故→制限すべき</a:t>
            </a:r>
            <a:r>
              <a:rPr kumimoji="1" lang="en-US" altLang="ja-JP"/>
              <a:t>?</a:t>
            </a:r>
            <a:endParaRPr kumimoji="1" lang="en-US" altLang="ja-JP" dirty="0"/>
          </a:p>
          <a:p>
            <a:r>
              <a:rPr lang="ja-JP" altLang="en-US" dirty="0"/>
              <a:t>心身の健康問題→医療費の増大　⇒（高齢者用のスポーツ振興・文化活動・居場所）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ｃｆ　医療が未発達な社会では、頑強で健康な者だけが高齢者になれた。医療の発達は病気の高齢者を大量に生んだが。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401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高齢者の労働が多いことは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何故か</a:t>
            </a:r>
          </a:p>
          <a:p>
            <a:pPr lvl="1"/>
            <a:r>
              <a:rPr lang="ja-JP" altLang="en-US" dirty="0"/>
              <a:t>日本人は労働が好きだから</a:t>
            </a:r>
          </a:p>
          <a:p>
            <a:pPr lvl="1"/>
            <a:r>
              <a:rPr kumimoji="1" lang="ja-JP" altLang="en-US" dirty="0"/>
              <a:t>社会保障が貧しいので、働かざるをえない</a:t>
            </a:r>
          </a:p>
          <a:p>
            <a:pPr lvl="1"/>
            <a:r>
              <a:rPr lang="ja-JP" altLang="en-US" dirty="0"/>
              <a:t>農業人口（兼業含む）が多い</a:t>
            </a:r>
          </a:p>
          <a:p>
            <a:r>
              <a:rPr kumimoji="1" lang="ja-JP" altLang="en-US" dirty="0"/>
              <a:t>好ましいことか？</a:t>
            </a:r>
          </a:p>
          <a:p>
            <a:r>
              <a:rPr lang="ja-JP" altLang="en-US" dirty="0"/>
              <a:t>超高齢者を乗り切るための定年延長は？</a:t>
            </a:r>
          </a:p>
          <a:p>
            <a:r>
              <a:rPr kumimoji="1" lang="ja-JP" altLang="en-US" dirty="0"/>
              <a:t>若年労働者との関係</a:t>
            </a:r>
          </a:p>
          <a:p>
            <a:pPr>
              <a:buNone/>
            </a:pPr>
            <a:endParaRPr lang="ja-JP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高齢者の労働率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782" y="1628800"/>
            <a:ext cx="675073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96223"/>
            <a:ext cx="6790513" cy="454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肥満指数の変化</a:t>
            </a:r>
            <a:endParaRPr kumimoji="1" lang="ja-JP" altLang="en-US" dirty="0"/>
          </a:p>
        </p:txBody>
      </p:sp>
      <p:pic>
        <p:nvPicPr>
          <p:cNvPr id="4" name="Picture 2" descr="C:\Users\wakei\Pictures\2-2-1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475" y="1634331"/>
            <a:ext cx="6115050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元気な高齢者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１００歳のピアニスト</a:t>
            </a:r>
            <a:endParaRPr lang="ja-JP" altLang="en-US" dirty="0"/>
          </a:p>
          <a:p>
            <a:r>
              <a:rPr kumimoji="1" lang="ja-JP" altLang="en-US" dirty="0"/>
              <a:t>酒井</a:t>
            </a:r>
            <a:r>
              <a:rPr lang="ja-JP" altLang="en-US" dirty="0"/>
              <a:t>さん</a:t>
            </a:r>
            <a:r>
              <a:rPr kumimoji="1" lang="ja-JP" altLang="en-US" dirty="0"/>
              <a:t>（テキスト）</a:t>
            </a:r>
          </a:p>
          <a:p>
            <a:r>
              <a:rPr lang="ja-JP" altLang="en-US" dirty="0"/>
              <a:t>伊能忠敬（歴史的人物、生涯学習の模範）</a:t>
            </a:r>
            <a:endParaRPr kumimoji="1" lang="ja-JP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552</Words>
  <Application>Microsoft Office PowerPoint</Application>
  <PresentationFormat>画面に合わせる (4:3)</PresentationFormat>
  <Paragraphs>68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9" baseType="lpstr">
      <vt:lpstr>Arial</vt:lpstr>
      <vt:lpstr>標準デザイン</vt:lpstr>
      <vt:lpstr>高齢者の発達</vt:lpstr>
      <vt:lpstr>高齢者は発達するのか</vt:lpstr>
      <vt:lpstr>　若者にとっての高齢者問題</vt:lpstr>
      <vt:lpstr>高齢化社会の問題</vt:lpstr>
      <vt:lpstr>高齢者の労働が多いことは</vt:lpstr>
      <vt:lpstr>高齢者の労働率</vt:lpstr>
      <vt:lpstr>PowerPoint プレゼンテーション</vt:lpstr>
      <vt:lpstr>肥満指数の変化</vt:lpstr>
      <vt:lpstr>元気な高齢者</vt:lpstr>
      <vt:lpstr>PowerPoint プレゼンテーション</vt:lpstr>
      <vt:lpstr>PowerPoint プレゼンテーション</vt:lpstr>
      <vt:lpstr>伊能忠敬</vt:lpstr>
      <vt:lpstr>三浦雄一郎１</vt:lpstr>
      <vt:lpstr>三浦雄一郎２</vt:lpstr>
      <vt:lpstr>三浦雄一郎３</vt:lpstr>
      <vt:lpstr>三浦雄一郎４</vt:lpstr>
      <vt:lpstr>元気な高齢者になるための準備</vt:lpstr>
    </vt:vector>
  </TitlesOfParts>
  <Company>bunkyo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高齢者の発達</dc:title>
  <dc:creator>wakei</dc:creator>
  <cp:lastModifiedBy>wakei ota</cp:lastModifiedBy>
  <cp:revision>30</cp:revision>
  <dcterms:created xsi:type="dcterms:W3CDTF">2007-07-05T21:59:38Z</dcterms:created>
  <dcterms:modified xsi:type="dcterms:W3CDTF">2019-07-03T01:01:03Z</dcterms:modified>
</cp:coreProperties>
</file>