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1" r:id="rId4"/>
    <p:sldId id="274" r:id="rId5"/>
    <p:sldId id="261" r:id="rId6"/>
    <p:sldId id="268" r:id="rId7"/>
    <p:sldId id="269" r:id="rId8"/>
    <p:sldId id="277" r:id="rId9"/>
    <p:sldId id="276" r:id="rId10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" y="3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5B277-2B9D-4281-9C53-C116899ED45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3621-DA0A-459A-8259-E8C44558CC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66D6E-3D45-49CA-9C06-0479BF26E46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928B-FC6B-4A92-8555-2A88A72189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935A-5EAD-461A-ABB8-FAEEE3EE9E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082B-680D-40AC-BFC5-DC9CFE9402A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6E94-9647-43CC-9CCE-D7C407A708F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A0214-D55F-4395-A875-8280018B5D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A211D-9BFA-40ED-973B-97F16508600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99BD-B09B-4700-836E-CCF61D0370F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17684-15AE-4641-8605-9C5F7C51F8C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35A21A-2DEB-4383-9382-AAC698A7E6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全入時代の大学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大学が提供するべきものは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70C3B-04E3-42EC-92A6-DCEB1467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日本の大学教育の問題点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13DD07-9F5D-49AB-ADCC-F88518F81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学生の問題－勉強していない</a:t>
            </a:r>
          </a:p>
          <a:p>
            <a:pPr lvl="1"/>
            <a:r>
              <a:rPr kumimoji="1" lang="en-US" altLang="ja-JP" dirty="0"/>
              <a:t>1</a:t>
            </a:r>
            <a:r>
              <a:rPr kumimoji="1" lang="ja-JP" altLang="en-US" dirty="0"/>
              <a:t>単位とは、授業１＋自習２の</a:t>
            </a:r>
            <a:r>
              <a:rPr kumimoji="1" lang="en-US" altLang="ja-JP" dirty="0"/>
              <a:t>15</a:t>
            </a:r>
            <a:r>
              <a:rPr kumimoji="1" lang="ja-JP" altLang="en-US" dirty="0"/>
              <a:t>回分</a:t>
            </a:r>
          </a:p>
          <a:p>
            <a:pPr lvl="1"/>
            <a:r>
              <a:rPr kumimoji="1" lang="en-US" altLang="ja-JP" dirty="0"/>
              <a:t>124</a:t>
            </a:r>
            <a:r>
              <a:rPr kumimoji="1" lang="ja-JP" altLang="en-US" dirty="0"/>
              <a:t>単位</a:t>
            </a:r>
            <a:r>
              <a:rPr kumimoji="1" lang="en-US" altLang="ja-JP" dirty="0"/>
              <a:t>4</a:t>
            </a:r>
            <a:r>
              <a:rPr kumimoji="1" lang="ja-JP" altLang="en-US" dirty="0"/>
              <a:t>年→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</a:t>
            </a:r>
            <a:r>
              <a:rPr kumimoji="1" lang="en-US" altLang="ja-JP" dirty="0"/>
              <a:t>8</a:t>
            </a:r>
            <a:r>
              <a:rPr kumimoji="1" lang="ja-JP" altLang="en-US" dirty="0"/>
              <a:t>時間の勉強</a:t>
            </a:r>
          </a:p>
          <a:p>
            <a:pPr lvl="1"/>
            <a:r>
              <a:rPr kumimoji="1" lang="ja-JP" altLang="en-US" dirty="0"/>
              <a:t>多くの学生は</a:t>
            </a:r>
            <a:r>
              <a:rPr kumimoji="1" lang="en-US" altLang="ja-JP" dirty="0"/>
              <a:t>4</a:t>
            </a:r>
            <a:r>
              <a:rPr kumimoji="1" lang="ja-JP" altLang="en-US" dirty="0"/>
              <a:t>年でより多く履修（１５０）→１日１２時間の勉強</a:t>
            </a:r>
          </a:p>
          <a:p>
            <a:pPr lvl="1"/>
            <a:r>
              <a:rPr kumimoji="1" lang="ja-JP" altLang="en-US" dirty="0"/>
              <a:t>学生の平均勉強時間は１日</a:t>
            </a:r>
            <a:r>
              <a:rPr kumimoji="1" lang="en-US" altLang="ja-JP" dirty="0"/>
              <a:t>4.6</a:t>
            </a:r>
            <a:r>
              <a:rPr kumimoji="1" lang="ja-JP" altLang="en-US" dirty="0"/>
              <a:t>時間</a:t>
            </a:r>
          </a:p>
          <a:p>
            <a:r>
              <a:rPr kumimoji="1" lang="ja-JP" altLang="en-US" dirty="0"/>
              <a:t>教育の問題－密度が低い　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授業関連の学習</a:t>
            </a:r>
            <a:r>
              <a:rPr kumimoji="1" lang="en-US" altLang="ja-JP" dirty="0"/>
              <a:t>5.3</a:t>
            </a:r>
            <a:r>
              <a:rPr kumimoji="1" lang="ja-JP" altLang="en-US" dirty="0"/>
              <a:t>ｈ→</a:t>
            </a:r>
            <a:r>
              <a:rPr kumimoji="1" lang="en-US" altLang="ja-JP" dirty="0"/>
              <a:t>1.2</a:t>
            </a:r>
            <a:r>
              <a:rPr kumimoji="1" lang="ja-JP" altLang="en-US" dirty="0"/>
              <a:t>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教員－担当コマが多い→密度が低く、体系的知識が不十分</a:t>
            </a:r>
          </a:p>
          <a:p>
            <a:r>
              <a:rPr kumimoji="1" lang="ja-JP" altLang="en-US" dirty="0"/>
              <a:t>システム－学長等のリーダーシップの欠落　　　　（金子元久）</a:t>
            </a:r>
          </a:p>
        </p:txBody>
      </p:sp>
    </p:spTree>
    <p:extLst>
      <p:ext uri="{BB962C8B-B14F-4D97-AF65-F5344CB8AC3E}">
        <p14:creationId xmlns:p14="http://schemas.microsoft.com/office/powerpoint/2010/main" val="23394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大学は大きく変わりつつある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国立大学の予算配分（傾斜方式の拡大）</a:t>
            </a:r>
          </a:p>
          <a:p>
            <a:r>
              <a:rPr lang="ja-JP" altLang="en-US" dirty="0"/>
              <a:t>日本学術会議の軍事研究解禁</a:t>
            </a:r>
          </a:p>
          <a:p>
            <a:r>
              <a:rPr lang="ja-JP" altLang="en-US" dirty="0"/>
              <a:t>文部科学省、国立大学に対し人文社会科学や教員養成の学部・大学院の規模縮小や統廃合などを要請（昨年）</a:t>
            </a:r>
          </a:p>
          <a:p>
            <a:r>
              <a:rPr kumimoji="1" lang="ja-JP" altLang="en-US" dirty="0"/>
              <a:t>安倍首相のダボス会議演説：基礎研究は縮小して、実用研究を重視する大学改革を進める</a:t>
            </a:r>
          </a:p>
        </p:txBody>
      </p:sp>
    </p:spTree>
    <p:extLst>
      <p:ext uri="{BB962C8B-B14F-4D97-AF65-F5344CB8AC3E}">
        <p14:creationId xmlns:p14="http://schemas.microsoft.com/office/powerpoint/2010/main" val="40279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変化の背景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大学全入時代の到来</a:t>
            </a:r>
          </a:p>
          <a:p>
            <a:pPr lvl="1"/>
            <a:r>
              <a:rPr lang="ja-JP" altLang="en-US" dirty="0"/>
              <a:t>倒産する大学</a:t>
            </a:r>
          </a:p>
          <a:p>
            <a:pPr lvl="1"/>
            <a:r>
              <a:rPr kumimoji="1" lang="ja-JP" altLang="en-US" dirty="0"/>
              <a:t>大学生の学力問題</a:t>
            </a:r>
          </a:p>
          <a:p>
            <a:r>
              <a:rPr lang="ja-JP" altLang="en-US" dirty="0"/>
              <a:t>大学の国際競争時代</a:t>
            </a:r>
          </a:p>
          <a:p>
            <a:pPr lvl="1"/>
            <a:r>
              <a:rPr kumimoji="1" lang="ja-JP" altLang="en-US" dirty="0"/>
              <a:t>知識基盤社会</a:t>
            </a:r>
          </a:p>
          <a:p>
            <a:pPr lvl="1"/>
            <a:r>
              <a:rPr lang="ja-JP" altLang="en-US" dirty="0"/>
              <a:t>産業としての大学→国際ランク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7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大学・大学院政策の変化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2001</a:t>
            </a:r>
            <a:r>
              <a:rPr lang="ja-JP" altLang="en-US" dirty="0"/>
              <a:t>年、科学技術庁と統合→文部科学省、大学政策にシフトを移す。</a:t>
            </a:r>
          </a:p>
          <a:p>
            <a:pPr lvl="1"/>
            <a:r>
              <a:rPr lang="ja-JP" altLang="en-US" dirty="0"/>
              <a:t>２００４年、国立大学廃止→国立大学法人化</a:t>
            </a:r>
          </a:p>
          <a:p>
            <a:pPr lvl="1"/>
            <a:r>
              <a:rPr kumimoji="1" lang="ja-JP" altLang="en-US" dirty="0"/>
              <a:t>国際ランクの上昇</a:t>
            </a:r>
            <a:r>
              <a:rPr kumimoji="1" lang="en-US" altLang="ja-JP" dirty="0"/>
              <a:t>(</a:t>
            </a:r>
            <a:r>
              <a:rPr kumimoji="1" lang="ja-JP" altLang="en-US" dirty="0"/>
              <a:t>研究競争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若手研究者対策</a:t>
            </a:r>
            <a:r>
              <a:rPr lang="en-US" altLang="ja-JP" dirty="0"/>
              <a:t>(</a:t>
            </a:r>
            <a:r>
              <a:rPr lang="ja-JP" altLang="en-US" dirty="0"/>
              <a:t>ポスドク・</a:t>
            </a:r>
            <a:r>
              <a:rPr lang="en-US" altLang="ja-JP" dirty="0"/>
              <a:t>GCOE</a:t>
            </a:r>
            <a:r>
              <a:rPr lang="ja-JP" altLang="en-US" dirty="0"/>
              <a:t>・博士量産</a:t>
            </a:r>
            <a:r>
              <a:rPr lang="en-US" altLang="ja-JP" dirty="0"/>
              <a:t>)</a:t>
            </a:r>
            <a:r>
              <a:rPr lang="ja-JP" altLang="en-US" dirty="0"/>
              <a:t>→現在は多少軌道修正　ｃｆ　小保方学位問題</a:t>
            </a:r>
          </a:p>
          <a:p>
            <a:pPr lvl="1"/>
            <a:r>
              <a:rPr kumimoji="1" lang="ja-JP" altLang="en-US" dirty="0"/>
              <a:t>外部評価</a:t>
            </a:r>
          </a:p>
          <a:p>
            <a:pPr lvl="1"/>
            <a:r>
              <a:rPr lang="en-US" altLang="ja-JP" dirty="0"/>
              <a:t>F</a:t>
            </a:r>
            <a:r>
              <a:rPr lang="ja-JP" altLang="en-US" dirty="0"/>
              <a:t>大学対策</a:t>
            </a:r>
            <a:r>
              <a:rPr lang="en-US" altLang="ja-JP" dirty="0"/>
              <a:t>(</a:t>
            </a:r>
            <a:r>
              <a:rPr lang="ja-JP" altLang="en-US" dirty="0"/>
              <a:t>新入生教育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生き残り策（１）人集め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国際ランク競争　理系研究大学</a:t>
            </a:r>
          </a:p>
          <a:p>
            <a:r>
              <a:rPr lang="ja-JP" altLang="en-US" dirty="0"/>
              <a:t>経済的優遇　奨学金・授業料減免</a:t>
            </a:r>
          </a:p>
          <a:p>
            <a:r>
              <a:rPr lang="ja-JP" altLang="en-US" dirty="0"/>
              <a:t>入試の簡易化　ＡＯ・推薦⇒基礎学力補充</a:t>
            </a:r>
          </a:p>
          <a:p>
            <a:r>
              <a:rPr lang="ja-JP" altLang="en-US" dirty="0"/>
              <a:t>設備　ホテルのような寮 </a:t>
            </a:r>
            <a:r>
              <a:rPr lang="en-US" altLang="ja-JP" dirty="0"/>
              <a:t>10:00</a:t>
            </a:r>
            <a:r>
              <a:rPr lang="ja-JP" altLang="en-US" dirty="0"/>
              <a:t>　</a:t>
            </a:r>
          </a:p>
          <a:p>
            <a:r>
              <a:rPr lang="ja-JP" altLang="en-US" dirty="0"/>
              <a:t>資格⇒授業料免除</a:t>
            </a:r>
            <a:r>
              <a:rPr lang="en-US" altLang="ja-JP" dirty="0"/>
              <a:t>12:45</a:t>
            </a:r>
            <a:endParaRPr lang="ja-JP" altLang="en-US" dirty="0"/>
          </a:p>
          <a:p>
            <a:r>
              <a:rPr lang="ja-JP" altLang="en-US" dirty="0"/>
              <a:t>就職援助</a:t>
            </a:r>
          </a:p>
        </p:txBody>
      </p:sp>
    </p:spTree>
    <p:extLst>
      <p:ext uri="{BB962C8B-B14F-4D97-AF65-F5344CB8AC3E}">
        <p14:creationId xmlns:p14="http://schemas.microsoft.com/office/powerpoint/2010/main" val="93707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生き残り策（２）教育改革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自己評価・授業評価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シラバス（アカウンタビリティ）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単位制限・時間確保（１５回）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障害者の受け入れ（いずれも行政指導により実施される傾向）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教育　満足度・資格・就職・実用科目（ビューティーコース </a:t>
            </a:r>
            <a:r>
              <a:rPr lang="en-US" altLang="ja-JP" dirty="0"/>
              <a:t>11:40</a:t>
            </a:r>
            <a:r>
              <a:rPr lang="ja-JP" altLang="en-US" dirty="0"/>
              <a:t>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遠隔授業・Ｅラーニング</a:t>
            </a:r>
          </a:p>
        </p:txBody>
      </p:sp>
    </p:spTree>
    <p:extLst>
      <p:ext uri="{BB962C8B-B14F-4D97-AF65-F5344CB8AC3E}">
        <p14:creationId xmlns:p14="http://schemas.microsoft.com/office/powerpoint/2010/main" val="91391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加計学園１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内閣府と文部科学省は４日、特区に獣医学部を新設する認可申請を受ける特例措置告示、１１日まで事業者を公募（日経１．６）</a:t>
            </a:r>
          </a:p>
          <a:p>
            <a:r>
              <a:rPr lang="ja-JP" altLang="en-US" dirty="0"/>
              <a:t>岡山理科大学を運営する加計学園は１０日、愛媛県今治市の国家戦略特区で獣医学部を新設・運営する事業者に応募（日経１．１１）</a:t>
            </a:r>
          </a:p>
          <a:p>
            <a:r>
              <a:rPr lang="ja-JP" altLang="en-US" dirty="0"/>
              <a:t>加計学園（岡山市）が愛媛県今治市で獣医学部を新設・運営するための国の審査を受ける事業者に事実上決まった（日経１．１３）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58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加計学園問題２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全体的問題</a:t>
            </a:r>
          </a:p>
          <a:p>
            <a:pPr lvl="1"/>
            <a:r>
              <a:rPr lang="ja-JP" altLang="en-US" dirty="0"/>
              <a:t>獣医養成　５０年凍結</a:t>
            </a:r>
          </a:p>
          <a:p>
            <a:pPr lvl="1"/>
            <a:r>
              <a:rPr kumimoji="1" lang="ja-JP" altLang="en-US" dirty="0"/>
              <a:t>資格専門家の養成と受給バランス（法科大学院・会計大学院（１／２～１／３廃校）</a:t>
            </a:r>
          </a:p>
          <a:p>
            <a:pPr lvl="1"/>
            <a:r>
              <a:rPr kumimoji="1" lang="ja-JP" altLang="en-US" dirty="0"/>
              <a:t>社会の必要性と既得権者（教師も混乱）</a:t>
            </a:r>
          </a:p>
          <a:p>
            <a:r>
              <a:rPr lang="ja-JP" altLang="en-US" dirty="0"/>
              <a:t>加計学園の問題</a:t>
            </a:r>
          </a:p>
          <a:p>
            <a:pPr lvl="1"/>
            <a:r>
              <a:rPr kumimoji="1" lang="ja-JP" altLang="en-US" dirty="0"/>
              <a:t>決定過程（圧力・忖度・文書・特区）経済特区→国家戦略特区</a:t>
            </a:r>
            <a:r>
              <a:rPr kumimoji="1" lang="en-US" altLang="ja-JP" dirty="0"/>
              <a:t>(</a:t>
            </a:r>
            <a:r>
              <a:rPr kumimoji="1" lang="ja-JP" altLang="en-US" dirty="0"/>
              <a:t>この変更に「首相案件」が絡む</a:t>
            </a:r>
            <a:r>
              <a:rPr kumimoji="1" lang="en-US" altLang="ja-JP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定員等</a:t>
            </a:r>
          </a:p>
        </p:txBody>
      </p:sp>
    </p:spTree>
    <p:extLst>
      <p:ext uri="{BB962C8B-B14F-4D97-AF65-F5344CB8AC3E}">
        <p14:creationId xmlns:p14="http://schemas.microsoft.com/office/powerpoint/2010/main" val="325192730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396</Words>
  <Application>Microsoft Office PowerPoint</Application>
  <PresentationFormat>ワイド画面</PresentationFormat>
  <Paragraphs>57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Arial</vt:lpstr>
      <vt:lpstr>標準デザイン</vt:lpstr>
      <vt:lpstr>全入時代の大学</vt:lpstr>
      <vt:lpstr>日本の大学教育の問題点</vt:lpstr>
      <vt:lpstr>　大学は大きく変わりつつある</vt:lpstr>
      <vt:lpstr>変化の背景</vt:lpstr>
      <vt:lpstr>大学・大学院政策の変化</vt:lpstr>
      <vt:lpstr>生き残り策（１）人集め</vt:lpstr>
      <vt:lpstr>生き残り策（２）教育改革</vt:lpstr>
      <vt:lpstr>加計学園１</vt:lpstr>
      <vt:lpstr>加計学園問題２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全入時代の大学</dc:title>
  <dc:creator>wakei</dc:creator>
  <cp:lastModifiedBy>wakei ota</cp:lastModifiedBy>
  <cp:revision>36</cp:revision>
  <dcterms:created xsi:type="dcterms:W3CDTF">2009-05-28T21:24:16Z</dcterms:created>
  <dcterms:modified xsi:type="dcterms:W3CDTF">2019-06-05T05:03:47Z</dcterms:modified>
</cp:coreProperties>
</file>