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5" r:id="rId5"/>
    <p:sldId id="266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6" y="33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BE0976-EACB-45ED-98CE-453D438E562E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29349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7F6435-EF22-4CF5-BCB2-E2D5D096E82E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20368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3CD420-85C7-4784-8F75-D2B4703203F5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1036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BEAAE-BD26-401A-9D38-D24D69520B5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5362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E52ED-CEB7-4E56-A4D2-E2AF86A1CC7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5313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B46D6-0C8E-49FF-A4CD-5CE093F3964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86801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686C2B-C790-49B8-856A-FE75C3FFAA5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076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E0A698-469F-41F0-A918-F4D9E00D886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39927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65653-E6D3-4539-A368-16F7DFF127D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27948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7F6435-EF22-4CF5-BCB2-E2D5D096E82E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68179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0E91D-67FB-412D-AFE0-6F4FDFC3FCB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2563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77F6435-EF22-4CF5-BCB2-E2D5D096E82E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4618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130426"/>
            <a:ext cx="7772400" cy="1470025"/>
          </a:xfrm>
        </p:spPr>
        <p:txBody>
          <a:bodyPr anchor="ctr"/>
          <a:lstStyle/>
          <a:p>
            <a:pPr eaLnBrk="1" hangingPunct="1"/>
            <a:r>
              <a:rPr lang="ja-JP" altLang="en-US" sz="4400" dirty="0"/>
              <a:t>恵まれた？家庭の問題・事件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3886200"/>
            <a:ext cx="6400800" cy="1752600"/>
          </a:xfrm>
        </p:spPr>
        <p:txBody>
          <a:bodyPr/>
          <a:lstStyle/>
          <a:p>
            <a:pPr eaLnBrk="1" hangingPunct="1"/>
            <a:endParaRPr lang="ja-JP" alt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佐世保事件の経緯</a:t>
            </a:r>
          </a:p>
        </p:txBody>
      </p:sp>
      <p:sp>
        <p:nvSpPr>
          <p:cNvPr id="4099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小６、同級生の給食に漂白剤を混入</a:t>
            </a:r>
            <a:r>
              <a:rPr lang="en-US" altLang="ja-JP"/>
              <a:t>(</a:t>
            </a:r>
            <a:r>
              <a:rPr lang="ja-JP" altLang="en-US"/>
              <a:t>スクールカウンセラーが、児童相談所への相談を助言するも、教育委員会が学校で対応できると判断</a:t>
            </a:r>
            <a:r>
              <a:rPr lang="en-US" altLang="ja-JP"/>
              <a:t>)</a:t>
            </a:r>
            <a:endParaRPr lang="ja-JP" altLang="en-US"/>
          </a:p>
          <a:p>
            <a:pPr eaLnBrk="1" hangingPunct="1"/>
            <a:r>
              <a:rPr lang="en-US" altLang="ja-JP"/>
              <a:t>2013</a:t>
            </a:r>
            <a:r>
              <a:rPr lang="ja-JP" altLang="en-US"/>
              <a:t>年秋、実母ががんで死亡</a:t>
            </a:r>
          </a:p>
          <a:p>
            <a:pPr eaLnBrk="1" hangingPunct="1"/>
            <a:r>
              <a:rPr lang="en-US" altLang="ja-JP"/>
              <a:t>2014.3</a:t>
            </a:r>
            <a:r>
              <a:rPr lang="ja-JP" altLang="en-US"/>
              <a:t> 父親を金属バットで殴打</a:t>
            </a:r>
            <a:r>
              <a:rPr lang="en-US" altLang="ja-JP"/>
              <a:t>(</a:t>
            </a:r>
            <a:r>
              <a:rPr lang="ja-JP" altLang="en-US"/>
              <a:t>通報せず</a:t>
            </a:r>
            <a:r>
              <a:rPr lang="en-US" altLang="ja-JP"/>
              <a:t>)</a:t>
            </a:r>
            <a:endParaRPr lang="ja-JP" altLang="en-US"/>
          </a:p>
          <a:p>
            <a:pPr eaLnBrk="1" hangingPunct="1"/>
            <a:r>
              <a:rPr lang="ja-JP" altLang="en-US"/>
              <a:t>高校入学後不登校、一人暮らし</a:t>
            </a:r>
            <a:r>
              <a:rPr lang="en-US" altLang="ja-JP"/>
              <a:t>(</a:t>
            </a:r>
            <a:r>
              <a:rPr lang="ja-JP" altLang="en-US"/>
              <a:t>留学すると言っていたが</a:t>
            </a:r>
            <a:r>
              <a:rPr lang="en-US" altLang="ja-JP"/>
              <a:t>?)(</a:t>
            </a:r>
            <a:r>
              <a:rPr lang="ja-JP" altLang="en-US"/>
              <a:t>担任は下宿を勧めた</a:t>
            </a:r>
            <a:r>
              <a:rPr lang="en-US" altLang="ja-JP"/>
              <a:t>)</a:t>
            </a:r>
            <a:endParaRPr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佐世保事件の経緯</a:t>
            </a:r>
            <a:r>
              <a:rPr lang="en-US" altLang="ja-JP"/>
              <a:t>2</a:t>
            </a:r>
            <a:endParaRPr lang="ja-JP" altLang="en-US"/>
          </a:p>
        </p:txBody>
      </p:sp>
      <p:sp>
        <p:nvSpPr>
          <p:cNvPr id="512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981200" y="1628776"/>
            <a:ext cx="8229600" cy="4525963"/>
          </a:xfrm>
        </p:spPr>
        <p:txBody>
          <a:bodyPr/>
          <a:lstStyle/>
          <a:p>
            <a:pPr eaLnBrk="1" hangingPunct="1"/>
            <a:r>
              <a:rPr lang="ja-JP" altLang="en-US">
                <a:solidFill>
                  <a:srgbClr val="000000"/>
                </a:solidFill>
              </a:rPr>
              <a:t>父親再婚</a:t>
            </a:r>
            <a:r>
              <a:rPr lang="en-US" altLang="ja-JP">
                <a:solidFill>
                  <a:srgbClr val="000000"/>
                </a:solidFill>
              </a:rPr>
              <a:t>(</a:t>
            </a:r>
            <a:r>
              <a:rPr lang="ja-JP" altLang="en-US">
                <a:solidFill>
                  <a:srgbClr val="000000"/>
                </a:solidFill>
              </a:rPr>
              <a:t>婚活で</a:t>
            </a:r>
            <a:r>
              <a:rPr lang="en-US" altLang="ja-JP">
                <a:solidFill>
                  <a:srgbClr val="000000"/>
                </a:solidFill>
              </a:rPr>
              <a:t>)</a:t>
            </a:r>
            <a:endParaRPr lang="ja-JP" altLang="en-US">
              <a:solidFill>
                <a:srgbClr val="000000"/>
              </a:solidFill>
            </a:endParaRPr>
          </a:p>
          <a:p>
            <a:pPr eaLnBrk="1" hangingPunct="1"/>
            <a:r>
              <a:rPr lang="en-US" altLang="ja-JP">
                <a:solidFill>
                  <a:srgbClr val="000000"/>
                </a:solidFill>
              </a:rPr>
              <a:t>6</a:t>
            </a:r>
            <a:r>
              <a:rPr lang="ja-JP" altLang="en-US">
                <a:solidFill>
                  <a:srgbClr val="000000"/>
                </a:solidFill>
              </a:rPr>
              <a:t>月、精神科医から児童相談所に相談</a:t>
            </a:r>
            <a:r>
              <a:rPr lang="en-US" altLang="ja-JP">
                <a:solidFill>
                  <a:srgbClr val="000000"/>
                </a:solidFill>
              </a:rPr>
              <a:t>(</a:t>
            </a:r>
            <a:r>
              <a:rPr lang="ja-JP" altLang="en-US">
                <a:solidFill>
                  <a:srgbClr val="000000"/>
                </a:solidFill>
              </a:rPr>
              <a:t>人を殺すかも知れない</a:t>
            </a:r>
            <a:r>
              <a:rPr lang="en-US" altLang="ja-JP">
                <a:solidFill>
                  <a:srgbClr val="000000"/>
                </a:solidFill>
              </a:rPr>
              <a:t>)</a:t>
            </a:r>
            <a:endParaRPr lang="ja-JP" altLang="en-US">
              <a:solidFill>
                <a:srgbClr val="000000"/>
              </a:solidFill>
            </a:endParaRPr>
          </a:p>
          <a:p>
            <a:pPr eaLnBrk="1" hangingPunct="1"/>
            <a:r>
              <a:rPr lang="en-US" altLang="ja-JP">
                <a:solidFill>
                  <a:srgbClr val="000000"/>
                </a:solidFill>
              </a:rPr>
              <a:t>2014.7.26</a:t>
            </a:r>
            <a:r>
              <a:rPr lang="ja-JP" altLang="en-US">
                <a:solidFill>
                  <a:srgbClr val="000000"/>
                </a:solidFill>
              </a:rPr>
              <a:t> 自室のマンションで同級生殺害</a:t>
            </a:r>
            <a:r>
              <a:rPr lang="en-US" altLang="ja-JP">
                <a:solidFill>
                  <a:srgbClr val="000000"/>
                </a:solidFill>
              </a:rPr>
              <a:t>(10</a:t>
            </a:r>
            <a:r>
              <a:rPr lang="ja-JP" altLang="en-US">
                <a:solidFill>
                  <a:srgbClr val="000000"/>
                </a:solidFill>
              </a:rPr>
              <a:t>年前に佐世保で小学生による殺人事件</a:t>
            </a:r>
            <a:r>
              <a:rPr lang="en-US" altLang="ja-JP">
                <a:solidFill>
                  <a:srgbClr val="000000"/>
                </a:solidFill>
              </a:rPr>
              <a:t>)</a:t>
            </a:r>
            <a:endParaRPr lang="ja-JP" altLang="en-US">
              <a:solidFill>
                <a:srgbClr val="000000"/>
              </a:solidFill>
            </a:endParaRPr>
          </a:p>
          <a:p>
            <a:pPr eaLnBrk="1" hangingPunct="1"/>
            <a:r>
              <a:rPr lang="ja-JP" altLang="en-US">
                <a:solidFill>
                  <a:srgbClr val="000000"/>
                </a:solidFill>
              </a:rPr>
              <a:t>逮捕後「誰でもよかった」無表情の対応</a:t>
            </a:r>
          </a:p>
          <a:p>
            <a:pPr eaLnBrk="1" hangingPunct="1"/>
            <a:r>
              <a:rPr lang="en-US" altLang="ja-JP">
                <a:solidFill>
                  <a:srgbClr val="000000"/>
                </a:solidFill>
              </a:rPr>
              <a:t>10.5</a:t>
            </a:r>
            <a:r>
              <a:rPr lang="ja-JP" altLang="en-US">
                <a:solidFill>
                  <a:srgbClr val="000000"/>
                </a:solidFill>
              </a:rPr>
              <a:t> 父親自殺</a:t>
            </a:r>
          </a:p>
          <a:p>
            <a:pPr eaLnBrk="1" hangingPunct="1"/>
            <a:r>
              <a:rPr lang="en-US" altLang="ja-JP">
                <a:solidFill>
                  <a:srgbClr val="000000"/>
                </a:solidFill>
              </a:rPr>
              <a:t>10</a:t>
            </a:r>
            <a:r>
              <a:rPr lang="ja-JP" altLang="en-US">
                <a:solidFill>
                  <a:srgbClr val="000000"/>
                </a:solidFill>
              </a:rPr>
              <a:t> 県教委による調査委員会発足</a:t>
            </a:r>
          </a:p>
          <a:p>
            <a:pPr eaLnBrk="1" hangingPunct="1"/>
            <a:r>
              <a:rPr lang="en-US" altLang="ja-JP">
                <a:solidFill>
                  <a:srgbClr val="000000"/>
                </a:solidFill>
              </a:rPr>
              <a:t>2015.1.30</a:t>
            </a:r>
            <a:r>
              <a:rPr lang="ja-JP" altLang="en-US">
                <a:solidFill>
                  <a:srgbClr val="000000"/>
                </a:solidFill>
              </a:rPr>
              <a:t> 家裁送致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名大女子大生の布教女性殺害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２０１４．１２　宣教の高齢女性を自宅アパートで殺害→逮捕→悪びれず過去の犯罪も自供</a:t>
            </a:r>
          </a:p>
          <a:p>
            <a:r>
              <a:rPr lang="ja-JP" altLang="en-US" dirty="0"/>
              <a:t>生育歴（祖父は裕福。家の生活は苦しい）</a:t>
            </a:r>
          </a:p>
          <a:p>
            <a:pPr lvl="1"/>
            <a:r>
              <a:rPr kumimoji="1" lang="ja-JP" altLang="en-US" dirty="0"/>
              <a:t>父祖高名な東北大教授・父は研究一途だが、定職なし。母が家計。放置（祖母が面倒）</a:t>
            </a:r>
          </a:p>
          <a:p>
            <a:pPr lvl="1"/>
            <a:r>
              <a:rPr lang="ja-JP" altLang="en-US" dirty="0"/>
              <a:t>幼児から才能発揮。ピアノ、学業抜群。</a:t>
            </a:r>
          </a:p>
          <a:p>
            <a:pPr lvl="1"/>
            <a:r>
              <a:rPr lang="ja-JP" altLang="en-US" dirty="0"/>
              <a:t>毒薬に異常な関心。動物虐待、高校で友人に毒薬。被害者は警察に相談（曖昧な措置）</a:t>
            </a:r>
          </a:p>
          <a:p>
            <a:pPr lvl="1"/>
            <a:r>
              <a:rPr lang="ja-JP" altLang="en-US" dirty="0"/>
              <a:t>有名私立高校から名大理学部。応援部（ガクラン）過去の犯罪に関心（サカキバラ、佐世保、静岡）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550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3D5014-F87B-41A1-985C-D158F39F1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女子学生の犯罪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581413-02FD-474A-8F97-1D5DF4A3B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2012</a:t>
            </a:r>
            <a:r>
              <a:rPr lang="ja-JP" altLang="en-US" dirty="0"/>
              <a:t>年</a:t>
            </a:r>
            <a:r>
              <a:rPr lang="en-US" altLang="ja-JP" dirty="0"/>
              <a:t>5</a:t>
            </a:r>
            <a:r>
              <a:rPr lang="ja-JP" altLang="en-US" dirty="0"/>
              <a:t>月</a:t>
            </a:r>
            <a:r>
              <a:rPr lang="en-US" altLang="ja-JP" dirty="0"/>
              <a:t>- </a:t>
            </a:r>
            <a:r>
              <a:rPr lang="ja-JP" altLang="en-US" dirty="0"/>
              <a:t>カラオケ店で硫酸タリウムを飲み物に混ぜ、中学時代の同級生に</a:t>
            </a:r>
          </a:p>
          <a:p>
            <a:r>
              <a:rPr lang="en-US" altLang="ja-JP" dirty="0"/>
              <a:t>2012</a:t>
            </a:r>
            <a:r>
              <a:rPr lang="ja-JP" altLang="en-US" dirty="0"/>
              <a:t>年</a:t>
            </a:r>
            <a:r>
              <a:rPr lang="en-US" altLang="ja-JP" dirty="0"/>
              <a:t>5</a:t>
            </a:r>
            <a:r>
              <a:rPr lang="ja-JP" altLang="en-US" dirty="0"/>
              <a:t>月から</a:t>
            </a:r>
            <a:r>
              <a:rPr lang="en-US" altLang="ja-JP" dirty="0"/>
              <a:t>7</a:t>
            </a:r>
            <a:r>
              <a:rPr lang="ja-JP" altLang="en-US" dirty="0"/>
              <a:t>月 </a:t>
            </a:r>
            <a:r>
              <a:rPr lang="en-US" altLang="ja-JP" dirty="0"/>
              <a:t>- </a:t>
            </a:r>
            <a:r>
              <a:rPr lang="ja-JP" altLang="en-US" dirty="0"/>
              <a:t>高校でタリウムを飲み物に混ぜ、同級生に飲ませた</a:t>
            </a:r>
          </a:p>
          <a:p>
            <a:r>
              <a:rPr lang="en-US" altLang="ja-JP" dirty="0"/>
              <a:t>2014</a:t>
            </a:r>
            <a:r>
              <a:rPr lang="ja-JP" altLang="en-US" dirty="0"/>
              <a:t>年</a:t>
            </a:r>
            <a:r>
              <a:rPr lang="en-US" altLang="ja-JP" dirty="0"/>
              <a:t>8</a:t>
            </a:r>
            <a:r>
              <a:rPr lang="ja-JP" altLang="en-US" dirty="0"/>
              <a:t>月</a:t>
            </a:r>
            <a:r>
              <a:rPr lang="en-US" altLang="ja-JP" dirty="0"/>
              <a:t>- </a:t>
            </a:r>
            <a:r>
              <a:rPr lang="ja-JP" altLang="en-US" dirty="0"/>
              <a:t>ペットボトルで製造した火炎瓶に点火し、住宅の縁側に置く</a:t>
            </a:r>
          </a:p>
          <a:p>
            <a:r>
              <a:rPr lang="en-US" altLang="ja-JP" dirty="0"/>
              <a:t>2014</a:t>
            </a:r>
            <a:r>
              <a:rPr lang="ja-JP" altLang="en-US" dirty="0"/>
              <a:t>年</a:t>
            </a:r>
            <a:r>
              <a:rPr lang="en-US" altLang="ja-JP" dirty="0"/>
              <a:t>12</a:t>
            </a:r>
            <a:r>
              <a:rPr lang="ja-JP" altLang="en-US" dirty="0"/>
              <a:t>月</a:t>
            </a:r>
            <a:r>
              <a:rPr lang="en-US" altLang="ja-JP" dirty="0"/>
              <a:t>- </a:t>
            </a:r>
            <a:r>
              <a:rPr lang="ja-JP" altLang="en-US" dirty="0"/>
              <a:t>名古屋市で宗教勧誘で知り合った女性を殺害</a:t>
            </a:r>
          </a:p>
          <a:p>
            <a:r>
              <a:rPr lang="en-US" altLang="ja-JP" dirty="0"/>
              <a:t>2014</a:t>
            </a:r>
            <a:r>
              <a:rPr lang="ja-JP" altLang="en-US" dirty="0"/>
              <a:t>年</a:t>
            </a:r>
            <a:r>
              <a:rPr lang="en-US" altLang="ja-JP" dirty="0"/>
              <a:t>12</a:t>
            </a:r>
            <a:r>
              <a:rPr lang="ja-JP" altLang="en-US" dirty="0"/>
              <a:t>月</a:t>
            </a:r>
            <a:r>
              <a:rPr lang="en-US" altLang="ja-JP" dirty="0"/>
              <a:t>13</a:t>
            </a:r>
            <a:r>
              <a:rPr lang="ja-JP" altLang="en-US" dirty="0"/>
              <a:t>日 </a:t>
            </a:r>
            <a:r>
              <a:rPr lang="en-US" altLang="ja-JP" dirty="0"/>
              <a:t>- </a:t>
            </a:r>
            <a:r>
              <a:rPr lang="ja-JP" altLang="en-US" dirty="0"/>
              <a:t>仙台市の住宅に放火  → 無期懲役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4973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開成高校生事件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この事件をとりあげる理由（ドキュメント）</a:t>
            </a:r>
          </a:p>
          <a:p>
            <a:pPr eaLnBrk="1" hangingPunct="1"/>
            <a:r>
              <a:rPr lang="ja-JP" altLang="en-US"/>
              <a:t>ターニングポイントはどこに</a:t>
            </a:r>
          </a:p>
          <a:p>
            <a:pPr eaLnBrk="1" hangingPunct="1"/>
            <a:r>
              <a:rPr lang="ja-JP" altLang="en-US"/>
              <a:t>父親の問題</a:t>
            </a:r>
          </a:p>
          <a:p>
            <a:pPr eaLnBrk="1" hangingPunct="1"/>
            <a:r>
              <a:rPr lang="ja-JP" altLang="en-US"/>
              <a:t>「一本の物差し」はどの程度あったのか</a:t>
            </a:r>
          </a:p>
          <a:p>
            <a:pPr eaLnBrk="1" hangingPunct="1">
              <a:buFontTx/>
              <a:buNone/>
            </a:pPr>
            <a:r>
              <a:rPr lang="ja-JP" altLang="en-US"/>
              <a:t>　　私立小学校・塾・有名進学校</a:t>
            </a:r>
          </a:p>
          <a:p>
            <a:pPr eaLnBrk="1" hangingPunct="1"/>
            <a:r>
              <a:rPr lang="ja-JP" altLang="en-US"/>
              <a:t>相談機関の問題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早稲田高等学院事件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受験の敗者と勝者（？）</a:t>
            </a:r>
          </a:p>
          <a:p>
            <a:pPr eaLnBrk="1" hangingPunct="1"/>
            <a:r>
              <a:rPr lang="ja-JP" altLang="en-US"/>
              <a:t>エリートとは　（優生思想を考え直そう）</a:t>
            </a:r>
          </a:p>
          <a:p>
            <a:pPr eaLnBrk="1" hangingPunct="1">
              <a:buFontTx/>
              <a:buNone/>
            </a:pPr>
            <a:r>
              <a:rPr lang="ja-JP" altLang="en-US"/>
              <a:t>　　　遺書の問題</a:t>
            </a:r>
          </a:p>
          <a:p>
            <a:pPr eaLnBrk="1" hangingPunct="1"/>
            <a:r>
              <a:rPr lang="ja-JP" altLang="en-US"/>
              <a:t>母子・祖母子関係</a:t>
            </a:r>
          </a:p>
          <a:p>
            <a:pPr eaLnBrk="1" hangingPunct="1"/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288</TotalTime>
  <Words>296</Words>
  <Application>Microsoft Office PowerPoint</Application>
  <PresentationFormat>ワイド画面</PresentationFormat>
  <Paragraphs>39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標準デザイン</vt:lpstr>
      <vt:lpstr>恵まれた？家庭の問題・事件</vt:lpstr>
      <vt:lpstr>佐世保事件の経緯</vt:lpstr>
      <vt:lpstr>佐世保事件の経緯2</vt:lpstr>
      <vt:lpstr>名大女子大生の布教女性殺害</vt:lpstr>
      <vt:lpstr>女子学生の犯罪</vt:lpstr>
      <vt:lpstr>開成高校生事件</vt:lpstr>
      <vt:lpstr>早稲田高等学院事件</vt:lpstr>
    </vt:vector>
  </TitlesOfParts>
  <Company>bunkyo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家庭での問題・事件</dc:title>
  <dc:creator>wakei</dc:creator>
  <cp:lastModifiedBy>wakei ota</cp:lastModifiedBy>
  <cp:revision>24</cp:revision>
  <dcterms:created xsi:type="dcterms:W3CDTF">2007-05-10T23:41:17Z</dcterms:created>
  <dcterms:modified xsi:type="dcterms:W3CDTF">2019-05-06T10:07:07Z</dcterms:modified>
</cp:coreProperties>
</file>