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62" r:id="rId6"/>
    <p:sldId id="310" r:id="rId7"/>
    <p:sldId id="311" r:id="rId8"/>
    <p:sldId id="312" r:id="rId9"/>
    <p:sldId id="258" r:id="rId10"/>
    <p:sldId id="313" r:id="rId11"/>
    <p:sldId id="314" r:id="rId12"/>
    <p:sldId id="259" r:id="rId13"/>
    <p:sldId id="263" r:id="rId14"/>
    <p:sldId id="264" r:id="rId15"/>
    <p:sldId id="265" r:id="rId16"/>
    <p:sldId id="266" r:id="rId17"/>
    <p:sldId id="267" r:id="rId18"/>
    <p:sldId id="268" r:id="rId19"/>
    <p:sldId id="269" r:id="rId20"/>
    <p:sldId id="270" r:id="rId21"/>
    <p:sldId id="271" r:id="rId22"/>
    <p:sldId id="315" r:id="rId23"/>
    <p:sldId id="272" r:id="rId24"/>
    <p:sldId id="273" r:id="rId25"/>
    <p:sldId id="274" r:id="rId26"/>
    <p:sldId id="275" r:id="rId27"/>
    <p:sldId id="276" r:id="rId28"/>
    <p:sldId id="277" r:id="rId29"/>
    <p:sldId id="278" r:id="rId30"/>
    <p:sldId id="279" r:id="rId31"/>
    <p:sldId id="308" r:id="rId32"/>
    <p:sldId id="286" r:id="rId33"/>
    <p:sldId id="280" r:id="rId34"/>
    <p:sldId id="281" r:id="rId35"/>
    <p:sldId id="282" r:id="rId36"/>
    <p:sldId id="283" r:id="rId37"/>
    <p:sldId id="284" r:id="rId38"/>
    <p:sldId id="285" r:id="rId39"/>
    <p:sldId id="287" r:id="rId40"/>
    <p:sldId id="288" r:id="rId41"/>
    <p:sldId id="289" r:id="rId42"/>
    <p:sldId id="290" r:id="rId43"/>
    <p:sldId id="291" r:id="rId44"/>
    <p:sldId id="292" r:id="rId45"/>
    <p:sldId id="293" r:id="rId46"/>
    <p:sldId id="307" r:id="rId47"/>
    <p:sldId id="301" r:id="rId48"/>
    <p:sldId id="300" r:id="rId49"/>
    <p:sldId id="302" r:id="rId50"/>
    <p:sldId id="294" r:id="rId51"/>
    <p:sldId id="295" r:id="rId52"/>
    <p:sldId id="296" r:id="rId53"/>
    <p:sldId id="303" r:id="rId54"/>
    <p:sldId id="297" r:id="rId55"/>
    <p:sldId id="304" r:id="rId56"/>
    <p:sldId id="298" r:id="rId57"/>
    <p:sldId id="305" r:id="rId58"/>
    <p:sldId id="306" r:id="rId59"/>
    <p:sldId id="309" r:id="rId60"/>
    <p:sldId id="316" r:id="rId61"/>
    <p:sldId id="299" r:id="rId62"/>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5" d="100"/>
          <a:sy n="95" d="100"/>
        </p:scale>
        <p:origin x="102" y="12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FCBA4E7B-06A9-4C8A-90D9-C7F8E2E0A076}" type="slidenum">
              <a:rPr lang="en-US" altLang="ja-JP"/>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65AADC23-8228-4437-B06B-51C67B70D005}" type="slidenum">
              <a:rPr lang="en-US" altLang="ja-JP"/>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FE3315F6-6624-4529-8751-B06524C5EAEA}" type="slidenum">
              <a:rPr lang="en-US" altLang="ja-JP"/>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4" name="フッター プレースホルダ 3"/>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a:xfrm>
            <a:off x="6553200" y="6245225"/>
            <a:ext cx="2133600" cy="476250"/>
          </a:xfrm>
        </p:spPr>
        <p:txBody>
          <a:bodyPr/>
          <a:lstStyle>
            <a:lvl1pPr>
              <a:defRPr/>
            </a:lvl1pPr>
          </a:lstStyle>
          <a:p>
            <a:fld id="{E695DFB7-C7C6-4BAE-ABFD-AC81AB947590}" type="slidenum">
              <a:rPr lang="en-US" altLang="ja-JP"/>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9C13FC24-EDBB-4853-8388-B3C86356CAFE}" type="slidenum">
              <a:rPr lang="en-US" altLang="ja-JP"/>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F177CBB7-B5CF-48C8-A77B-3118DD1BEF61}" type="slidenum">
              <a:rPr lang="en-US" altLang="ja-JP"/>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11367A74-05C1-4BAB-9B24-14240EF7E683}" type="slidenum">
              <a:rPr lang="en-US" altLang="ja-JP"/>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lang="en-US" altLang="ja-JP"/>
          </a:p>
        </p:txBody>
      </p:sp>
      <p:sp>
        <p:nvSpPr>
          <p:cNvPr id="8" name="フッター プレースホルダ 7"/>
          <p:cNvSpPr>
            <a:spLocks noGrp="1"/>
          </p:cNvSpPr>
          <p:nvPr>
            <p:ph type="ftr" sz="quarter" idx="11"/>
          </p:nvPr>
        </p:nvSpPr>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p:txBody>
          <a:bodyPr/>
          <a:lstStyle>
            <a:lvl1pPr>
              <a:defRPr/>
            </a:lvl1pPr>
          </a:lstStyle>
          <a:p>
            <a:fld id="{B35C194F-7ABF-4237-8287-BFFCB4124D5D}" type="slidenum">
              <a:rPr lang="en-US" altLang="ja-JP"/>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lang="en-US" altLang="ja-JP"/>
          </a:p>
        </p:txBody>
      </p:sp>
      <p:sp>
        <p:nvSpPr>
          <p:cNvPr id="4" name="フッター プレースホルダ 3"/>
          <p:cNvSpPr>
            <a:spLocks noGrp="1"/>
          </p:cNvSpPr>
          <p:nvPr>
            <p:ph type="ftr" sz="quarter" idx="11"/>
          </p:nvPr>
        </p:nvSpPr>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p:txBody>
          <a:bodyPr/>
          <a:lstStyle>
            <a:lvl1pPr>
              <a:defRPr/>
            </a:lvl1pPr>
          </a:lstStyle>
          <a:p>
            <a:fld id="{29B7C0BC-21BD-44DD-B4FB-EA9BB1A5D8A1}" type="slidenum">
              <a:rPr lang="en-US" altLang="ja-JP"/>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p>
        </p:txBody>
      </p:sp>
      <p:sp>
        <p:nvSpPr>
          <p:cNvPr id="3" name="フッター プレースホルダ 2"/>
          <p:cNvSpPr>
            <a:spLocks noGrp="1"/>
          </p:cNvSpPr>
          <p:nvPr>
            <p:ph type="ftr" sz="quarter" idx="11"/>
          </p:nvPr>
        </p:nvSpPr>
        <p:spPr/>
        <p:txBody>
          <a:bodyPr/>
          <a:lstStyle>
            <a:lvl1pPr>
              <a:defRPr/>
            </a:lvl1pPr>
          </a:lstStyle>
          <a:p>
            <a:endParaRPr lang="en-US" altLang="ja-JP"/>
          </a:p>
        </p:txBody>
      </p:sp>
      <p:sp>
        <p:nvSpPr>
          <p:cNvPr id="4" name="スライド番号プレースホルダ 3"/>
          <p:cNvSpPr>
            <a:spLocks noGrp="1"/>
          </p:cNvSpPr>
          <p:nvPr>
            <p:ph type="sldNum" sz="quarter" idx="12"/>
          </p:nvPr>
        </p:nvSpPr>
        <p:spPr/>
        <p:txBody>
          <a:bodyPr/>
          <a:lstStyle>
            <a:lvl1pPr>
              <a:defRPr/>
            </a:lvl1pPr>
          </a:lstStyle>
          <a:p>
            <a:fld id="{30A27D66-26B6-4924-8588-9F9672FB4B85}" type="slidenum">
              <a:rPr lang="en-US" altLang="ja-JP"/>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D3668975-B4A0-4E09-81AF-33AF612EE4FB}" type="slidenum">
              <a:rPr lang="en-US" altLang="ja-JP"/>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6398849F-D54D-4F35-9DF0-BC1E0260CE8C}" type="slidenum">
              <a:rPr lang="en-US" altLang="ja-JP"/>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B427D95-C4A7-47EC-BAF2-B996F7915E03}"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24.jpeg"/><Relationship Id="rId4" Type="http://schemas.openxmlformats.org/officeDocument/2006/relationships/image" Target="../media/image23.emf"/></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ja-JP" altLang="en-US"/>
              <a:t>文教大学を知る</a:t>
            </a:r>
          </a:p>
        </p:txBody>
      </p:sp>
      <p:sp>
        <p:nvSpPr>
          <p:cNvPr id="2051" name="Rectangle 3"/>
          <p:cNvSpPr>
            <a:spLocks noGrp="1" noChangeArrowheads="1"/>
          </p:cNvSpPr>
          <p:nvPr>
            <p:ph type="subTitle" idx="1"/>
          </p:nvPr>
        </p:nvSpPr>
        <p:spPr/>
        <p:txBody>
          <a:bodyPr/>
          <a:lstStyle/>
          <a:p>
            <a:r>
              <a:rPr lang="ja-JP" altLang="en-US"/>
              <a:t>起源と今</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www.bunkyo.ac.jp/gakuen/history/images/hisphoto01_l.jpg"/>
          <p:cNvPicPr>
            <a:picLocks noChangeAspect="1" noChangeArrowheads="1"/>
          </p:cNvPicPr>
          <p:nvPr/>
        </p:nvPicPr>
        <p:blipFill>
          <a:blip r:embed="rId2" cstate="print"/>
          <a:srcRect/>
          <a:stretch>
            <a:fillRect/>
          </a:stretch>
        </p:blipFill>
        <p:spPr bwMode="auto">
          <a:xfrm>
            <a:off x="899592" y="1052736"/>
            <a:ext cx="7236296" cy="5427222"/>
          </a:xfrm>
          <a:prstGeom prst="rect">
            <a:avLst/>
          </a:prstGeom>
          <a:noFill/>
        </p:spPr>
      </p:pic>
      <p:sp>
        <p:nvSpPr>
          <p:cNvPr id="3" name="テキスト ボックス 2"/>
          <p:cNvSpPr txBox="1"/>
          <p:nvPr/>
        </p:nvSpPr>
        <p:spPr>
          <a:xfrm>
            <a:off x="755576" y="404664"/>
            <a:ext cx="7560840" cy="369332"/>
          </a:xfrm>
          <a:prstGeom prst="rect">
            <a:avLst/>
          </a:prstGeom>
          <a:noFill/>
        </p:spPr>
        <p:txBody>
          <a:bodyPr wrap="square" rtlCol="0">
            <a:spAutoFit/>
          </a:bodyPr>
          <a:lstStyle/>
          <a:p>
            <a:r>
              <a:rPr kumimoji="1" lang="ja-JP" altLang="en-US" dirty="0"/>
              <a:t>１９２９年に現在の旗の台校舎がある地区に移転</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www.bunkyo.ac.jp/gakuen/history/images/hisphoto06_l.jpg"/>
          <p:cNvPicPr>
            <a:picLocks noChangeAspect="1" noChangeArrowheads="1"/>
          </p:cNvPicPr>
          <p:nvPr/>
        </p:nvPicPr>
        <p:blipFill>
          <a:blip r:embed="rId2" cstate="print"/>
          <a:srcRect/>
          <a:stretch>
            <a:fillRect/>
          </a:stretch>
        </p:blipFill>
        <p:spPr bwMode="auto">
          <a:xfrm>
            <a:off x="539552" y="1052736"/>
            <a:ext cx="7272808" cy="5454606"/>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ja-JP" altLang="en-US"/>
              <a:t>戦時中の立正学園</a:t>
            </a:r>
          </a:p>
        </p:txBody>
      </p:sp>
      <p:sp>
        <p:nvSpPr>
          <p:cNvPr id="5123" name="Rectangle 3"/>
          <p:cNvSpPr>
            <a:spLocks noGrp="1" noChangeArrowheads="1"/>
          </p:cNvSpPr>
          <p:nvPr>
            <p:ph type="body" idx="1"/>
          </p:nvPr>
        </p:nvSpPr>
        <p:spPr/>
        <p:txBody>
          <a:bodyPr/>
          <a:lstStyle/>
          <a:p>
            <a:r>
              <a:rPr lang="ja-JP" altLang="en-US"/>
              <a:t>女子の学園として、銃後の役割　（軍事訓練・工場機能・農業）</a:t>
            </a:r>
          </a:p>
          <a:p>
            <a:r>
              <a:rPr lang="ja-JP" altLang="en-US"/>
              <a:t>品川電気に施設を工場として提供</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Jul01_04"/>
          <p:cNvPicPr>
            <a:picLocks noGrp="1" noChangeAspect="1" noChangeArrowheads="1"/>
          </p:cNvPicPr>
          <p:nvPr>
            <p:ph/>
          </p:nvPr>
        </p:nvPicPr>
        <p:blipFill>
          <a:blip r:embed="rId2" cstate="print"/>
          <a:srcRect/>
          <a:stretch>
            <a:fillRect/>
          </a:stretch>
        </p:blipFill>
        <p:spPr>
          <a:xfrm>
            <a:off x="2008188" y="0"/>
            <a:ext cx="5491162" cy="68580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Jul01_05"/>
          <p:cNvPicPr>
            <a:picLocks noGrp="1" noChangeAspect="1" noChangeArrowheads="1"/>
          </p:cNvPicPr>
          <p:nvPr>
            <p:ph/>
          </p:nvPr>
        </p:nvPicPr>
        <p:blipFill>
          <a:blip r:embed="rId2" cstate="print"/>
          <a:srcRect/>
          <a:stretch>
            <a:fillRect/>
          </a:stretch>
        </p:blipFill>
        <p:spPr>
          <a:xfrm>
            <a:off x="1874838" y="0"/>
            <a:ext cx="5778500" cy="68580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Jul01_06"/>
          <p:cNvPicPr>
            <a:picLocks noGrp="1" noChangeAspect="1" noChangeArrowheads="1"/>
          </p:cNvPicPr>
          <p:nvPr>
            <p:ph/>
          </p:nvPr>
        </p:nvPicPr>
        <p:blipFill>
          <a:blip r:embed="rId2" cstate="print"/>
          <a:srcRect/>
          <a:stretch>
            <a:fillRect/>
          </a:stretch>
        </p:blipFill>
        <p:spPr>
          <a:xfrm>
            <a:off x="1998663" y="0"/>
            <a:ext cx="5513387" cy="68580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descr="Jul01_07"/>
          <p:cNvPicPr>
            <a:picLocks noGrp="1" noChangeAspect="1" noChangeArrowheads="1"/>
          </p:cNvPicPr>
          <p:nvPr>
            <p:ph/>
          </p:nvPr>
        </p:nvPicPr>
        <p:blipFill>
          <a:blip r:embed="rId2" cstate="print"/>
          <a:srcRect/>
          <a:stretch>
            <a:fillRect/>
          </a:stretch>
        </p:blipFill>
        <p:spPr>
          <a:xfrm>
            <a:off x="1878013" y="0"/>
            <a:ext cx="5770562" cy="68580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5" descr="Jul01_08"/>
          <p:cNvPicPr>
            <a:picLocks noGrp="1" noChangeAspect="1" noChangeArrowheads="1"/>
          </p:cNvPicPr>
          <p:nvPr>
            <p:ph/>
          </p:nvPr>
        </p:nvPicPr>
        <p:blipFill>
          <a:blip r:embed="rId2" cstate="print"/>
          <a:srcRect/>
          <a:stretch>
            <a:fillRect/>
          </a:stretch>
        </p:blipFill>
        <p:spPr>
          <a:xfrm>
            <a:off x="2071688" y="0"/>
            <a:ext cx="5356225" cy="685800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descr="Jul01_09"/>
          <p:cNvPicPr>
            <a:picLocks noGrp="1" noChangeAspect="1" noChangeArrowheads="1"/>
          </p:cNvPicPr>
          <p:nvPr>
            <p:ph/>
          </p:nvPr>
        </p:nvPicPr>
        <p:blipFill>
          <a:blip r:embed="rId2" cstate="print"/>
          <a:srcRect/>
          <a:stretch>
            <a:fillRect/>
          </a:stretch>
        </p:blipFill>
        <p:spPr>
          <a:xfrm>
            <a:off x="1997075" y="0"/>
            <a:ext cx="5518150" cy="685800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descr="Jul01_10"/>
          <p:cNvPicPr>
            <a:picLocks noGrp="1" noChangeAspect="1" noChangeArrowheads="1"/>
          </p:cNvPicPr>
          <p:nvPr>
            <p:ph/>
          </p:nvPr>
        </p:nvPicPr>
        <p:blipFill>
          <a:blip r:embed="rId2" cstate="print"/>
          <a:srcRect/>
          <a:stretch>
            <a:fillRect/>
          </a:stretch>
        </p:blipFill>
        <p:spPr>
          <a:xfrm>
            <a:off x="2001838" y="0"/>
            <a:ext cx="5505450" cy="68580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ja-JP" altLang="en-US"/>
              <a:t>起源</a:t>
            </a:r>
          </a:p>
        </p:txBody>
      </p:sp>
      <p:sp>
        <p:nvSpPr>
          <p:cNvPr id="3075" name="Rectangle 3"/>
          <p:cNvSpPr>
            <a:spLocks noGrp="1" noChangeArrowheads="1"/>
          </p:cNvSpPr>
          <p:nvPr>
            <p:ph type="body" idx="1"/>
          </p:nvPr>
        </p:nvSpPr>
        <p:spPr/>
        <p:txBody>
          <a:bodyPr/>
          <a:lstStyle/>
          <a:p>
            <a:r>
              <a:rPr lang="ja-JP" altLang="en-US"/>
              <a:t>１９２７年　立正幼稚園・立正裁縫女学校（設立時の場所は荏原郡大崎）</a:t>
            </a:r>
          </a:p>
          <a:p>
            <a:r>
              <a:rPr lang="ja-JP" altLang="en-US"/>
              <a:t>１９２８年　財団法人立正学園（初代理事長馬田行啓）</a:t>
            </a:r>
          </a:p>
          <a:p>
            <a:r>
              <a:rPr lang="ja-JP" altLang="en-US"/>
              <a:t>　　　　　　　立正女子職業学校開設</a:t>
            </a:r>
          </a:p>
          <a:p>
            <a:pPr>
              <a:buFontTx/>
              <a:buNone/>
            </a:pPr>
            <a:r>
              <a:rPr lang="ja-JP" altLang="en-US"/>
              <a:t>　　　　　　　　　（立正学園女学校と半年後改名）</a:t>
            </a:r>
          </a:p>
          <a:p>
            <a:r>
              <a:rPr lang="ja-JP" altLang="en-US"/>
              <a:t>　　　　　　　中延に移転（現在の旗の台）</a:t>
            </a:r>
          </a:p>
          <a:p>
            <a:r>
              <a:rPr lang="ja-JP" altLang="en-US"/>
              <a:t>１９３０年　立正学園女学校高等師範科開設</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descr="Jul07_02"/>
          <p:cNvPicPr>
            <a:picLocks noGrp="1" noChangeAspect="1" noChangeArrowheads="1"/>
          </p:cNvPicPr>
          <p:nvPr>
            <p:ph/>
          </p:nvPr>
        </p:nvPicPr>
        <p:blipFill>
          <a:blip r:embed="rId2" cstate="print"/>
          <a:srcRect/>
          <a:stretch>
            <a:fillRect/>
          </a:stretch>
        </p:blipFill>
        <p:spPr>
          <a:xfrm>
            <a:off x="2443163" y="0"/>
            <a:ext cx="4560887" cy="685800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descr="Jul07_03"/>
          <p:cNvPicPr>
            <a:picLocks noGrp="1" noChangeAspect="1" noChangeArrowheads="1"/>
          </p:cNvPicPr>
          <p:nvPr>
            <p:ph/>
          </p:nvPr>
        </p:nvPicPr>
        <p:blipFill>
          <a:blip r:embed="rId2" cstate="print"/>
          <a:srcRect/>
          <a:stretch>
            <a:fillRect/>
          </a:stretch>
        </p:blipFill>
        <p:spPr>
          <a:xfrm>
            <a:off x="323850" y="-4763"/>
            <a:ext cx="8569325" cy="6465888"/>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幻の工業専門学校</a:t>
            </a:r>
          </a:p>
        </p:txBody>
      </p:sp>
      <p:sp>
        <p:nvSpPr>
          <p:cNvPr id="3" name="コンテンツ プレースホルダ 2"/>
          <p:cNvSpPr>
            <a:spLocks noGrp="1"/>
          </p:cNvSpPr>
          <p:nvPr>
            <p:ph idx="1"/>
          </p:nvPr>
        </p:nvSpPr>
        <p:spPr/>
        <p:txBody>
          <a:bodyPr/>
          <a:lstStyle/>
          <a:p>
            <a:r>
              <a:rPr kumimoji="1" lang="ja-JP" altLang="en-US" dirty="0"/>
              <a:t>１９４２年、立正女子高等学院の設置認可</a:t>
            </a:r>
          </a:p>
          <a:p>
            <a:r>
              <a:rPr lang="ja-JP" altLang="en-US" dirty="0"/>
              <a:t>１９４３年理学専門学校の設置認可申請</a:t>
            </a:r>
          </a:p>
          <a:p>
            <a:r>
              <a:rPr kumimoji="1" lang="ja-JP" altLang="en-US" dirty="0"/>
              <a:t>１９４５年３月理学専門学校の計画を変更し、立正女子高等工業専門学校の認可申請</a:t>
            </a:r>
          </a:p>
          <a:p>
            <a:r>
              <a:rPr lang="ja-JP" altLang="en-US" dirty="0"/>
              <a:t>５月の東京大空襲で幼稚園以外全焼</a:t>
            </a:r>
            <a:endParaRPr kumimoji="1" lang="ja-JP"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ja-JP" altLang="en-US"/>
              <a:t>戦後の復興</a:t>
            </a:r>
          </a:p>
        </p:txBody>
      </p:sp>
      <p:sp>
        <p:nvSpPr>
          <p:cNvPr id="30723" name="Rectangle 3"/>
          <p:cNvSpPr>
            <a:spLocks noGrp="1" noChangeArrowheads="1"/>
          </p:cNvSpPr>
          <p:nvPr>
            <p:ph type="body" idx="1"/>
          </p:nvPr>
        </p:nvSpPr>
        <p:spPr/>
        <p:txBody>
          <a:bodyPr/>
          <a:lstStyle/>
          <a:p>
            <a:r>
              <a:rPr lang="ja-JP" altLang="en-US"/>
              <a:t>東京大空襲で９０％の施設が焼失</a:t>
            </a:r>
          </a:p>
          <a:p>
            <a:r>
              <a:rPr lang="ja-JP" altLang="en-US"/>
              <a:t>品川電気に工場として提供していた施設の譲渡を受け、授業を再開。</a:t>
            </a:r>
          </a:p>
          <a:p>
            <a:r>
              <a:rPr lang="ja-JP" altLang="en-US"/>
              <a:t>馬田理事長の死去→小野光洋新理事長の下復興事業</a:t>
            </a:r>
          </a:p>
          <a:p>
            <a:r>
              <a:rPr lang="ja-JP" altLang="en-US"/>
              <a:t>学制改革による新制中学校と高等学校の設置</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Jul01_11"/>
          <p:cNvPicPr>
            <a:picLocks noGrp="1" noChangeAspect="1" noChangeArrowheads="1"/>
          </p:cNvPicPr>
          <p:nvPr>
            <p:ph/>
          </p:nvPr>
        </p:nvPicPr>
        <p:blipFill>
          <a:blip r:embed="rId2" cstate="print"/>
          <a:srcRect/>
          <a:stretch>
            <a:fillRect/>
          </a:stretch>
        </p:blipFill>
        <p:spPr>
          <a:xfrm>
            <a:off x="1982788" y="0"/>
            <a:ext cx="5548312" cy="68580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Jul01_12"/>
          <p:cNvPicPr>
            <a:picLocks noGrp="1" noChangeAspect="1" noChangeArrowheads="1"/>
          </p:cNvPicPr>
          <p:nvPr>
            <p:ph/>
          </p:nvPr>
        </p:nvPicPr>
        <p:blipFill>
          <a:blip r:embed="rId2" cstate="print"/>
          <a:srcRect/>
          <a:stretch>
            <a:fillRect/>
          </a:stretch>
        </p:blipFill>
        <p:spPr>
          <a:xfrm>
            <a:off x="2020888" y="0"/>
            <a:ext cx="5464175" cy="68580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ja-JP" altLang="en-US"/>
              <a:t>学校法人化と短期大学設立</a:t>
            </a:r>
          </a:p>
        </p:txBody>
      </p:sp>
      <p:sp>
        <p:nvSpPr>
          <p:cNvPr id="35843" name="Rectangle 3"/>
          <p:cNvSpPr>
            <a:spLocks noGrp="1" noChangeArrowheads="1"/>
          </p:cNvSpPr>
          <p:nvPr>
            <p:ph type="body" idx="1"/>
          </p:nvPr>
        </p:nvSpPr>
        <p:spPr/>
        <p:txBody>
          <a:bodyPr/>
          <a:lstStyle/>
          <a:p>
            <a:pPr>
              <a:lnSpc>
                <a:spcPct val="90000"/>
              </a:lnSpc>
            </a:pPr>
            <a:r>
              <a:rPr lang="ja-JP" altLang="en-US" sz="2800"/>
              <a:t>１９５１年　私立学校法による学校法人化（依然として「立正精神」が建学精神</a:t>
            </a:r>
          </a:p>
          <a:p>
            <a:pPr>
              <a:lnSpc>
                <a:spcPct val="90000"/>
              </a:lnSpc>
            </a:pPr>
            <a:r>
              <a:rPr lang="ja-JP" altLang="en-US" sz="2800"/>
              <a:t>小学校と幼稚園の新設</a:t>
            </a:r>
          </a:p>
          <a:p>
            <a:pPr>
              <a:lnSpc>
                <a:spcPct val="90000"/>
              </a:lnSpc>
            </a:pPr>
            <a:r>
              <a:rPr lang="ja-JP" altLang="en-US" sz="2800"/>
              <a:t>立正女子総合学園建設事業会　石橋湛山会長（吉田茂・鳩山一郎・片山哲・芦田均・一万田尚登・安井誠一郎・池田勇人・大野伴睦・永田雅一・五島慶太・西尾末広他が役員）これにより多額の寄付が集まった。</a:t>
            </a:r>
          </a:p>
          <a:p>
            <a:pPr>
              <a:lnSpc>
                <a:spcPct val="90000"/>
              </a:lnSpc>
            </a:pPr>
            <a:r>
              <a:rPr lang="ja-JP" altLang="en-US" sz="2800"/>
              <a:t>１９５３年　短期大学設置（家政）</a:t>
            </a:r>
          </a:p>
          <a:p>
            <a:pPr>
              <a:lnSpc>
                <a:spcPct val="90000"/>
              </a:lnSpc>
            </a:pPr>
            <a:r>
              <a:rPr lang="ja-JP" altLang="en-US" sz="2800"/>
              <a:t>６２年児童・英文　６３年栄養の増設</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descr="Jul01_13"/>
          <p:cNvPicPr>
            <a:picLocks noGrp="1" noChangeAspect="1" noChangeArrowheads="1"/>
          </p:cNvPicPr>
          <p:nvPr>
            <p:ph/>
          </p:nvPr>
        </p:nvPicPr>
        <p:blipFill>
          <a:blip r:embed="rId2" cstate="print"/>
          <a:srcRect/>
          <a:stretch>
            <a:fillRect/>
          </a:stretch>
        </p:blipFill>
        <p:spPr>
          <a:xfrm>
            <a:off x="2076450" y="0"/>
            <a:ext cx="5346700" cy="685800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7" name="Picture 5" descr="Jul01_14"/>
          <p:cNvPicPr>
            <a:picLocks noGrp="1" noChangeAspect="1" noChangeArrowheads="1"/>
          </p:cNvPicPr>
          <p:nvPr>
            <p:ph/>
          </p:nvPr>
        </p:nvPicPr>
        <p:blipFill>
          <a:blip r:embed="rId2" cstate="print"/>
          <a:srcRect/>
          <a:stretch>
            <a:fillRect/>
          </a:stretch>
        </p:blipFill>
        <p:spPr>
          <a:xfrm>
            <a:off x="2093913" y="0"/>
            <a:ext cx="5310187" cy="68580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5" descr="Jul01_17"/>
          <p:cNvPicPr>
            <a:picLocks noGrp="1" noChangeAspect="1" noChangeArrowheads="1"/>
          </p:cNvPicPr>
          <p:nvPr>
            <p:ph/>
          </p:nvPr>
        </p:nvPicPr>
        <p:blipFill>
          <a:blip r:embed="rId2" cstate="print"/>
          <a:srcRect/>
          <a:stretch>
            <a:fillRect/>
          </a:stretch>
        </p:blipFill>
        <p:spPr>
          <a:xfrm>
            <a:off x="1993900" y="0"/>
            <a:ext cx="5522913" cy="68580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Jul01_01"/>
          <p:cNvPicPr>
            <a:picLocks noGrp="1" noChangeAspect="1" noChangeArrowheads="1"/>
          </p:cNvPicPr>
          <p:nvPr>
            <p:ph/>
          </p:nvPr>
        </p:nvPicPr>
        <p:blipFill>
          <a:blip r:embed="rId2" cstate="print"/>
          <a:srcRect/>
          <a:stretch>
            <a:fillRect/>
          </a:stretch>
        </p:blipFill>
        <p:spPr>
          <a:xfrm>
            <a:off x="2090738" y="0"/>
            <a:ext cx="5314950" cy="6858000"/>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ja-JP" altLang="en-US"/>
              <a:t>立正女子大学設立</a:t>
            </a:r>
          </a:p>
        </p:txBody>
      </p:sp>
      <p:sp>
        <p:nvSpPr>
          <p:cNvPr id="43011" name="Rectangle 3"/>
          <p:cNvSpPr>
            <a:spLocks noGrp="1" noChangeArrowheads="1"/>
          </p:cNvSpPr>
          <p:nvPr>
            <p:ph type="body" idx="1"/>
          </p:nvPr>
        </p:nvSpPr>
        <p:spPr/>
        <p:txBody>
          <a:bodyPr/>
          <a:lstStyle/>
          <a:p>
            <a:r>
              <a:rPr lang="ja-JP" altLang="en-US" sz="2800"/>
              <a:t>総合学園の完成のため大学設置に１９６４年より準備</a:t>
            </a:r>
          </a:p>
          <a:p>
            <a:r>
              <a:rPr lang="ja-JP" altLang="en-US" sz="2800"/>
              <a:t>営団地下鉄の完成と東武日光線の接続と越谷市が高等専門学校誘致のため土地を買い入れていたのを譲り受ける形で越谷に校地譲渡契約（１９６５年）</a:t>
            </a:r>
          </a:p>
          <a:p>
            <a:r>
              <a:rPr lang="ja-JP" altLang="en-US" sz="2800"/>
              <a:t>１９６６年立正女子大学家政学部家政学科設立（初めて四年制大学が立正学園に誕生）</a:t>
            </a:r>
          </a:p>
          <a:p>
            <a:r>
              <a:rPr lang="ja-JP" altLang="en-US" sz="2800"/>
              <a:t>１９６７年　小尾乕雄学園長の就任と家政学部児童学科の申請（小学校免許状の布石）</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40" name="Object 4"/>
          <p:cNvGraphicFramePr>
            <a:graphicFrameLocks noGrp="1" noChangeAspect="1"/>
          </p:cNvGraphicFramePr>
          <p:nvPr>
            <p:ph/>
          </p:nvPr>
        </p:nvGraphicFramePr>
        <p:xfrm>
          <a:off x="457200" y="276225"/>
          <a:ext cx="8229600" cy="5848350"/>
        </p:xfrm>
        <a:graphic>
          <a:graphicData uri="http://schemas.openxmlformats.org/presentationml/2006/ole">
            <mc:AlternateContent xmlns:mc="http://schemas.openxmlformats.org/markup-compatibility/2006">
              <mc:Choice xmlns:v="urn:schemas-microsoft-com:vml" Requires="v">
                <p:oleObj spid="_x0000_s91146" name="グラフ" r:id="rId3" imgW="8229781" imgH="5848186" progId="MSGraph.Chart.8">
                  <p:embed followColorScheme="full"/>
                </p:oleObj>
              </mc:Choice>
              <mc:Fallback>
                <p:oleObj name="グラフ" r:id="rId3" imgW="8229781" imgH="5848186" progId="MSGraph.Chart.8">
                  <p:embed followColorScheme="full"/>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76225"/>
                        <a:ext cx="8229600" cy="5848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1142" name="Picture 6" descr="キャンパスMAP"/>
          <p:cNvPicPr>
            <a:picLocks noChangeAspect="1" noChangeArrowheads="1"/>
          </p:cNvPicPr>
          <p:nvPr/>
        </p:nvPicPr>
        <p:blipFill>
          <a:blip r:embed="rId5" cstate="print"/>
          <a:srcRect/>
          <a:stretch>
            <a:fillRect/>
          </a:stretch>
        </p:blipFill>
        <p:spPr bwMode="auto">
          <a:xfrm>
            <a:off x="0" y="1109663"/>
            <a:ext cx="9144000" cy="4638675"/>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5" name="Picture 5" descr="Jul07_12"/>
          <p:cNvPicPr>
            <a:picLocks noGrp="1" noChangeAspect="1" noChangeArrowheads="1"/>
          </p:cNvPicPr>
          <p:nvPr>
            <p:ph/>
          </p:nvPr>
        </p:nvPicPr>
        <p:blipFill>
          <a:blip r:embed="rId2" cstate="print"/>
          <a:srcRect/>
          <a:stretch>
            <a:fillRect/>
          </a:stretch>
        </p:blipFill>
        <p:spPr>
          <a:xfrm>
            <a:off x="1552575" y="0"/>
            <a:ext cx="6469063" cy="68580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descr="Jul07_05"/>
          <p:cNvPicPr>
            <a:picLocks noGrp="1" noChangeAspect="1" noChangeArrowheads="1"/>
          </p:cNvPicPr>
          <p:nvPr>
            <p:ph/>
          </p:nvPr>
        </p:nvPicPr>
        <p:blipFill>
          <a:blip r:embed="rId2" cstate="print"/>
          <a:srcRect/>
          <a:stretch>
            <a:fillRect/>
          </a:stretch>
        </p:blipFill>
        <p:spPr>
          <a:xfrm>
            <a:off x="0" y="-11113"/>
            <a:ext cx="9144000" cy="6423026"/>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5" name="Picture 5" descr="Jul07_07"/>
          <p:cNvPicPr>
            <a:picLocks noGrp="1" noChangeAspect="1" noChangeArrowheads="1"/>
          </p:cNvPicPr>
          <p:nvPr>
            <p:ph/>
          </p:nvPr>
        </p:nvPicPr>
        <p:blipFill>
          <a:blip r:embed="rId2" cstate="print"/>
          <a:srcRect/>
          <a:stretch>
            <a:fillRect/>
          </a:stretch>
        </p:blipFill>
        <p:spPr>
          <a:xfrm>
            <a:off x="0" y="366713"/>
            <a:ext cx="9144000" cy="5668962"/>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5" descr="Jul07_08"/>
          <p:cNvPicPr>
            <a:picLocks noGrp="1" noChangeAspect="1" noChangeArrowheads="1"/>
          </p:cNvPicPr>
          <p:nvPr>
            <p:ph/>
          </p:nvPr>
        </p:nvPicPr>
        <p:blipFill>
          <a:blip r:embed="rId2" cstate="print"/>
          <a:srcRect/>
          <a:stretch>
            <a:fillRect/>
          </a:stretch>
        </p:blipFill>
        <p:spPr>
          <a:xfrm>
            <a:off x="0" y="17463"/>
            <a:ext cx="8964613" cy="6715125"/>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5" descr="Jul07_09"/>
          <p:cNvPicPr>
            <a:picLocks noGrp="1" noChangeAspect="1" noChangeArrowheads="1"/>
          </p:cNvPicPr>
          <p:nvPr>
            <p:ph/>
          </p:nvPr>
        </p:nvPicPr>
        <p:blipFill>
          <a:blip r:embed="rId2" cstate="print"/>
          <a:srcRect/>
          <a:stretch>
            <a:fillRect/>
          </a:stretch>
        </p:blipFill>
        <p:spPr>
          <a:xfrm>
            <a:off x="827088" y="-12700"/>
            <a:ext cx="8066087" cy="6919913"/>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Jul07_10"/>
          <p:cNvPicPr>
            <a:picLocks noGrp="1" noChangeAspect="1" noChangeArrowheads="1"/>
          </p:cNvPicPr>
          <p:nvPr>
            <p:ph/>
          </p:nvPr>
        </p:nvPicPr>
        <p:blipFill>
          <a:blip r:embed="rId2" cstate="print"/>
          <a:srcRect/>
          <a:stretch>
            <a:fillRect/>
          </a:stretch>
        </p:blipFill>
        <p:spPr>
          <a:xfrm>
            <a:off x="0" y="-42863"/>
            <a:ext cx="8964613" cy="6357938"/>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7" name="Picture 5" descr="Jul07_11"/>
          <p:cNvPicPr>
            <a:picLocks noGrp="1" noChangeAspect="1" noChangeArrowheads="1"/>
          </p:cNvPicPr>
          <p:nvPr>
            <p:ph/>
          </p:nvPr>
        </p:nvPicPr>
        <p:blipFill>
          <a:blip r:embed="rId2" cstate="print"/>
          <a:srcRect/>
          <a:stretch>
            <a:fillRect/>
          </a:stretch>
        </p:blipFill>
        <p:spPr>
          <a:xfrm>
            <a:off x="0" y="230188"/>
            <a:ext cx="8964613" cy="5824537"/>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3" name="Picture 5" descr="Jul01_23"/>
          <p:cNvPicPr>
            <a:picLocks noGrp="1" noChangeAspect="1" noChangeArrowheads="1"/>
          </p:cNvPicPr>
          <p:nvPr>
            <p:ph/>
          </p:nvPr>
        </p:nvPicPr>
        <p:blipFill>
          <a:blip r:embed="rId2" cstate="print"/>
          <a:srcRect/>
          <a:stretch>
            <a:fillRect/>
          </a:stretch>
        </p:blipFill>
        <p:spPr>
          <a:xfrm>
            <a:off x="1992313" y="0"/>
            <a:ext cx="5434012" cy="6742113"/>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Jul01_02"/>
          <p:cNvPicPr>
            <a:picLocks noGrp="1" noChangeAspect="1" noChangeArrowheads="1"/>
          </p:cNvPicPr>
          <p:nvPr>
            <p:ph/>
          </p:nvPr>
        </p:nvPicPr>
        <p:blipFill>
          <a:blip r:embed="rId2" cstate="print"/>
          <a:srcRect/>
          <a:stretch>
            <a:fillRect/>
          </a:stretch>
        </p:blipFill>
        <p:spPr>
          <a:xfrm>
            <a:off x="1974850" y="0"/>
            <a:ext cx="5565775" cy="685800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5" descr="Jul01_25"/>
          <p:cNvPicPr>
            <a:picLocks noGrp="1" noChangeAspect="1" noChangeArrowheads="1"/>
          </p:cNvPicPr>
          <p:nvPr>
            <p:ph/>
          </p:nvPr>
        </p:nvPicPr>
        <p:blipFill>
          <a:blip r:embed="rId2" cstate="print"/>
          <a:srcRect/>
          <a:stretch>
            <a:fillRect/>
          </a:stretch>
        </p:blipFill>
        <p:spPr>
          <a:xfrm>
            <a:off x="2006600" y="0"/>
            <a:ext cx="5495925" cy="6858000"/>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ja-JP" altLang="en-US" sz="4000"/>
              <a:t>教育学部設置と文教大学へ名称変更</a:t>
            </a:r>
          </a:p>
        </p:txBody>
      </p:sp>
      <p:sp>
        <p:nvSpPr>
          <p:cNvPr id="62467" name="Rectangle 3"/>
          <p:cNvSpPr>
            <a:spLocks noGrp="1" noChangeArrowheads="1"/>
          </p:cNvSpPr>
          <p:nvPr>
            <p:ph type="body" idx="1"/>
          </p:nvPr>
        </p:nvSpPr>
        <p:spPr/>
        <p:txBody>
          <a:bodyPr/>
          <a:lstStyle/>
          <a:p>
            <a:r>
              <a:rPr lang="ja-JP" altLang="en-US"/>
              <a:t>１９６９年　全国で私立大学として初めての小学校教員養成のための教育学部設置</a:t>
            </a:r>
          </a:p>
          <a:p>
            <a:r>
              <a:rPr lang="ja-JP" altLang="en-US"/>
              <a:t>当初は中等課程（国語・英語、後に家庭と音楽）があり、特殊は後に加えられた。</a:t>
            </a:r>
          </a:p>
          <a:p>
            <a:r>
              <a:rPr lang="ja-JP" altLang="en-US"/>
              <a:t>様々な称賛と批判　（よい教師を現場に送っている　←→　教員採用試験の予備校）</a:t>
            </a:r>
          </a:p>
          <a:p>
            <a:r>
              <a:rPr lang="ja-JP" altLang="en-US"/>
              <a:t>高い採用試験の合格率で評価</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3" name="Picture 5" descr="Jul01_29"/>
          <p:cNvPicPr>
            <a:picLocks noGrp="1" noChangeAspect="1" noChangeArrowheads="1"/>
          </p:cNvPicPr>
          <p:nvPr>
            <p:ph/>
          </p:nvPr>
        </p:nvPicPr>
        <p:blipFill>
          <a:blip r:embed="rId2" cstate="print"/>
          <a:srcRect/>
          <a:stretch>
            <a:fillRect/>
          </a:stretch>
        </p:blipFill>
        <p:spPr>
          <a:xfrm>
            <a:off x="1982788" y="0"/>
            <a:ext cx="5546725" cy="685800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ja-JP" altLang="en-US"/>
              <a:t>家政学部から人間科学部へ</a:t>
            </a:r>
          </a:p>
        </p:txBody>
      </p:sp>
      <p:sp>
        <p:nvSpPr>
          <p:cNvPr id="65539" name="Rectangle 3"/>
          <p:cNvSpPr>
            <a:spLocks noGrp="1" noChangeArrowheads="1"/>
          </p:cNvSpPr>
          <p:nvPr>
            <p:ph type="body" idx="1"/>
          </p:nvPr>
        </p:nvSpPr>
        <p:spPr/>
        <p:txBody>
          <a:bodyPr/>
          <a:lstStyle/>
          <a:p>
            <a:pPr>
              <a:lnSpc>
                <a:spcPct val="90000"/>
              </a:lnSpc>
            </a:pPr>
            <a:r>
              <a:rPr lang="ja-JP" altLang="en-US" sz="2800"/>
              <a:t>大学運営の民主化</a:t>
            </a:r>
          </a:p>
          <a:p>
            <a:pPr>
              <a:lnSpc>
                <a:spcPct val="90000"/>
              </a:lnSpc>
            </a:pPr>
            <a:r>
              <a:rPr lang="ja-JP" altLang="en-US" sz="2800"/>
              <a:t>家政学そのものの存在に関する議論（全国的に家政学部は廃止の方向となっていた。）</a:t>
            </a:r>
          </a:p>
          <a:p>
            <a:pPr>
              <a:lnSpc>
                <a:spcPct val="90000"/>
              </a:lnSpc>
            </a:pPr>
            <a:r>
              <a:rPr lang="ja-JP" altLang="en-US" sz="2800"/>
              <a:t>４つのビジョン（家政学部改革・文学部・教育学部統合・人間科学部）</a:t>
            </a:r>
          </a:p>
          <a:p>
            <a:pPr>
              <a:lnSpc>
                <a:spcPct val="90000"/>
              </a:lnSpc>
            </a:pPr>
            <a:r>
              <a:rPr lang="ja-JP" altLang="en-US" sz="2800"/>
              <a:t>人間科学部案が採用され、当初の心理・社会・児童教育・生活から、心理・社会・教育の柱となっていった。大阪大学に次ぐ人間科学部であった。１９７６年４月</a:t>
            </a:r>
          </a:p>
          <a:p>
            <a:pPr>
              <a:lnSpc>
                <a:spcPct val="90000"/>
              </a:lnSpc>
            </a:pPr>
            <a:r>
              <a:rPr lang="ja-JP" altLang="en-US" sz="2800"/>
              <a:t>１９７６年７月に「文教大学」と改名（翌年共学化）</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ja-JP" altLang="en-US"/>
              <a:t>情報学部設置</a:t>
            </a:r>
          </a:p>
        </p:txBody>
      </p:sp>
      <p:sp>
        <p:nvSpPr>
          <p:cNvPr id="66563" name="Rectangle 3"/>
          <p:cNvSpPr>
            <a:spLocks noGrp="1" noChangeArrowheads="1"/>
          </p:cNvSpPr>
          <p:nvPr>
            <p:ph type="body" idx="1"/>
          </p:nvPr>
        </p:nvSpPr>
        <p:spPr/>
        <p:txBody>
          <a:bodyPr/>
          <a:lstStyle/>
          <a:p>
            <a:pPr>
              <a:lnSpc>
                <a:spcPct val="90000"/>
              </a:lnSpc>
            </a:pPr>
            <a:r>
              <a:rPr lang="ja-JP" altLang="en-US"/>
              <a:t>文教大学への改名後直ぐに将来構想委員会で更にもうひとつの学部を作る案が検討</a:t>
            </a:r>
          </a:p>
          <a:p>
            <a:pPr>
              <a:lnSpc>
                <a:spcPct val="90000"/>
              </a:lnSpc>
            </a:pPr>
            <a:r>
              <a:rPr lang="ja-JP" altLang="en-US"/>
              <a:t>情報学部の構想（情報科学の単一学科から、社会への情報伝達と、組織内情報伝達を分けて、広報学科と経営情報学科として申請することになった。）</a:t>
            </a:r>
          </a:p>
          <a:p>
            <a:pPr>
              <a:lnSpc>
                <a:spcPct val="90000"/>
              </a:lnSpc>
            </a:pPr>
            <a:r>
              <a:rPr lang="ja-JP" altLang="en-US"/>
              <a:t>共学化に伴い女子寮が９号館・１０号館となっていたので、それを使用</a:t>
            </a:r>
          </a:p>
          <a:p>
            <a:pPr>
              <a:lnSpc>
                <a:spcPct val="90000"/>
              </a:lnSpc>
            </a:pPr>
            <a:r>
              <a:rPr lang="ja-JP" altLang="en-US"/>
              <a:t>１９８０年　情報学部設置</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ja-JP" altLang="en-US"/>
              <a:t>湘南キャンパスへ</a:t>
            </a:r>
          </a:p>
        </p:txBody>
      </p:sp>
      <p:sp>
        <p:nvSpPr>
          <p:cNvPr id="67587" name="Rectangle 3"/>
          <p:cNvSpPr>
            <a:spLocks noGrp="1" noChangeArrowheads="1"/>
          </p:cNvSpPr>
          <p:nvPr>
            <p:ph type="body" idx="1"/>
          </p:nvPr>
        </p:nvSpPr>
        <p:spPr/>
        <p:txBody>
          <a:bodyPr/>
          <a:lstStyle/>
          <a:p>
            <a:r>
              <a:rPr lang="ja-JP" altLang="en-US"/>
              <a:t>キャンパスの手狭</a:t>
            </a:r>
          </a:p>
          <a:p>
            <a:r>
              <a:rPr lang="ja-JP" altLang="en-US"/>
              <a:t>都下への大学移転という流行（？）</a:t>
            </a:r>
          </a:p>
          <a:p>
            <a:r>
              <a:rPr lang="ja-JP" altLang="en-US"/>
              <a:t>千葉か湘南か、越谷拡張か</a:t>
            </a:r>
          </a:p>
          <a:p>
            <a:r>
              <a:rPr lang="ja-JP" altLang="en-US"/>
              <a:t>茅ヶ崎地区の問題　住宅調整区域</a:t>
            </a:r>
          </a:p>
          <a:p>
            <a:pPr>
              <a:buFontTx/>
              <a:buNone/>
            </a:pPr>
            <a:r>
              <a:rPr lang="ja-JP" altLang="en-US"/>
              <a:t>　　　いまだに解決せず　交通と住宅</a:t>
            </a:r>
          </a:p>
          <a:p>
            <a:r>
              <a:rPr lang="ja-JP" altLang="en-US"/>
              <a:t>当初は人気　テレビでも頻繁に紹介</a:t>
            </a:r>
          </a:p>
          <a:p>
            <a:r>
              <a:rPr lang="ja-JP" altLang="en-US"/>
              <a:t>情報学部と短大が移転</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3" name="Picture 5" descr="Jul07_16"/>
          <p:cNvPicPr>
            <a:picLocks noGrp="1" noChangeAspect="1" noChangeArrowheads="1"/>
          </p:cNvPicPr>
          <p:nvPr>
            <p:ph/>
          </p:nvPr>
        </p:nvPicPr>
        <p:blipFill>
          <a:blip r:embed="rId2" cstate="print"/>
          <a:srcRect/>
          <a:stretch>
            <a:fillRect/>
          </a:stretch>
        </p:blipFill>
        <p:spPr>
          <a:xfrm>
            <a:off x="539750" y="23813"/>
            <a:ext cx="8604250" cy="6780212"/>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5" name="Picture 5" descr="Jul01_30"/>
          <p:cNvPicPr>
            <a:picLocks noGrp="1" noChangeAspect="1" noChangeArrowheads="1"/>
          </p:cNvPicPr>
          <p:nvPr>
            <p:ph/>
          </p:nvPr>
        </p:nvPicPr>
        <p:blipFill>
          <a:blip r:embed="rId2" cstate="print"/>
          <a:srcRect/>
          <a:stretch>
            <a:fillRect/>
          </a:stretch>
        </p:blipFill>
        <p:spPr>
          <a:xfrm>
            <a:off x="2014538" y="0"/>
            <a:ext cx="5478462" cy="6858000"/>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7" name="Picture 5" descr="Jul01_31"/>
          <p:cNvPicPr>
            <a:picLocks noGrp="1" noChangeAspect="1" noChangeArrowheads="1"/>
          </p:cNvPicPr>
          <p:nvPr>
            <p:ph/>
          </p:nvPr>
        </p:nvPicPr>
        <p:blipFill>
          <a:blip r:embed="rId2" cstate="print"/>
          <a:srcRect/>
          <a:stretch>
            <a:fillRect/>
          </a:stretch>
        </p:blipFill>
        <p:spPr>
          <a:xfrm>
            <a:off x="2135188" y="0"/>
            <a:ext cx="5221287" cy="685800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5" descr="Jul01_32"/>
          <p:cNvPicPr>
            <a:picLocks noGrp="1" noChangeAspect="1" noChangeArrowheads="1"/>
          </p:cNvPicPr>
          <p:nvPr>
            <p:ph/>
          </p:nvPr>
        </p:nvPicPr>
        <p:blipFill>
          <a:blip r:embed="rId2" cstate="print"/>
          <a:srcRect/>
          <a:stretch>
            <a:fillRect/>
          </a:stretch>
        </p:blipFill>
        <p:spPr>
          <a:xfrm>
            <a:off x="2055813" y="0"/>
            <a:ext cx="5389562" cy="68580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Jul01_03"/>
          <p:cNvPicPr>
            <a:picLocks noGrp="1" noChangeAspect="1" noChangeArrowheads="1"/>
          </p:cNvPicPr>
          <p:nvPr>
            <p:ph/>
          </p:nvPr>
        </p:nvPicPr>
        <p:blipFill>
          <a:blip r:embed="rId2" cstate="print"/>
          <a:srcRect/>
          <a:stretch>
            <a:fillRect/>
          </a:stretch>
        </p:blipFill>
        <p:spPr>
          <a:xfrm>
            <a:off x="2003425" y="0"/>
            <a:ext cx="5502275" cy="6858000"/>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ja-JP" altLang="en-US"/>
              <a:t>文学部設置へ</a:t>
            </a:r>
          </a:p>
        </p:txBody>
      </p:sp>
      <p:sp>
        <p:nvSpPr>
          <p:cNvPr id="68611" name="Rectangle 3"/>
          <p:cNvSpPr>
            <a:spLocks noGrp="1" noChangeArrowheads="1"/>
          </p:cNvSpPr>
          <p:nvPr>
            <p:ph type="body" idx="1"/>
          </p:nvPr>
        </p:nvSpPr>
        <p:spPr/>
        <p:txBody>
          <a:bodyPr/>
          <a:lstStyle/>
          <a:p>
            <a:r>
              <a:rPr lang="ja-JP" altLang="en-US"/>
              <a:t>教育学部中等課程の苦境（少子化に伴う教員養成の抑制策・免許の高度化</a:t>
            </a:r>
          </a:p>
          <a:p>
            <a:r>
              <a:rPr lang="ja-JP" altLang="en-US"/>
              <a:t>情報学部移転後の跡地利用の必要性</a:t>
            </a:r>
          </a:p>
          <a:p>
            <a:r>
              <a:rPr lang="ja-JP" altLang="en-US"/>
              <a:t>文芸学部構想もあったが、文学部構想に合意形成（中等国語→日本語日本文学、中等英語→英語英文学、中等国語漢文領域→中国語中国文学）</a:t>
            </a:r>
          </a:p>
          <a:p>
            <a:r>
              <a:rPr lang="ja-JP" altLang="en-US"/>
              <a:t>１９８７年、文学部設置（越谷三学部体制）</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ja-JP" altLang="en-US"/>
              <a:t>国際学部設置へ</a:t>
            </a:r>
          </a:p>
        </p:txBody>
      </p:sp>
      <p:sp>
        <p:nvSpPr>
          <p:cNvPr id="69635" name="Rectangle 3"/>
          <p:cNvSpPr>
            <a:spLocks noGrp="1" noChangeArrowheads="1"/>
          </p:cNvSpPr>
          <p:nvPr>
            <p:ph type="body" idx="1"/>
          </p:nvPr>
        </p:nvSpPr>
        <p:spPr/>
        <p:txBody>
          <a:bodyPr/>
          <a:lstStyle/>
          <a:p>
            <a:r>
              <a:rPr lang="ja-JP" altLang="en-US"/>
              <a:t>１９９０年、国際学部設置（遅れてやってきた国際学部）</a:t>
            </a:r>
          </a:p>
          <a:p>
            <a:r>
              <a:rPr lang="ja-JP" altLang="en-US"/>
              <a:t>様々な問題（この当たりから「日本で初」から「乗り遅れたバス」へ（例外としての臨床心理学科）</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ja-JP" altLang="en-US"/>
              <a:t>情報専門学校の失敗</a:t>
            </a:r>
          </a:p>
        </p:txBody>
      </p:sp>
      <p:sp>
        <p:nvSpPr>
          <p:cNvPr id="70659" name="Rectangle 3"/>
          <p:cNvSpPr>
            <a:spLocks noGrp="1" noChangeArrowheads="1"/>
          </p:cNvSpPr>
          <p:nvPr>
            <p:ph type="body" idx="1"/>
          </p:nvPr>
        </p:nvSpPr>
        <p:spPr/>
        <p:txBody>
          <a:bodyPr/>
          <a:lstStyle/>
          <a:p>
            <a:r>
              <a:rPr lang="ja-JP" altLang="en-US"/>
              <a:t>旗の台の短大跡に情報専門学校</a:t>
            </a:r>
          </a:p>
          <a:p>
            <a:r>
              <a:rPr lang="ja-JP" altLang="en-US"/>
              <a:t>当初のみ多数の応募　→　急速に減少</a:t>
            </a:r>
          </a:p>
          <a:p>
            <a:r>
              <a:rPr lang="ja-JP" altLang="en-US"/>
              <a:t>最後は数名の応募で学園に大きな痛手</a:t>
            </a:r>
          </a:p>
          <a:p>
            <a:r>
              <a:rPr lang="ja-JP" altLang="en-US"/>
              <a:t>内紛の原因に</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1" name="Picture 5" descr="Jul01_33"/>
          <p:cNvPicPr>
            <a:picLocks noGrp="1" noChangeAspect="1" noChangeArrowheads="1"/>
          </p:cNvPicPr>
          <p:nvPr>
            <p:ph/>
          </p:nvPr>
        </p:nvPicPr>
        <p:blipFill>
          <a:blip r:embed="rId2" cstate="print"/>
          <a:srcRect/>
          <a:stretch>
            <a:fillRect/>
          </a:stretch>
        </p:blipFill>
        <p:spPr>
          <a:xfrm>
            <a:off x="2065338" y="0"/>
            <a:ext cx="5370512" cy="685800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ja-JP" altLang="en-US"/>
              <a:t>短大の縮小と越谷の拡大</a:t>
            </a:r>
          </a:p>
        </p:txBody>
      </p:sp>
      <p:sp>
        <p:nvSpPr>
          <p:cNvPr id="71683" name="Rectangle 3"/>
          <p:cNvSpPr>
            <a:spLocks noGrp="1" noChangeArrowheads="1"/>
          </p:cNvSpPr>
          <p:nvPr>
            <p:ph type="body" idx="1"/>
          </p:nvPr>
        </p:nvSpPr>
        <p:spPr/>
        <p:txBody>
          <a:bodyPr/>
          <a:lstStyle/>
          <a:p>
            <a:r>
              <a:rPr lang="ja-JP" altLang="en-US" sz="2800"/>
              <a:t>短大は第二次ベビーブームの定員拡大による学園全体への貢献</a:t>
            </a:r>
          </a:p>
          <a:p>
            <a:r>
              <a:rPr lang="ja-JP" altLang="en-US" sz="2800"/>
              <a:t>ベビーブーム後の少子化で極端な応募の減少　→　当初は名門短大意識　→　さまざまな改革案</a:t>
            </a:r>
          </a:p>
          <a:p>
            <a:r>
              <a:rPr lang="ja-JP" altLang="en-US" sz="2800"/>
              <a:t>定員移管で、臨床心理学科の設置</a:t>
            </a:r>
          </a:p>
          <a:p>
            <a:r>
              <a:rPr lang="ja-JP" altLang="en-US" sz="2800"/>
              <a:t>文芸・英文・家政を廃止して、主に越谷に定員移管（栄養学科の四大化見送り）　→　心理教育の設置と人間科学部の定員増</a:t>
            </a:r>
          </a:p>
          <a:p>
            <a:r>
              <a:rPr lang="ja-JP" altLang="en-US" sz="2800"/>
              <a:t>１９９７年　心理教育の設置と人間科学部の増員</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9" name="Picture 5" descr="Jul01_34"/>
          <p:cNvPicPr>
            <a:picLocks noGrp="1" noChangeAspect="1" noChangeArrowheads="1"/>
          </p:cNvPicPr>
          <p:nvPr>
            <p:ph/>
          </p:nvPr>
        </p:nvPicPr>
        <p:blipFill>
          <a:blip r:embed="rId2" cstate="print"/>
          <a:srcRect/>
          <a:stretch>
            <a:fillRect/>
          </a:stretch>
        </p:blipFill>
        <p:spPr>
          <a:xfrm>
            <a:off x="2006600" y="0"/>
            <a:ext cx="5495925" cy="6858000"/>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ja-JP" altLang="en-US"/>
              <a:t>人間科学研究科誕生の受難</a:t>
            </a:r>
          </a:p>
        </p:txBody>
      </p:sp>
      <p:sp>
        <p:nvSpPr>
          <p:cNvPr id="72707" name="Rectangle 3"/>
          <p:cNvSpPr>
            <a:spLocks noGrp="1" noChangeArrowheads="1"/>
          </p:cNvSpPr>
          <p:nvPr>
            <p:ph type="body" idx="1"/>
          </p:nvPr>
        </p:nvSpPr>
        <p:spPr/>
        <p:txBody>
          <a:bodyPr/>
          <a:lstStyle/>
          <a:p>
            <a:r>
              <a:rPr lang="ja-JP" altLang="en-US"/>
              <a:t>臨床心理学への関心の増大や臨床心理士という資格の創設に向けて、人間科学部に大学院設置の要望　→　総合学園の完成</a:t>
            </a:r>
          </a:p>
          <a:p>
            <a:r>
              <a:rPr lang="ja-JP" altLang="en-US"/>
              <a:t>専門学校トラブルの影響で難産</a:t>
            </a:r>
          </a:p>
          <a:p>
            <a:r>
              <a:rPr lang="ja-JP" altLang="en-US"/>
              <a:t>難関大学院</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7" name="Picture 5" descr="Jul01_36"/>
          <p:cNvPicPr>
            <a:picLocks noGrp="1" noChangeAspect="1" noChangeArrowheads="1"/>
          </p:cNvPicPr>
          <p:nvPr>
            <p:ph/>
          </p:nvPr>
        </p:nvPicPr>
        <p:blipFill>
          <a:blip r:embed="rId2" cstate="print"/>
          <a:srcRect/>
          <a:stretch>
            <a:fillRect/>
          </a:stretch>
        </p:blipFill>
        <p:spPr>
          <a:xfrm>
            <a:off x="2016125" y="0"/>
            <a:ext cx="5476875" cy="6858000"/>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5" name="Picture 5" descr="Jul01_37"/>
          <p:cNvPicPr>
            <a:picLocks noGrp="1" noChangeAspect="1" noChangeArrowheads="1"/>
          </p:cNvPicPr>
          <p:nvPr>
            <p:ph/>
          </p:nvPr>
        </p:nvPicPr>
        <p:blipFill>
          <a:blip r:embed="rId2" cstate="print"/>
          <a:srcRect/>
          <a:stretch>
            <a:fillRect/>
          </a:stretch>
        </p:blipFill>
        <p:spPr>
          <a:xfrm>
            <a:off x="2036763" y="0"/>
            <a:ext cx="5430837" cy="6858000"/>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ja-JP" altLang="en-US"/>
              <a:t>心理学科と健康栄養学部</a:t>
            </a:r>
          </a:p>
        </p:txBody>
      </p:sp>
      <p:sp>
        <p:nvSpPr>
          <p:cNvPr id="93187" name="Rectangle 3"/>
          <p:cNvSpPr>
            <a:spLocks noGrp="1" noChangeArrowheads="1"/>
          </p:cNvSpPr>
          <p:nvPr>
            <p:ph type="body" idx="1"/>
          </p:nvPr>
        </p:nvSpPr>
        <p:spPr/>
        <p:txBody>
          <a:bodyPr/>
          <a:lstStyle/>
          <a:p>
            <a:r>
              <a:rPr lang="ja-JP" altLang="en-US" dirty="0"/>
              <a:t>２００７年大学院教育学研究科</a:t>
            </a:r>
          </a:p>
          <a:p>
            <a:r>
              <a:rPr lang="ja-JP" altLang="en-US" dirty="0"/>
              <a:t>２００８年心理学科設置と１２号館（越谷校舎初の設備）</a:t>
            </a:r>
          </a:p>
          <a:p>
            <a:r>
              <a:rPr lang="ja-JP" altLang="en-US" dirty="0"/>
              <a:t>２０１０年健康栄養学部（短大の終了と管理栄養士による生き残り策）</a:t>
            </a:r>
          </a:p>
          <a:p>
            <a:r>
              <a:rPr lang="ja-JP" altLang="en-US" dirty="0"/>
              <a:t>２０１２年言語分化研究科博士後期課程</a:t>
            </a:r>
          </a:p>
          <a:p>
            <a:r>
              <a:rPr lang="ja-JP" altLang="en-US" dirty="0"/>
              <a:t>２０１４年情報学部改組・経営学部新設</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www.bunkyo.ac.jp/gakuen/history/images/image_yousai_hirose.jpg"/>
          <p:cNvPicPr>
            <a:picLocks noChangeAspect="1" noChangeArrowheads="1"/>
          </p:cNvPicPr>
          <p:nvPr/>
        </p:nvPicPr>
        <p:blipFill>
          <a:blip r:embed="rId2" cstate="print"/>
          <a:srcRect/>
          <a:stretch>
            <a:fillRect/>
          </a:stretch>
        </p:blipFill>
        <p:spPr bwMode="auto">
          <a:xfrm>
            <a:off x="0" y="116632"/>
            <a:ext cx="8981326" cy="5976664"/>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東京足立キャンパス</a:t>
            </a:r>
            <a:r>
              <a:rPr kumimoji="1" lang="en-US" altLang="ja-JP" dirty="0"/>
              <a:t>(</a:t>
            </a:r>
            <a:r>
              <a:rPr kumimoji="1" lang="ja-JP" altLang="en-US" dirty="0"/>
              <a:t>花畑</a:t>
            </a:r>
            <a:r>
              <a:rPr kumimoji="1" lang="en-US" altLang="ja-JP" dirty="0"/>
              <a:t>)</a:t>
            </a:r>
            <a:r>
              <a:rPr kumimoji="1" lang="ja-JP" altLang="en-US" dirty="0"/>
              <a:t>へ</a:t>
            </a:r>
          </a:p>
        </p:txBody>
      </p:sp>
      <mc:AlternateContent xmlns:mc="http://schemas.openxmlformats.org/markup-compatibility/2006">
        <mc:Choice xmlns:a14="http://schemas.microsoft.com/office/drawing/2010/main" Requires="a14">
          <p:sp>
            <p:nvSpPr>
              <p:cNvPr id="3" name="コンテンツ プレースホルダー 2"/>
              <p:cNvSpPr>
                <a:spLocks noGrp="1"/>
              </p:cNvSpPr>
              <p:nvPr>
                <p:ph idx="1"/>
              </p:nvPr>
            </p:nvSpPr>
            <p:spPr/>
            <p:txBody>
              <a:bodyPr/>
              <a:lstStyle/>
              <a:p>
                <a:r>
                  <a:rPr kumimoji="1" lang="ja-JP" altLang="en-US" dirty="0"/>
                  <a:t>東京都足立区花畑団地の一部跡地（</a:t>
                </a:r>
                <a:r>
                  <a:rPr kumimoji="1" lang="en-US" altLang="ja-JP" dirty="0"/>
                  <a:t>47300</a:t>
                </a:r>
                <a14:m>
                  <m:oMath xmlns:m="http://schemas.openxmlformats.org/officeDocument/2006/math">
                    <m:sSup>
                      <m:sSupPr>
                        <m:ctrlPr>
                          <a:rPr kumimoji="1" lang="en-US" altLang="ja-JP" i="1" smtClean="0">
                            <a:latin typeface="Cambria Math" panose="02040503050406030204" pitchFamily="18" charset="0"/>
                          </a:rPr>
                        </m:ctrlPr>
                      </m:sSupPr>
                      <m:e>
                        <m:r>
                          <a:rPr kumimoji="1" lang="en-US" altLang="ja-JP" b="0" i="1" smtClean="0">
                            <a:latin typeface="Cambria Math" panose="02040503050406030204" pitchFamily="18" charset="0"/>
                          </a:rPr>
                          <m:t>𝑚</m:t>
                        </m:r>
                      </m:e>
                      <m:sup>
                        <m:r>
                          <a:rPr kumimoji="1" lang="en-US" altLang="ja-JP" i="1" smtClean="0">
                            <a:latin typeface="Cambria Math" panose="02040503050406030204" pitchFamily="18" charset="0"/>
                          </a:rPr>
                          <m:t>2</m:t>
                        </m:r>
                      </m:sup>
                    </m:sSup>
                  </m:oMath>
                </a14:m>
                <a:r>
                  <a:rPr kumimoji="1" lang="en-US" altLang="ja-JP" dirty="0"/>
                  <a:t>)</a:t>
                </a:r>
                <a:r>
                  <a:rPr kumimoji="1" lang="ja-JP" altLang="en-US" dirty="0"/>
                  <a:t>を、</a:t>
                </a:r>
                <a:r>
                  <a:rPr kumimoji="1" lang="en-US" altLang="ja-JP" dirty="0"/>
                  <a:t>2015</a:t>
                </a:r>
                <a:r>
                  <a:rPr kumimoji="1" lang="ja-JP" altLang="en-US" dirty="0"/>
                  <a:t>年</a:t>
                </a:r>
                <a:r>
                  <a:rPr kumimoji="1" lang="en-US" altLang="ja-JP" dirty="0"/>
                  <a:t>3</a:t>
                </a:r>
                <a:r>
                  <a:rPr kumimoji="1" lang="ja-JP" altLang="en-US" dirty="0"/>
                  <a:t>月に</a:t>
                </a:r>
                <a:r>
                  <a:rPr lang="ja-JP" altLang="en-US" dirty="0"/>
                  <a:t>「独立行政法人都市再生機構」から譲渡する契約締結</a:t>
                </a:r>
              </a:p>
              <a:p>
                <a:r>
                  <a:rPr kumimoji="1" lang="ja-JP" altLang="en-US" dirty="0"/>
                  <a:t>中核拠点として、社会のグローバル化、多様化、複雑化に対応する「教育リーディング・ユニバーシティ</a:t>
                </a:r>
                <a:r>
                  <a:rPr lang="ja-JP" altLang="en-US" dirty="0"/>
                  <a:t>文教」を具現化する方針</a:t>
                </a:r>
              </a:p>
              <a:p>
                <a:r>
                  <a:rPr kumimoji="1" lang="en-US" altLang="ja-JP" dirty="0"/>
                  <a:t>2020</a:t>
                </a:r>
                <a:r>
                  <a:rPr kumimoji="1" lang="ja-JP" altLang="en-US" dirty="0"/>
                  <a:t>年開設予定→</a:t>
                </a:r>
                <a:r>
                  <a:rPr kumimoji="1" lang="en-US" altLang="ja-JP" dirty="0"/>
                  <a:t>2021</a:t>
                </a:r>
                <a:r>
                  <a:rPr kumimoji="1" lang="ja-JP" altLang="en-US" dirty="0"/>
                  <a:t>年国際・経営移転</a:t>
                </a:r>
              </a:p>
              <a:p>
                <a:pPr lvl="1"/>
                <a:r>
                  <a:rPr kumimoji="1" lang="ja-JP" altLang="en-US" dirty="0"/>
                  <a:t>本来は湘南全面移転だった</a:t>
                </a:r>
              </a:p>
              <a:p>
                <a:endParaRPr kumimoji="1" lang="ja-JP" altLang="en-US" dirty="0"/>
              </a:p>
            </p:txBody>
          </p:sp>
        </mc:Choice>
        <mc:Fallback>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2"/>
                <a:stretch>
                  <a:fillRect l="-1704" t="-1752" r="-59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1485104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ja-JP" altLang="en-US"/>
              <a:t>文教大学の抱える問題</a:t>
            </a:r>
          </a:p>
        </p:txBody>
      </p:sp>
      <p:sp>
        <p:nvSpPr>
          <p:cNvPr id="73731" name="Rectangle 3"/>
          <p:cNvSpPr>
            <a:spLocks noGrp="1" noChangeArrowheads="1"/>
          </p:cNvSpPr>
          <p:nvPr>
            <p:ph type="body" idx="1"/>
          </p:nvPr>
        </p:nvSpPr>
        <p:spPr/>
        <p:txBody>
          <a:bodyPr/>
          <a:lstStyle/>
          <a:p>
            <a:r>
              <a:rPr lang="ja-JP" altLang="en-US" dirty="0"/>
              <a:t>安定学部の不存在</a:t>
            </a:r>
          </a:p>
          <a:p>
            <a:r>
              <a:rPr lang="ja-JP" altLang="en-US"/>
              <a:t>越谷と湘南（花畑ができると）</a:t>
            </a:r>
          </a:p>
          <a:p>
            <a:r>
              <a:rPr lang="ja-JP" altLang="en-US" dirty="0"/>
              <a:t>何度かの不祥事</a:t>
            </a:r>
          </a:p>
          <a:p>
            <a:r>
              <a:rPr lang="ja-JP" altLang="en-US" dirty="0"/>
              <a:t>事務機構の問題</a:t>
            </a:r>
          </a:p>
          <a:p>
            <a:endParaRPr lang="en-US" altLang="ja-JP"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www.bunkyo.ac.jp/gakuen/history/images/image_yousai.jpg"/>
          <p:cNvPicPr>
            <a:picLocks noChangeAspect="1" noChangeArrowheads="1"/>
          </p:cNvPicPr>
          <p:nvPr/>
        </p:nvPicPr>
        <p:blipFill>
          <a:blip r:embed="rId2" cstate="print"/>
          <a:srcRect/>
          <a:stretch>
            <a:fillRect/>
          </a:stretch>
        </p:blipFill>
        <p:spPr bwMode="auto">
          <a:xfrm>
            <a:off x="0" y="0"/>
            <a:ext cx="9144000" cy="6084916"/>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bunkyo.ac.jp/gakuen/history/images/image_honka2_ocya2.jpg"/>
          <p:cNvPicPr>
            <a:picLocks noChangeAspect="1" noChangeArrowheads="1"/>
          </p:cNvPicPr>
          <p:nvPr/>
        </p:nvPicPr>
        <p:blipFill>
          <a:blip r:embed="rId2" cstate="print"/>
          <a:srcRect/>
          <a:stretch>
            <a:fillRect/>
          </a:stretch>
        </p:blipFill>
        <p:spPr bwMode="auto">
          <a:xfrm>
            <a:off x="0" y="0"/>
            <a:ext cx="9156592" cy="6093296"/>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ja-JP" altLang="en-US"/>
              <a:t>どういう時代だったか</a:t>
            </a:r>
          </a:p>
        </p:txBody>
      </p:sp>
      <p:sp>
        <p:nvSpPr>
          <p:cNvPr id="4099" name="Rectangle 3"/>
          <p:cNvSpPr>
            <a:spLocks noGrp="1" noChangeArrowheads="1"/>
          </p:cNvSpPr>
          <p:nvPr>
            <p:ph type="body" idx="1"/>
          </p:nvPr>
        </p:nvSpPr>
        <p:spPr/>
        <p:txBody>
          <a:bodyPr/>
          <a:lstStyle/>
          <a:p>
            <a:r>
              <a:rPr lang="ja-JP" altLang="en-US" dirty="0"/>
              <a:t>１９２５年　治安維持法</a:t>
            </a:r>
          </a:p>
          <a:p>
            <a:r>
              <a:rPr lang="ja-JP" altLang="en-US" dirty="0"/>
              <a:t>１９３１年　満州事変（１５年戦争の始まり）</a:t>
            </a:r>
          </a:p>
          <a:p>
            <a:r>
              <a:rPr lang="ja-JP" altLang="en-US" dirty="0"/>
              <a:t>１９１８年　大学令　私立大学を認める　（１９２４年　立正大学設立 </a:t>
            </a:r>
            <a:r>
              <a:rPr lang="en-US" altLang="ja-JP" dirty="0" err="1"/>
              <a:t>cf</a:t>
            </a:r>
            <a:r>
              <a:rPr lang="en-US" altLang="ja-JP" dirty="0"/>
              <a:t> </a:t>
            </a:r>
            <a:r>
              <a:rPr lang="ja-JP" altLang="en-US" dirty="0"/>
              <a:t>前進ではない）</a:t>
            </a:r>
          </a:p>
          <a:p>
            <a:pPr>
              <a:buFontTx/>
              <a:buNone/>
            </a:pPr>
            <a:endParaRPr lang="ja-JP" altLang="en-US" dirty="0"/>
          </a:p>
          <a:p>
            <a:pPr>
              <a:buFontTx/>
              <a:buNone/>
            </a:pPr>
            <a:r>
              <a:rPr lang="ja-JP" altLang="en-US" dirty="0"/>
              <a:t>　戦時体制への準備（結果）と戦前的社会体制の矛盾の激化　→　国民の教育水準の向上と市場の拡大が必要となる。</a:t>
            </a:r>
          </a:p>
          <a:p>
            <a:endParaRPr lang="en-US" altLang="ja-JP" dirty="0"/>
          </a:p>
        </p:txBody>
      </p:sp>
    </p:spTree>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1039</TotalTime>
  <Words>811</Words>
  <Application>Microsoft Office PowerPoint</Application>
  <PresentationFormat>画面に合わせる (4:3)</PresentationFormat>
  <Paragraphs>103</Paragraphs>
  <Slides>61</Slides>
  <Notes>0</Notes>
  <HiddenSlides>0</HiddenSlides>
  <MMClips>0</MMClips>
  <ScaleCrop>false</ScaleCrop>
  <HeadingPairs>
    <vt:vector size="8" baseType="variant">
      <vt:variant>
        <vt:lpstr>使用されているフォント</vt:lpstr>
      </vt:variant>
      <vt:variant>
        <vt:i4>3</vt:i4>
      </vt:variant>
      <vt:variant>
        <vt:lpstr>テーマ</vt:lpstr>
      </vt:variant>
      <vt:variant>
        <vt:i4>1</vt:i4>
      </vt:variant>
      <vt:variant>
        <vt:lpstr>埋め込まれた OLE サーバー</vt:lpstr>
      </vt:variant>
      <vt:variant>
        <vt:i4>1</vt:i4>
      </vt:variant>
      <vt:variant>
        <vt:lpstr>スライド タイトル</vt:lpstr>
      </vt:variant>
      <vt:variant>
        <vt:i4>61</vt:i4>
      </vt:variant>
    </vt:vector>
  </HeadingPairs>
  <TitlesOfParts>
    <vt:vector size="66" baseType="lpstr">
      <vt:lpstr>ＭＳ Ｐゴシック</vt:lpstr>
      <vt:lpstr>Arial</vt:lpstr>
      <vt:lpstr>Cambria Math</vt:lpstr>
      <vt:lpstr>標準デザイン</vt:lpstr>
      <vt:lpstr>グラフ</vt:lpstr>
      <vt:lpstr>文教大学を知る</vt:lpstr>
      <vt:lpstr>起源</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どういう時代だったか</vt:lpstr>
      <vt:lpstr>PowerPoint プレゼンテーション</vt:lpstr>
      <vt:lpstr>PowerPoint プレゼンテーション</vt:lpstr>
      <vt:lpstr>戦時中の立正学園</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幻の工業専門学校</vt:lpstr>
      <vt:lpstr>戦後の復興</vt:lpstr>
      <vt:lpstr>PowerPoint プレゼンテーション</vt:lpstr>
      <vt:lpstr>PowerPoint プレゼンテーション</vt:lpstr>
      <vt:lpstr>学校法人化と短期大学設立</vt:lpstr>
      <vt:lpstr>PowerPoint プレゼンテーション</vt:lpstr>
      <vt:lpstr>PowerPoint プレゼンテーション</vt:lpstr>
      <vt:lpstr>PowerPoint プレゼンテーション</vt:lpstr>
      <vt:lpstr>立正女子大学設立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教育学部設置と文教大学へ名称変更</vt:lpstr>
      <vt:lpstr>PowerPoint プレゼンテーション</vt:lpstr>
      <vt:lpstr>家政学部から人間科学部へ</vt:lpstr>
      <vt:lpstr>情報学部設置</vt:lpstr>
      <vt:lpstr>湘南キャンパスへ</vt:lpstr>
      <vt:lpstr>PowerPoint プレゼンテーション</vt:lpstr>
      <vt:lpstr>PowerPoint プレゼンテーション</vt:lpstr>
      <vt:lpstr>PowerPoint プレゼンテーション</vt:lpstr>
      <vt:lpstr>PowerPoint プレゼンテーション</vt:lpstr>
      <vt:lpstr>文学部設置へ</vt:lpstr>
      <vt:lpstr>国際学部設置へ</vt:lpstr>
      <vt:lpstr>情報専門学校の失敗</vt:lpstr>
      <vt:lpstr>PowerPoint プレゼンテーション</vt:lpstr>
      <vt:lpstr>短大の縮小と越谷の拡大</vt:lpstr>
      <vt:lpstr>PowerPoint プレゼンテーション</vt:lpstr>
      <vt:lpstr>人間科学研究科誕生の受難</vt:lpstr>
      <vt:lpstr>PowerPoint プレゼンテーション</vt:lpstr>
      <vt:lpstr>PowerPoint プレゼンテーション</vt:lpstr>
      <vt:lpstr>心理学科と健康栄養学部</vt:lpstr>
      <vt:lpstr>東京足立キャンパス(花畑)へ</vt:lpstr>
      <vt:lpstr>文教大学の抱える問題</vt:lpstr>
    </vt:vector>
  </TitlesOfParts>
  <Company>bunkyo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文教大学を知る</dc:title>
  <dc:creator>wakei</dc:creator>
  <cp:lastModifiedBy>ota wakei</cp:lastModifiedBy>
  <cp:revision>27</cp:revision>
  <dcterms:created xsi:type="dcterms:W3CDTF">2007-07-07T02:12:06Z</dcterms:created>
  <dcterms:modified xsi:type="dcterms:W3CDTF">2018-07-16T11:48:53Z</dcterms:modified>
</cp:coreProperties>
</file>