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2" r:id="rId4"/>
    <p:sldId id="273" r:id="rId5"/>
    <p:sldId id="278" r:id="rId6"/>
    <p:sldId id="274" r:id="rId7"/>
    <p:sldId id="275" r:id="rId8"/>
    <p:sldId id="276" r:id="rId9"/>
    <p:sldId id="277" r:id="rId10"/>
    <p:sldId id="269" r:id="rId11"/>
    <p:sldId id="283" r:id="rId12"/>
    <p:sldId id="279" r:id="rId13"/>
    <p:sldId id="280" r:id="rId14"/>
    <p:sldId id="281" r:id="rId15"/>
    <p:sldId id="282" r:id="rId16"/>
    <p:sldId id="270" r:id="rId17"/>
    <p:sldId id="271" r:id="rId18"/>
    <p:sldId id="257" r:id="rId19"/>
    <p:sldId id="259" r:id="rId20"/>
    <p:sldId id="260" r:id="rId21"/>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7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58E47F8-34B4-4747-ADC6-131E9ED75E0B}"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F2C34DE-489D-471B-8566-EC781D22C0A1}"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6F11F17-E3FA-40CC-A0FE-718E8FA9F025}"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00D5E83-85A6-4F84-AEE9-8D0FD1EEF66D}"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9FE6F88-4587-4D43-A3A8-4549C5D3A5AD}"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F9D58D6D-3E21-49AF-BB1B-EA9EA3620CA6}"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F86D35B5-DC51-4E5A-BCF1-285DE5BA1F76}"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06241887-C03E-40C2-8173-C129939DC57D}"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B8604CC1-8B23-4FB2-91F2-E093F12F2A0C}"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7D8DC982-952F-479B-8F16-1C49B012E0A7}"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25430F49-4631-4D5D-AF1F-19B968475AB0}"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0F3DA14-3AC0-4C03-9AE5-BCD92407262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ja-JP" altLang="en-US"/>
              <a:t>住民の成長</a:t>
            </a:r>
          </a:p>
        </p:txBody>
      </p:sp>
      <p:sp>
        <p:nvSpPr>
          <p:cNvPr id="2051" name="Rectangle 3"/>
          <p:cNvSpPr>
            <a:spLocks noGrp="1" noChangeArrowheads="1"/>
          </p:cNvSpPr>
          <p:nvPr>
            <p:ph type="subTitle" idx="1"/>
          </p:nvPr>
        </p:nvSpPr>
        <p:spPr/>
        <p:txBody>
          <a:bodyPr/>
          <a:lstStyle/>
          <a:p>
            <a:r>
              <a:rPr lang="ja-JP" altLang="en-US"/>
              <a:t>肯定的な関係をどうつくるか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鞆の浦景観</a:t>
            </a:r>
            <a:r>
              <a:rPr lang="en-US" altLang="ja-JP" dirty="0" err="1"/>
              <a:t>vs</a:t>
            </a:r>
            <a:r>
              <a:rPr lang="ja-JP" altLang="en-US" dirty="0"/>
              <a:t>架橋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t>福山市</a:t>
            </a:r>
            <a:r>
              <a:rPr lang="ja-JP" altLang="en-US" dirty="0"/>
              <a:t>鞆の浦</a:t>
            </a:r>
          </a:p>
          <a:p>
            <a:r>
              <a:rPr kumimoji="1" lang="ja-JP" altLang="en-US" dirty="0"/>
              <a:t>古くからの港町</a:t>
            </a:r>
            <a:r>
              <a:rPr kumimoji="1" lang="en-US" altLang="ja-JP" dirty="0"/>
              <a:t>(</a:t>
            </a:r>
            <a:r>
              <a:rPr kumimoji="1" lang="ja-JP" altLang="en-US" dirty="0"/>
              <a:t>万葉の時代から江戸時代</a:t>
            </a:r>
            <a:r>
              <a:rPr kumimoji="1" lang="en-US" altLang="ja-JP" dirty="0"/>
              <a:t>)</a:t>
            </a:r>
            <a:endParaRPr kumimoji="1" lang="ja-JP" altLang="en-US" dirty="0"/>
          </a:p>
          <a:p>
            <a:pPr lvl="1"/>
            <a:r>
              <a:rPr lang="ja-JP" altLang="en-US" dirty="0"/>
              <a:t>古い建築物が残る</a:t>
            </a:r>
          </a:p>
          <a:p>
            <a:pPr lvl="1"/>
            <a:r>
              <a:rPr lang="ja-JP" altLang="en-US" dirty="0"/>
              <a:t>国立公園の一部</a:t>
            </a:r>
          </a:p>
          <a:p>
            <a:r>
              <a:rPr kumimoji="1" lang="ja-JP" altLang="en-US" dirty="0"/>
              <a:t>古い道路で車の渋滞・排気ガス・駐車場問題</a:t>
            </a:r>
          </a:p>
          <a:p>
            <a:pPr lvl="1"/>
            <a:r>
              <a:rPr lang="ja-JP" altLang="en-US" dirty="0"/>
              <a:t>湾の一部を埋め立て</a:t>
            </a:r>
            <a:r>
              <a:rPr lang="en-US" altLang="ja-JP" dirty="0"/>
              <a:t>(</a:t>
            </a:r>
            <a:r>
              <a:rPr lang="ja-JP" altLang="en-US" dirty="0"/>
              <a:t>駐車場</a:t>
            </a:r>
            <a:r>
              <a:rPr lang="en-US" altLang="ja-JP" dirty="0"/>
              <a:t>)</a:t>
            </a:r>
            <a:r>
              <a:rPr lang="ja-JP" altLang="en-US" dirty="0"/>
              <a:t>架橋</a:t>
            </a:r>
            <a:r>
              <a:rPr lang="en-US" altLang="ja-JP" dirty="0"/>
              <a:t>(</a:t>
            </a:r>
            <a:r>
              <a:rPr lang="ja-JP" altLang="en-US" dirty="0"/>
              <a:t>渋滞</a:t>
            </a:r>
            <a:r>
              <a:rPr lang="en-US" altLang="ja-JP" dirty="0"/>
              <a:t>)</a:t>
            </a:r>
            <a:r>
              <a:rPr lang="ja-JP" altLang="en-US" dirty="0"/>
              <a:t>案</a:t>
            </a:r>
          </a:p>
          <a:p>
            <a:r>
              <a:rPr kumimoji="1" lang="ja-JP" altLang="en-US" dirty="0"/>
              <a:t>反対運動</a:t>
            </a:r>
            <a:r>
              <a:rPr kumimoji="1" lang="en-US" altLang="ja-JP" dirty="0"/>
              <a:t>(</a:t>
            </a:r>
            <a:r>
              <a:rPr kumimoji="1" lang="ja-JP" altLang="en-US" dirty="0"/>
              <a:t>外部研究者の動員</a:t>
            </a:r>
            <a:r>
              <a:rPr kumimoji="1" lang="en-US" altLang="ja-JP" dirty="0"/>
              <a:t>)</a:t>
            </a:r>
            <a:r>
              <a:rPr kumimoji="1" lang="ja-JP" altLang="en-US" dirty="0"/>
              <a:t>と推進運動</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675AF34-5CF9-4081-8AFF-F425AF18FE2D}"/>
              </a:ext>
            </a:extLst>
          </p:cNvPr>
          <p:cNvSpPr txBox="1"/>
          <p:nvPr/>
        </p:nvSpPr>
        <p:spPr>
          <a:xfrm>
            <a:off x="0" y="116632"/>
            <a:ext cx="9108504" cy="6740307"/>
          </a:xfrm>
          <a:prstGeom prst="rect">
            <a:avLst/>
          </a:prstGeom>
          <a:noFill/>
        </p:spPr>
        <p:txBody>
          <a:bodyPr wrap="square" rtlCol="0">
            <a:spAutoFit/>
          </a:bodyPr>
          <a:lstStyle/>
          <a:p>
            <a:endParaRPr lang="ja-JP" altLang="en-US" dirty="0"/>
          </a:p>
          <a:p>
            <a:r>
              <a:rPr lang="en-US" altLang="ja-JP" dirty="0"/>
              <a:t>1983</a:t>
            </a:r>
            <a:r>
              <a:rPr lang="ja-JP" altLang="en-US" dirty="0"/>
              <a:t>年</a:t>
            </a:r>
            <a:r>
              <a:rPr lang="en-US" altLang="ja-JP" dirty="0"/>
              <a:t>12</a:t>
            </a:r>
            <a:r>
              <a:rPr lang="ja-JP" altLang="en-US" dirty="0"/>
              <a:t>月　広島県が鞆港</a:t>
            </a:r>
            <a:r>
              <a:rPr lang="en-US" altLang="ja-JP" dirty="0"/>
              <a:t>4.6</a:t>
            </a:r>
            <a:r>
              <a:rPr lang="ja-JP" altLang="en-US" dirty="0"/>
              <a:t>ヘクタールを埋め立て、架橋する港湾整備計画を策定。</a:t>
            </a:r>
          </a:p>
          <a:p>
            <a:r>
              <a:rPr lang="en-US" altLang="ja-JP" dirty="0"/>
              <a:t>1995</a:t>
            </a:r>
            <a:r>
              <a:rPr lang="ja-JP" altLang="en-US" dirty="0"/>
              <a:t>年</a:t>
            </a:r>
            <a:r>
              <a:rPr lang="en-US" altLang="ja-JP" dirty="0"/>
              <a:t>3</a:t>
            </a:r>
            <a:r>
              <a:rPr lang="ja-JP" altLang="en-US" dirty="0"/>
              <a:t>月　歴史的町並みとの調和を図るとして埋め立て面積を</a:t>
            </a:r>
            <a:r>
              <a:rPr lang="en-US" altLang="ja-JP" dirty="0"/>
              <a:t>2.3</a:t>
            </a:r>
            <a:r>
              <a:rPr lang="ja-JP" altLang="en-US" dirty="0"/>
              <a:t>ヘクタールに縮小</a:t>
            </a:r>
          </a:p>
          <a:p>
            <a:r>
              <a:rPr lang="en-US" altLang="ja-JP" dirty="0"/>
              <a:t>1998</a:t>
            </a:r>
            <a:r>
              <a:rPr lang="ja-JP" altLang="en-US" dirty="0"/>
              <a:t>年</a:t>
            </a:r>
            <a:r>
              <a:rPr lang="en-US" altLang="ja-JP" dirty="0"/>
              <a:t>5</a:t>
            </a:r>
            <a:r>
              <a:rPr lang="ja-JP" altLang="en-US" dirty="0"/>
              <a:t>月　広島県教育委員会が鞆港で焚場（たでば）</a:t>
            </a:r>
            <a:r>
              <a:rPr lang="en-US" altLang="ja-JP" dirty="0"/>
              <a:t>[</a:t>
            </a:r>
            <a:r>
              <a:rPr lang="ja-JP" altLang="en-US" dirty="0"/>
              <a:t>注 </a:t>
            </a:r>
            <a:r>
              <a:rPr lang="en-US" altLang="ja-JP" dirty="0"/>
              <a:t>2]</a:t>
            </a:r>
            <a:r>
              <a:rPr lang="ja-JP" altLang="en-US" dirty="0"/>
              <a:t>跡を確認</a:t>
            </a:r>
          </a:p>
          <a:p>
            <a:r>
              <a:rPr lang="en-US" altLang="ja-JP" dirty="0"/>
              <a:t>2003</a:t>
            </a:r>
            <a:r>
              <a:rPr lang="ja-JP" altLang="en-US" dirty="0"/>
              <a:t>年</a:t>
            </a:r>
            <a:r>
              <a:rPr lang="en-US" altLang="ja-JP" dirty="0"/>
              <a:t>9</a:t>
            </a:r>
            <a:r>
              <a:rPr lang="ja-JP" altLang="en-US" dirty="0"/>
              <a:t>月　埋め立て免許に必要な排水権者全員の同意取り付けを福山市が断念。広島県も計画凍結</a:t>
            </a:r>
          </a:p>
          <a:p>
            <a:r>
              <a:rPr lang="en-US" altLang="ja-JP" dirty="0"/>
              <a:t>2004</a:t>
            </a:r>
            <a:r>
              <a:rPr lang="ja-JP" altLang="en-US" dirty="0"/>
              <a:t>年</a:t>
            </a:r>
            <a:r>
              <a:rPr lang="en-US" altLang="ja-JP" dirty="0"/>
              <a:t>7</a:t>
            </a:r>
            <a:r>
              <a:rPr lang="ja-JP" altLang="en-US" dirty="0"/>
              <a:t>月　福山市長に鞆町出身で福山市職員労働組合が押す市助役の羽田皓が当選。計画推進を表明。</a:t>
            </a:r>
          </a:p>
          <a:p>
            <a:r>
              <a:rPr lang="en-US" altLang="ja-JP" dirty="0"/>
              <a:t>2005</a:t>
            </a:r>
            <a:r>
              <a:rPr lang="ja-JP" altLang="en-US" dirty="0"/>
              <a:t>年</a:t>
            </a:r>
            <a:r>
              <a:rPr lang="en-US" altLang="ja-JP" dirty="0"/>
              <a:t>2</a:t>
            </a:r>
            <a:r>
              <a:rPr lang="ja-JP" altLang="en-US" dirty="0"/>
              <a:t>月　国土交通省から県に排水権者全員の同意を得られない場合の推進のための法解釈を回答。</a:t>
            </a:r>
          </a:p>
          <a:p>
            <a:r>
              <a:rPr lang="en-US" altLang="ja-JP" dirty="0"/>
              <a:t>2007</a:t>
            </a:r>
            <a:r>
              <a:rPr lang="ja-JP" altLang="en-US" dirty="0"/>
              <a:t>年</a:t>
            </a:r>
            <a:r>
              <a:rPr lang="en-US" altLang="ja-JP" dirty="0"/>
              <a:t>1</a:t>
            </a:r>
            <a:r>
              <a:rPr lang="ja-JP" altLang="en-US" dirty="0"/>
              <a:t>月　計画推進派住民が期成同盟会の決起集会を開催</a:t>
            </a:r>
          </a:p>
          <a:p>
            <a:r>
              <a:rPr lang="en-US" altLang="ja-JP" dirty="0"/>
              <a:t>2007</a:t>
            </a:r>
            <a:r>
              <a:rPr lang="ja-JP" altLang="en-US" dirty="0"/>
              <a:t>年</a:t>
            </a:r>
            <a:r>
              <a:rPr lang="en-US" altLang="ja-JP" dirty="0"/>
              <a:t>3</a:t>
            </a:r>
            <a:r>
              <a:rPr lang="ja-JP" altLang="en-US" dirty="0"/>
              <a:t>月　映画監督の大林宣彦らが計画反対の全国組織を結成。地元反対派住民も統一組織を結成。</a:t>
            </a:r>
          </a:p>
          <a:p>
            <a:r>
              <a:rPr lang="en-US" altLang="ja-JP" dirty="0"/>
              <a:t>2007</a:t>
            </a:r>
            <a:r>
              <a:rPr lang="ja-JP" altLang="en-US" dirty="0"/>
              <a:t>年</a:t>
            </a:r>
            <a:r>
              <a:rPr lang="en-US" altLang="ja-JP" dirty="0"/>
              <a:t>4</a:t>
            </a:r>
            <a:r>
              <a:rPr lang="ja-JP" altLang="en-US" dirty="0"/>
              <a:t>月　反対派住民が広島地方裁判所に埋め立て免許差し止め訴訟を提訴。</a:t>
            </a:r>
          </a:p>
          <a:p>
            <a:r>
              <a:rPr lang="en-US" altLang="ja-JP" dirty="0"/>
              <a:t>2007</a:t>
            </a:r>
            <a:r>
              <a:rPr lang="ja-JP" altLang="en-US" dirty="0"/>
              <a:t>年</a:t>
            </a:r>
            <a:r>
              <a:rPr lang="en-US" altLang="ja-JP" dirty="0"/>
              <a:t>5</a:t>
            </a:r>
            <a:r>
              <a:rPr lang="ja-JP" altLang="en-US" dirty="0"/>
              <a:t>月　広島県と福山市が藤田雄山県知事に埋め立て免許を出願。</a:t>
            </a:r>
          </a:p>
          <a:p>
            <a:r>
              <a:rPr lang="en-US" altLang="ja-JP" dirty="0"/>
              <a:t>2009</a:t>
            </a:r>
            <a:r>
              <a:rPr lang="ja-JP" altLang="en-US" dirty="0"/>
              <a:t>年</a:t>
            </a:r>
            <a:r>
              <a:rPr lang="en-US" altLang="ja-JP" dirty="0"/>
              <a:t>8</a:t>
            </a:r>
            <a:r>
              <a:rPr lang="ja-JP" altLang="en-US" dirty="0"/>
              <a:t>月　福山市は架橋計画実施を前提にした「まちつくり整備方針」案の地元説明を開始。</a:t>
            </a:r>
          </a:p>
          <a:p>
            <a:r>
              <a:rPr lang="en-US" altLang="ja-JP" dirty="0"/>
              <a:t>2009</a:t>
            </a:r>
            <a:r>
              <a:rPr lang="ja-JP" altLang="en-US" dirty="0"/>
              <a:t>年</a:t>
            </a:r>
            <a:r>
              <a:rPr lang="en-US" altLang="ja-JP" dirty="0"/>
              <a:t>10</a:t>
            </a:r>
            <a:r>
              <a:rPr lang="ja-JP" altLang="en-US" dirty="0"/>
              <a:t>月　広島地裁は原告の景観利益を認め免許差し止めを命令。被告の広島県は広島高等裁判所に控訴。前原誠司国土交通大臣は、広島県が申請している埋め立て免許の認可を当面見送ると表明</a:t>
            </a:r>
            <a:r>
              <a:rPr lang="en-US" altLang="ja-JP" dirty="0"/>
              <a:t>[5] </a:t>
            </a:r>
            <a:r>
              <a:rPr lang="ja-JP" altLang="en-US" dirty="0" err="1"/>
              <a:t>。</a:t>
            </a:r>
            <a:endParaRPr lang="ja-JP" altLang="en-US" dirty="0"/>
          </a:p>
          <a:p>
            <a:r>
              <a:rPr lang="en-US" altLang="ja-JP" dirty="0"/>
              <a:t>2009</a:t>
            </a:r>
            <a:r>
              <a:rPr lang="ja-JP" altLang="en-US" dirty="0"/>
              <a:t>年</a:t>
            </a:r>
            <a:r>
              <a:rPr lang="en-US" altLang="ja-JP" dirty="0"/>
              <a:t>11</a:t>
            </a:r>
            <a:r>
              <a:rPr lang="ja-JP" altLang="en-US" dirty="0"/>
              <a:t>月　イコモス会長が鞆を視察、湯崎英彦県知事が計画見直しを示唆。</a:t>
            </a:r>
          </a:p>
          <a:p>
            <a:r>
              <a:rPr lang="en-US" altLang="ja-JP" dirty="0"/>
              <a:t>2012</a:t>
            </a:r>
            <a:r>
              <a:rPr lang="ja-JP" altLang="en-US" dirty="0"/>
              <a:t>年</a:t>
            </a:r>
            <a:r>
              <a:rPr lang="en-US" altLang="ja-JP" dirty="0"/>
              <a:t>6</a:t>
            </a:r>
            <a:r>
              <a:rPr lang="ja-JP" altLang="en-US" dirty="0"/>
              <a:t>月</a:t>
            </a:r>
            <a:r>
              <a:rPr lang="en-US" altLang="ja-JP" dirty="0"/>
              <a:t>22</a:t>
            </a:r>
            <a:r>
              <a:rPr lang="ja-JP" altLang="en-US" dirty="0"/>
              <a:t>日　湯崎知事、架橋計画の中止と山側にトンネルを掘削して道路整備する意向を固める。</a:t>
            </a:r>
          </a:p>
          <a:p>
            <a:r>
              <a:rPr lang="en-US" altLang="ja-JP" dirty="0"/>
              <a:t>2016</a:t>
            </a:r>
            <a:r>
              <a:rPr lang="ja-JP" altLang="en-US" dirty="0"/>
              <a:t>年</a:t>
            </a:r>
            <a:r>
              <a:rPr lang="en-US" altLang="ja-JP" dirty="0"/>
              <a:t>2</a:t>
            </a:r>
            <a:r>
              <a:rPr lang="ja-JP" altLang="en-US" dirty="0"/>
              <a:t>月</a:t>
            </a:r>
            <a:r>
              <a:rPr lang="en-US" altLang="ja-JP" dirty="0"/>
              <a:t>15</a:t>
            </a:r>
            <a:r>
              <a:rPr lang="ja-JP" altLang="en-US" dirty="0"/>
              <a:t>日　広島高裁で開かれた控訴審口頭弁論で原告側住民が訴えを取り下げ、広島県は埋め立ての免許交付申請を取り下げる意向を示し、訴訟が終結した</a:t>
            </a:r>
            <a:r>
              <a:rPr lang="en-US" altLang="ja-JP" dirty="0"/>
              <a:t>[</a:t>
            </a:r>
            <a:endParaRPr kumimoji="1" lang="ja-JP" altLang="en-US" dirty="0"/>
          </a:p>
        </p:txBody>
      </p:sp>
    </p:spTree>
    <p:extLst>
      <p:ext uri="{BB962C8B-B14F-4D97-AF65-F5344CB8AC3E}">
        <p14:creationId xmlns:p14="http://schemas.microsoft.com/office/powerpoint/2010/main" val="88565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E3B4E6-A7CE-4F01-BD7E-1900B80DC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1241"/>
            <a:ext cx="8611315" cy="6792135"/>
          </a:xfrm>
          <a:prstGeom prst="rect">
            <a:avLst/>
          </a:prstGeom>
        </p:spPr>
      </p:pic>
    </p:spTree>
    <p:extLst>
      <p:ext uri="{BB962C8B-B14F-4D97-AF65-F5344CB8AC3E}">
        <p14:creationId xmlns:p14="http://schemas.microsoft.com/office/powerpoint/2010/main" val="270393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172451-1F0B-43BE-8C84-733721DDC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8" y="0"/>
            <a:ext cx="9011741" cy="6813375"/>
          </a:xfrm>
          <a:prstGeom prst="rect">
            <a:avLst/>
          </a:prstGeom>
        </p:spPr>
      </p:pic>
    </p:spTree>
    <p:extLst>
      <p:ext uri="{BB962C8B-B14F-4D97-AF65-F5344CB8AC3E}">
        <p14:creationId xmlns:p14="http://schemas.microsoft.com/office/powerpoint/2010/main" val="1066790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A419D83-E18D-428F-A20A-7E88F79FA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9" y="0"/>
            <a:ext cx="8971564" cy="6858000"/>
          </a:xfrm>
          <a:prstGeom prst="rect">
            <a:avLst/>
          </a:prstGeom>
        </p:spPr>
      </p:pic>
    </p:spTree>
    <p:extLst>
      <p:ext uri="{BB962C8B-B14F-4D97-AF65-F5344CB8AC3E}">
        <p14:creationId xmlns:p14="http://schemas.microsoft.com/office/powerpoint/2010/main" val="8493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C051CA3-12DC-4C93-BCAB-F0065F24F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 y="0"/>
            <a:ext cx="9098608" cy="6813376"/>
          </a:xfrm>
          <a:prstGeom prst="rect">
            <a:avLst/>
          </a:prstGeom>
        </p:spPr>
      </p:pic>
    </p:spTree>
    <p:extLst>
      <p:ext uri="{BB962C8B-B14F-4D97-AF65-F5344CB8AC3E}">
        <p14:creationId xmlns:p14="http://schemas.microsoft.com/office/powerpoint/2010/main" val="2053388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沼津・三島コンビナート阻止</a:t>
            </a:r>
          </a:p>
        </p:txBody>
      </p:sp>
      <p:sp>
        <p:nvSpPr>
          <p:cNvPr id="3" name="コンテンツ プレースホルダー 2"/>
          <p:cNvSpPr>
            <a:spLocks noGrp="1"/>
          </p:cNvSpPr>
          <p:nvPr>
            <p:ph idx="1"/>
          </p:nvPr>
        </p:nvSpPr>
        <p:spPr/>
        <p:txBody>
          <a:bodyPr/>
          <a:lstStyle/>
          <a:p>
            <a:r>
              <a:rPr kumimoji="1" lang="en-US" altLang="ja-JP" dirty="0"/>
              <a:t>1964</a:t>
            </a:r>
            <a:r>
              <a:rPr kumimoji="1" lang="ja-JP" altLang="en-US" dirty="0"/>
              <a:t>年、石油コンビナート進出阻止の住民運動</a:t>
            </a:r>
          </a:p>
          <a:p>
            <a:r>
              <a:rPr lang="ja-JP" altLang="en-US" dirty="0"/>
              <a:t>四日市の公害への危機感と学習運動</a:t>
            </a:r>
          </a:p>
          <a:p>
            <a:r>
              <a:rPr kumimoji="1" lang="ja-JP" altLang="en-US" dirty="0"/>
              <a:t>国立遺伝研究所や沼津工業高校の関係者を中心にした連日の集会や学習会</a:t>
            </a:r>
          </a:p>
          <a:p>
            <a:r>
              <a:rPr lang="ja-JP" altLang="en-US" dirty="0"/>
              <a:t>専門をいかした調査</a:t>
            </a:r>
          </a:p>
          <a:p>
            <a:r>
              <a:rPr kumimoji="1" lang="ja-JP" altLang="en-US" dirty="0"/>
              <a:t>会社側の報告書を追及</a:t>
            </a:r>
          </a:p>
          <a:p>
            <a:r>
              <a:rPr lang="ja-JP" altLang="en-US" dirty="0"/>
              <a:t>両市長が反対声明→会社の断念</a:t>
            </a:r>
            <a:endParaRPr kumimoji="1" lang="ja-JP" altLang="en-US" dirty="0"/>
          </a:p>
        </p:txBody>
      </p:sp>
    </p:spTree>
    <p:extLst>
      <p:ext uri="{BB962C8B-B14F-4D97-AF65-F5344CB8AC3E}">
        <p14:creationId xmlns:p14="http://schemas.microsoft.com/office/powerpoint/2010/main" val="139671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オウム阻止の住民運動</a:t>
            </a:r>
          </a:p>
        </p:txBody>
      </p:sp>
      <p:sp>
        <p:nvSpPr>
          <p:cNvPr id="3" name="コンテンツ プレースホルダー 2"/>
          <p:cNvSpPr>
            <a:spLocks noGrp="1"/>
          </p:cNvSpPr>
          <p:nvPr>
            <p:ph idx="1"/>
          </p:nvPr>
        </p:nvSpPr>
        <p:spPr/>
        <p:txBody>
          <a:bodyPr/>
          <a:lstStyle/>
          <a:p>
            <a:r>
              <a:rPr kumimoji="1" lang="ja-JP" altLang="en-US" dirty="0"/>
              <a:t>アパート入居拒否</a:t>
            </a:r>
          </a:p>
          <a:p>
            <a:pPr lvl="1"/>
            <a:r>
              <a:rPr lang="ja-JP" altLang="en-US" dirty="0"/>
              <a:t>住民票記載拒否運動</a:t>
            </a:r>
            <a:r>
              <a:rPr lang="en-US" altLang="ja-JP" dirty="0"/>
              <a:t>(</a:t>
            </a:r>
            <a:r>
              <a:rPr lang="ja-JP" altLang="en-US" dirty="0"/>
              <a:t>訴訟になって市の敗訴が続く</a:t>
            </a:r>
            <a:r>
              <a:rPr lang="en-US" altLang="ja-JP" dirty="0"/>
              <a:t>)</a:t>
            </a:r>
            <a:endParaRPr lang="ja-JP" altLang="en-US" dirty="0"/>
          </a:p>
          <a:p>
            <a:pPr lvl="1"/>
            <a:r>
              <a:rPr kumimoji="1" lang="ja-JP" altLang="en-US" dirty="0"/>
              <a:t>幹部の子どもたちの小学校入学拒否運動</a:t>
            </a:r>
            <a:r>
              <a:rPr kumimoji="1" lang="en-US" altLang="ja-JP" dirty="0"/>
              <a:t>(</a:t>
            </a:r>
            <a:r>
              <a:rPr kumimoji="1" lang="ja-JP" altLang="en-US" dirty="0"/>
              <a:t>茨城県竜ヶ崎</a:t>
            </a:r>
            <a:r>
              <a:rPr kumimoji="1" lang="en-US" altLang="ja-JP" dirty="0"/>
              <a:t>)</a:t>
            </a:r>
            <a:endParaRPr kumimoji="1" lang="ja-JP" altLang="en-US" dirty="0"/>
          </a:p>
          <a:p>
            <a:r>
              <a:rPr kumimoji="1" lang="ja-JP" altLang="en-US" dirty="0"/>
              <a:t>浜松暴力団事務所追放運動</a:t>
            </a:r>
          </a:p>
          <a:p>
            <a:r>
              <a:rPr kumimoji="1" lang="ja-JP" altLang="en-US" dirty="0"/>
              <a:t>「正当な根拠」は何か</a:t>
            </a:r>
          </a:p>
        </p:txBody>
      </p:sp>
    </p:spTree>
    <p:extLst>
      <p:ext uri="{BB962C8B-B14F-4D97-AF65-F5344CB8AC3E}">
        <p14:creationId xmlns:p14="http://schemas.microsoft.com/office/powerpoint/2010/main" val="298445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ja-JP" altLang="en-US"/>
              <a:t>住民の関係と運動</a:t>
            </a:r>
          </a:p>
        </p:txBody>
      </p:sp>
      <p:sp>
        <p:nvSpPr>
          <p:cNvPr id="3075" name="Rectangle 3"/>
          <p:cNvSpPr>
            <a:spLocks noGrp="1" noChangeArrowheads="1"/>
          </p:cNvSpPr>
          <p:nvPr>
            <p:ph type="body" idx="1"/>
          </p:nvPr>
        </p:nvSpPr>
        <p:spPr/>
        <p:txBody>
          <a:bodyPr/>
          <a:lstStyle/>
          <a:p>
            <a:pPr>
              <a:lnSpc>
                <a:spcPct val="90000"/>
              </a:lnSpc>
            </a:pPr>
            <a:r>
              <a:rPr lang="ja-JP" altLang="en-US" dirty="0"/>
              <a:t>新興住宅地の人間関係と変化</a:t>
            </a:r>
          </a:p>
          <a:p>
            <a:pPr>
              <a:lnSpc>
                <a:spcPct val="90000"/>
              </a:lnSpc>
              <a:buFontTx/>
              <a:buNone/>
            </a:pPr>
            <a:r>
              <a:rPr lang="ja-JP" altLang="en-US" dirty="0"/>
              <a:t>　　　ムラと村</a:t>
            </a:r>
          </a:p>
          <a:p>
            <a:pPr>
              <a:lnSpc>
                <a:spcPct val="90000"/>
              </a:lnSpc>
              <a:buFontTx/>
              <a:buNone/>
            </a:pPr>
            <a:r>
              <a:rPr lang="ja-JP" altLang="en-US" dirty="0"/>
              <a:t>　　　住民であることの意味</a:t>
            </a:r>
          </a:p>
          <a:p>
            <a:pPr>
              <a:lnSpc>
                <a:spcPct val="90000"/>
              </a:lnSpc>
            </a:pPr>
            <a:r>
              <a:rPr lang="ja-JP" altLang="en-US" dirty="0"/>
              <a:t>日本社会と「音」　背景としての人間関係</a:t>
            </a:r>
          </a:p>
          <a:p>
            <a:pPr>
              <a:lnSpc>
                <a:spcPct val="90000"/>
              </a:lnSpc>
              <a:buFontTx/>
              <a:buNone/>
            </a:pPr>
            <a:r>
              <a:rPr lang="ja-JP" altLang="en-US" dirty="0"/>
              <a:t>　　　騒音おばさんは何を提起しているか</a:t>
            </a:r>
          </a:p>
          <a:p>
            <a:pPr>
              <a:lnSpc>
                <a:spcPct val="90000"/>
              </a:lnSpc>
              <a:buFontTx/>
              <a:buNone/>
            </a:pPr>
            <a:r>
              <a:rPr lang="ja-JP" altLang="en-US" dirty="0"/>
              <a:t>　　　住民間のコミュニケーション（新と旧住民）</a:t>
            </a:r>
          </a:p>
          <a:p>
            <a:pPr>
              <a:lnSpc>
                <a:spcPct val="90000"/>
              </a:lnSpc>
              <a:buFontTx/>
              <a:buNone/>
            </a:pPr>
            <a:endParaRPr lang="ja-JP" altLang="en-US" dirty="0"/>
          </a:p>
          <a:p>
            <a:pPr>
              <a:lnSpc>
                <a:spcPct val="90000"/>
              </a:lnSpc>
              <a:buFontTx/>
              <a:buNone/>
            </a:pPr>
            <a:endParaRPr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ltLang="en-US"/>
              <a:t>ピアノ殺人事件</a:t>
            </a:r>
          </a:p>
        </p:txBody>
      </p:sp>
      <p:sp>
        <p:nvSpPr>
          <p:cNvPr id="5123" name="Rectangle 3"/>
          <p:cNvSpPr>
            <a:spLocks noGrp="1" noChangeArrowheads="1"/>
          </p:cNvSpPr>
          <p:nvPr>
            <p:ph type="body" idx="1"/>
          </p:nvPr>
        </p:nvSpPr>
        <p:spPr/>
        <p:txBody>
          <a:bodyPr/>
          <a:lstStyle/>
          <a:p>
            <a:pPr>
              <a:lnSpc>
                <a:spcPct val="90000"/>
              </a:lnSpc>
            </a:pPr>
            <a:r>
              <a:rPr lang="ja-JP" altLang="en-US" sz="2800"/>
              <a:t>昭和３年出生　３年生まで級長・吃音の子どもと友人に（自分も影響を受けた）</a:t>
            </a:r>
          </a:p>
          <a:p>
            <a:pPr>
              <a:lnSpc>
                <a:spcPct val="90000"/>
              </a:lnSpc>
            </a:pPr>
            <a:r>
              <a:rPr lang="ja-JP" altLang="en-US" sz="2800"/>
              <a:t>府立中学受験に失敗</a:t>
            </a:r>
          </a:p>
          <a:p>
            <a:pPr>
              <a:lnSpc>
                <a:spcPct val="90000"/>
              </a:lnSpc>
            </a:pPr>
            <a:r>
              <a:rPr lang="ja-JP" altLang="en-US" sz="2800"/>
              <a:t>戦後国鉄に就職→競輪で使い込み→退職</a:t>
            </a:r>
          </a:p>
          <a:p>
            <a:pPr>
              <a:lnSpc>
                <a:spcPct val="90000"/>
              </a:lnSpc>
            </a:pPr>
            <a:r>
              <a:rPr lang="ja-JP" altLang="en-US" sz="2800"/>
              <a:t>その後職を転々</a:t>
            </a:r>
          </a:p>
          <a:p>
            <a:pPr>
              <a:lnSpc>
                <a:spcPct val="90000"/>
              </a:lnSpc>
            </a:pPr>
            <a:r>
              <a:rPr lang="ja-JP" altLang="en-US" sz="2800"/>
              <a:t>昭和３７年、近所の婦人にステレオの音を注意される。以後音に過敏に。</a:t>
            </a:r>
          </a:p>
          <a:p>
            <a:pPr>
              <a:lnSpc>
                <a:spcPct val="90000"/>
              </a:lnSpc>
            </a:pPr>
            <a:r>
              <a:rPr lang="ja-JP" altLang="en-US" sz="2800"/>
              <a:t>昭和４５年団地に。少し後に宇田家が下に転居。ピアノを購入。</a:t>
            </a:r>
          </a:p>
          <a:p>
            <a:pPr>
              <a:lnSpc>
                <a:spcPct val="90000"/>
              </a:lnSpc>
            </a:pPr>
            <a:r>
              <a:rPr lang="ja-JP" altLang="en-US" sz="2800"/>
              <a:t>昭和４９年、犯行。</a:t>
            </a:r>
          </a:p>
          <a:p>
            <a:pPr>
              <a:lnSpc>
                <a:spcPct val="90000"/>
              </a:lnSpc>
            </a:pPr>
            <a:endParaRPr lang="ja-JP" altLang="en-US" sz="2800"/>
          </a:p>
          <a:p>
            <a:pPr>
              <a:lnSpc>
                <a:spcPct val="90000"/>
              </a:lnSpc>
            </a:pPr>
            <a:endParaRPr lang="en-US" altLang="ja-JP"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地域住民としての成長</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t>大人には地域住民として学ぶことがある</a:t>
            </a:r>
          </a:p>
          <a:p>
            <a:r>
              <a:rPr lang="ja-JP" altLang="en-US" dirty="0"/>
              <a:t>地域には対立しがちな状況がある</a:t>
            </a:r>
          </a:p>
          <a:p>
            <a:pPr lvl="1"/>
            <a:r>
              <a:rPr kumimoji="1" lang="ja-JP" altLang="en-US" dirty="0"/>
              <a:t>新興住宅地域の新旧住民の対立</a:t>
            </a:r>
          </a:p>
          <a:p>
            <a:pPr lvl="2"/>
            <a:r>
              <a:rPr lang="ja-JP" altLang="en-US" dirty="0"/>
              <a:t>ごみ・騒音・駐車・遊具</a:t>
            </a:r>
            <a:endParaRPr kumimoji="1" lang="ja-JP" altLang="en-US" dirty="0"/>
          </a:p>
          <a:p>
            <a:pPr lvl="1"/>
            <a:r>
              <a:rPr lang="ja-JP" altLang="en-US" dirty="0"/>
              <a:t>過疎地域の村おこしの方法をめぐって</a:t>
            </a:r>
          </a:p>
          <a:p>
            <a:pPr lvl="2"/>
            <a:r>
              <a:rPr lang="ja-JP" altLang="en-US" dirty="0"/>
              <a:t>何を誘致するか（大学・原発・刑務所・工場ｅｔｃ）</a:t>
            </a:r>
          </a:p>
          <a:p>
            <a:pPr lvl="1"/>
            <a:r>
              <a:rPr kumimoji="1" lang="ja-JP" altLang="en-US" dirty="0"/>
              <a:t>開発をめぐる賛否両派の対立</a:t>
            </a:r>
          </a:p>
          <a:p>
            <a:pPr lvl="2"/>
            <a:r>
              <a:rPr lang="ja-JP" altLang="en-US" dirty="0"/>
              <a:t>旧市街の保全か開発か・建物規制</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ja-JP" altLang="en-US" dirty="0"/>
              <a:t>ピアノ殺人事件から考える</a:t>
            </a:r>
          </a:p>
        </p:txBody>
      </p:sp>
      <p:sp>
        <p:nvSpPr>
          <p:cNvPr id="6147" name="Rectangle 3"/>
          <p:cNvSpPr>
            <a:spLocks noGrp="1" noChangeArrowheads="1"/>
          </p:cNvSpPr>
          <p:nvPr>
            <p:ph type="body" idx="1"/>
          </p:nvPr>
        </p:nvSpPr>
        <p:spPr/>
        <p:txBody>
          <a:bodyPr/>
          <a:lstStyle/>
          <a:p>
            <a:r>
              <a:rPr lang="ja-JP" altLang="en-US" dirty="0"/>
              <a:t>音に鈍感な日本社会</a:t>
            </a:r>
          </a:p>
          <a:p>
            <a:pPr lvl="1"/>
            <a:r>
              <a:rPr lang="ja-JP" altLang="en-US" dirty="0"/>
              <a:t>事件後、小渕の減刑運動が起きる。</a:t>
            </a:r>
          </a:p>
          <a:p>
            <a:pPr lvl="1"/>
            <a:r>
              <a:rPr lang="ja-JP" altLang="en-US" dirty="0"/>
              <a:t>河原と小渕の共通点は何か</a:t>
            </a:r>
          </a:p>
          <a:p>
            <a:r>
              <a:rPr lang="ja-JP" altLang="en-US" dirty="0"/>
              <a:t>音が争点となるのは、人間関係の反映</a:t>
            </a:r>
          </a:p>
          <a:p>
            <a:pPr lvl="1"/>
            <a:r>
              <a:rPr lang="ja-JP" altLang="en-US" dirty="0"/>
              <a:t>子どもの声（保育園・学校）は騒音か</a:t>
            </a:r>
          </a:p>
          <a:p>
            <a:r>
              <a:rPr lang="ja-JP" altLang="en-US" dirty="0"/>
              <a:t>スケボー広場の展開</a:t>
            </a:r>
          </a:p>
          <a:p>
            <a:pPr lvl="1"/>
            <a:r>
              <a:rPr lang="ja-JP" altLang="en-US" dirty="0"/>
              <a:t>スケボー広場を設置→住民の苦情→設置者たちは、住民の子ども、その後大人をスケボーに誘い、コーチ、時間も決める→苦情が解消</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C3C583-6BB0-4B23-9DE6-AA91F33280D5}"/>
              </a:ext>
            </a:extLst>
          </p:cNvPr>
          <p:cNvSpPr>
            <a:spLocks noGrp="1"/>
          </p:cNvSpPr>
          <p:nvPr>
            <p:ph type="title"/>
          </p:nvPr>
        </p:nvSpPr>
        <p:spPr/>
        <p:txBody>
          <a:bodyPr/>
          <a:lstStyle/>
          <a:p>
            <a:r>
              <a:rPr kumimoji="1" lang="ja-JP" altLang="en-US" dirty="0"/>
              <a:t>文教大学を通る道路建設</a:t>
            </a:r>
          </a:p>
        </p:txBody>
      </p:sp>
      <p:sp>
        <p:nvSpPr>
          <p:cNvPr id="3" name="コンテンツ プレースホルダー 2">
            <a:extLst>
              <a:ext uri="{FF2B5EF4-FFF2-40B4-BE49-F238E27FC236}">
                <a16:creationId xmlns:a16="http://schemas.microsoft.com/office/drawing/2014/main" id="{5721AD5E-F5C0-4EDF-A790-283FE1A7A37F}"/>
              </a:ext>
            </a:extLst>
          </p:cNvPr>
          <p:cNvSpPr>
            <a:spLocks noGrp="1"/>
          </p:cNvSpPr>
          <p:nvPr>
            <p:ph idx="1"/>
          </p:nvPr>
        </p:nvSpPr>
        <p:spPr/>
        <p:txBody>
          <a:bodyPr/>
          <a:lstStyle/>
          <a:p>
            <a:r>
              <a:rPr kumimoji="1" lang="ja-JP" altLang="en-US" dirty="0"/>
              <a:t>大学関係者や住民による反対運動</a:t>
            </a:r>
          </a:p>
          <a:p>
            <a:pPr lvl="1"/>
            <a:r>
              <a:rPr kumimoji="1" lang="ja-JP" altLang="en-US" dirty="0"/>
              <a:t>景観と川の価値</a:t>
            </a:r>
          </a:p>
          <a:p>
            <a:pPr lvl="1"/>
            <a:r>
              <a:rPr kumimoji="1" lang="ja-JP" altLang="en-US" dirty="0"/>
              <a:t>大学としての元荒川に関する住民意識調査</a:t>
            </a:r>
          </a:p>
          <a:p>
            <a:pPr lvl="1"/>
            <a:r>
              <a:rPr kumimoji="1" lang="ja-JP" altLang="en-US" dirty="0"/>
              <a:t>遊歩道設置などによる利用しやすさ向上</a:t>
            </a:r>
          </a:p>
          <a:p>
            <a:pPr lvl="1"/>
            <a:r>
              <a:rPr kumimoji="1" lang="ja-JP" altLang="en-US" dirty="0"/>
              <a:t>花見大会</a:t>
            </a:r>
          </a:p>
          <a:p>
            <a:r>
              <a:rPr kumimoji="1" lang="ja-JP" altLang="en-US" dirty="0"/>
              <a:t>現時点では凍結</a:t>
            </a:r>
            <a:r>
              <a:rPr kumimoji="1" lang="en-US" altLang="ja-JP" dirty="0"/>
              <a:t>?</a:t>
            </a:r>
            <a:endParaRPr kumimoji="1" lang="ja-JP" altLang="en-US" dirty="0"/>
          </a:p>
          <a:p>
            <a:pPr lvl="1"/>
            <a:r>
              <a:rPr kumimoji="1" lang="ja-JP" altLang="en-US" dirty="0"/>
              <a:t>学生サークルによる「越谷で最も美しい風景」写真展</a:t>
            </a:r>
          </a:p>
        </p:txBody>
      </p:sp>
    </p:spTree>
    <p:extLst>
      <p:ext uri="{BB962C8B-B14F-4D97-AF65-F5344CB8AC3E}">
        <p14:creationId xmlns:p14="http://schemas.microsoft.com/office/powerpoint/2010/main" val="217046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37AC455-ACB7-473D-AF31-A0DD5B373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412" y="0"/>
            <a:ext cx="4533176" cy="6858000"/>
          </a:xfrm>
          <a:prstGeom prst="rect">
            <a:avLst/>
          </a:prstGeom>
        </p:spPr>
      </p:pic>
    </p:spTree>
    <p:extLst>
      <p:ext uri="{BB962C8B-B14F-4D97-AF65-F5344CB8AC3E}">
        <p14:creationId xmlns:p14="http://schemas.microsoft.com/office/powerpoint/2010/main" val="176040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CDC63CE-762D-427D-BCC6-11782C64F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22" y="44624"/>
            <a:ext cx="8543356" cy="6768751"/>
          </a:xfrm>
          <a:prstGeom prst="rect">
            <a:avLst/>
          </a:prstGeom>
        </p:spPr>
      </p:pic>
    </p:spTree>
    <p:extLst>
      <p:ext uri="{BB962C8B-B14F-4D97-AF65-F5344CB8AC3E}">
        <p14:creationId xmlns:p14="http://schemas.microsoft.com/office/powerpoint/2010/main" val="71503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2A25A-930B-4504-B401-F31C088941B7}"/>
              </a:ext>
            </a:extLst>
          </p:cNvPr>
          <p:cNvSpPr>
            <a:spLocks noGrp="1"/>
          </p:cNvSpPr>
          <p:nvPr>
            <p:ph type="title"/>
          </p:nvPr>
        </p:nvSpPr>
        <p:spPr/>
        <p:txBody>
          <a:bodyPr/>
          <a:lstStyle/>
          <a:p>
            <a:r>
              <a:rPr kumimoji="1" lang="ja-JP" altLang="en-US" dirty="0"/>
              <a:t>廃棄物問題と住民運動</a:t>
            </a:r>
          </a:p>
        </p:txBody>
      </p:sp>
      <p:sp>
        <p:nvSpPr>
          <p:cNvPr id="3" name="コンテンツ プレースホルダー 2">
            <a:extLst>
              <a:ext uri="{FF2B5EF4-FFF2-40B4-BE49-F238E27FC236}">
                <a16:creationId xmlns:a16="http://schemas.microsoft.com/office/drawing/2014/main" id="{BDF88E36-7A4A-4BCE-8565-686F6CE1EE85}"/>
              </a:ext>
            </a:extLst>
          </p:cNvPr>
          <p:cNvSpPr>
            <a:spLocks noGrp="1"/>
          </p:cNvSpPr>
          <p:nvPr>
            <p:ph idx="1"/>
          </p:nvPr>
        </p:nvSpPr>
        <p:spPr/>
        <p:txBody>
          <a:bodyPr/>
          <a:lstStyle/>
          <a:p>
            <a:r>
              <a:rPr kumimoji="1" lang="ja-JP" altLang="en-US" dirty="0"/>
              <a:t>廃棄物・ゴミはグローバル</a:t>
            </a:r>
            <a:r>
              <a:rPr kumimoji="1" lang="en-US" altLang="ja-JP" dirty="0"/>
              <a:t>&amp;</a:t>
            </a:r>
            <a:r>
              <a:rPr kumimoji="1" lang="ja-JP" altLang="en-US" dirty="0"/>
              <a:t>ローカル問題</a:t>
            </a:r>
          </a:p>
          <a:p>
            <a:r>
              <a:rPr kumimoji="1" lang="ja-JP" altLang="en-US" dirty="0"/>
              <a:t>企業</a:t>
            </a:r>
            <a:r>
              <a:rPr kumimoji="1" lang="en-US" altLang="ja-JP" dirty="0"/>
              <a:t>&amp;</a:t>
            </a:r>
            <a:r>
              <a:rPr kumimoji="1" lang="ja-JP" altLang="en-US" dirty="0"/>
              <a:t>住民エゴ</a:t>
            </a:r>
          </a:p>
          <a:p>
            <a:r>
              <a:rPr kumimoji="1" lang="ja-JP" altLang="en-US" dirty="0"/>
              <a:t>若林地区の例</a:t>
            </a:r>
          </a:p>
          <a:p>
            <a:pPr lvl="1"/>
            <a:r>
              <a:rPr kumimoji="1" lang="ja-JP" altLang="en-US" dirty="0"/>
              <a:t>旧来の住民意識からの脱却→素朴な反対から科学的根拠・専門家の援助と学習</a:t>
            </a:r>
          </a:p>
          <a:p>
            <a:pPr lvl="1"/>
            <a:r>
              <a:rPr kumimoji="1" lang="ja-JP" altLang="en-US" dirty="0"/>
              <a:t>土地を売らないための農園</a:t>
            </a:r>
            <a:r>
              <a:rPr kumimoji="1" lang="en-US" altLang="ja-JP" dirty="0"/>
              <a:t>(</a:t>
            </a:r>
            <a:r>
              <a:rPr kumimoji="1" lang="ja-JP" altLang="en-US" dirty="0"/>
              <a:t>団結米</a:t>
            </a:r>
            <a:r>
              <a:rPr kumimoji="1" lang="en-US" altLang="ja-JP" dirty="0"/>
              <a:t>)</a:t>
            </a:r>
            <a:endParaRPr kumimoji="1" lang="ja-JP" altLang="en-US" dirty="0"/>
          </a:p>
          <a:p>
            <a:pPr lvl="1"/>
            <a:r>
              <a:rPr kumimoji="1" lang="ja-JP" altLang="en-US" dirty="0"/>
              <a:t>旧住民の新住民、外部応援の齟齬</a:t>
            </a:r>
          </a:p>
          <a:p>
            <a:r>
              <a:rPr kumimoji="1" lang="ja-JP" altLang="en-US" dirty="0"/>
              <a:t>ではどこで処理するのか→他県、外国</a:t>
            </a:r>
            <a:r>
              <a:rPr kumimoji="1" lang="en-US" altLang="ja-JP" dirty="0"/>
              <a:t>?</a:t>
            </a:r>
            <a:endParaRPr kumimoji="1" lang="ja-JP" altLang="en-US" dirty="0"/>
          </a:p>
          <a:p>
            <a:r>
              <a:rPr kumimoji="1" lang="ja-JP" altLang="en-US" dirty="0"/>
              <a:t>深く・広い知識が必要</a:t>
            </a:r>
          </a:p>
        </p:txBody>
      </p:sp>
    </p:spTree>
    <p:extLst>
      <p:ext uri="{BB962C8B-B14F-4D97-AF65-F5344CB8AC3E}">
        <p14:creationId xmlns:p14="http://schemas.microsoft.com/office/powerpoint/2010/main" val="158418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8866B7B-B85A-4852-851C-FD238F5A4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939483"/>
            <a:ext cx="9036496" cy="4901785"/>
          </a:xfrm>
          <a:prstGeom prst="rect">
            <a:avLst/>
          </a:prstGeom>
        </p:spPr>
      </p:pic>
    </p:spTree>
    <p:extLst>
      <p:ext uri="{BB962C8B-B14F-4D97-AF65-F5344CB8AC3E}">
        <p14:creationId xmlns:p14="http://schemas.microsoft.com/office/powerpoint/2010/main" val="55102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1220262-F867-4244-92C8-539553464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 y="764704"/>
            <a:ext cx="9141371" cy="5328591"/>
          </a:xfrm>
          <a:prstGeom prst="rect">
            <a:avLst/>
          </a:prstGeom>
        </p:spPr>
      </p:pic>
    </p:spTree>
    <p:extLst>
      <p:ext uri="{BB962C8B-B14F-4D97-AF65-F5344CB8AC3E}">
        <p14:creationId xmlns:p14="http://schemas.microsoft.com/office/powerpoint/2010/main" val="79821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5337C59-BE53-4867-B3EF-464288865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17" y="764704"/>
            <a:ext cx="10028335" cy="5472607"/>
          </a:xfrm>
          <a:prstGeom prst="rect">
            <a:avLst/>
          </a:prstGeom>
        </p:spPr>
      </p:pic>
      <p:sp>
        <p:nvSpPr>
          <p:cNvPr id="4" name="テキスト ボックス 3">
            <a:extLst>
              <a:ext uri="{FF2B5EF4-FFF2-40B4-BE49-F238E27FC236}">
                <a16:creationId xmlns:a16="http://schemas.microsoft.com/office/drawing/2014/main" id="{B97AE640-1CE3-40F3-AD0A-B5753811E2D4}"/>
              </a:ext>
            </a:extLst>
          </p:cNvPr>
          <p:cNvSpPr txBox="1"/>
          <p:nvPr/>
        </p:nvSpPr>
        <p:spPr>
          <a:xfrm>
            <a:off x="539552" y="6093296"/>
            <a:ext cx="7200800" cy="369332"/>
          </a:xfrm>
          <a:prstGeom prst="rect">
            <a:avLst/>
          </a:prstGeom>
          <a:noFill/>
        </p:spPr>
        <p:txBody>
          <a:bodyPr wrap="square" rtlCol="0">
            <a:spAutoFit/>
          </a:bodyPr>
          <a:lstStyle/>
          <a:p>
            <a:r>
              <a:rPr kumimoji="1" lang="ja-JP" altLang="en-US" dirty="0"/>
              <a:t>岡田綾「住民運動における連体と持続性」京都大学京都社会学年報</a:t>
            </a:r>
          </a:p>
        </p:txBody>
      </p:sp>
    </p:spTree>
    <p:extLst>
      <p:ext uri="{BB962C8B-B14F-4D97-AF65-F5344CB8AC3E}">
        <p14:creationId xmlns:p14="http://schemas.microsoft.com/office/powerpoint/2010/main" val="25625462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903</TotalTime>
  <Words>524</Words>
  <Application>Microsoft Office PowerPoint</Application>
  <PresentationFormat>画面に合わせる (4:3)</PresentationFormat>
  <Paragraphs>89</Paragraphs>
  <Slides>20</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20</vt:i4>
      </vt:variant>
    </vt:vector>
  </HeadingPairs>
  <TitlesOfParts>
    <vt:vector size="23" baseType="lpstr">
      <vt:lpstr>ＭＳ Ｐゴシック</vt:lpstr>
      <vt:lpstr>Arial</vt:lpstr>
      <vt:lpstr>標準デザイン</vt:lpstr>
      <vt:lpstr>住民の成長</vt:lpstr>
      <vt:lpstr>地域住民としての成長</vt:lpstr>
      <vt:lpstr>文教大学を通る道路建設</vt:lpstr>
      <vt:lpstr>PowerPoint プレゼンテーション</vt:lpstr>
      <vt:lpstr>PowerPoint プレゼンテーション</vt:lpstr>
      <vt:lpstr>廃棄物問題と住民運動</vt:lpstr>
      <vt:lpstr>PowerPoint プレゼンテーション</vt:lpstr>
      <vt:lpstr>PowerPoint プレゼンテーション</vt:lpstr>
      <vt:lpstr>PowerPoint プレゼンテーション</vt:lpstr>
      <vt:lpstr>鞆の浦景観vs架橋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沼津・三島コンビナート阻止</vt:lpstr>
      <vt:lpstr>オウム阻止の住民運動</vt:lpstr>
      <vt:lpstr>住民の関係と運動</vt:lpstr>
      <vt:lpstr>ピアノ殺人事件</vt:lpstr>
      <vt:lpstr>ピアノ殺人事件から考える</vt:lpstr>
    </vt:vector>
  </TitlesOfParts>
  <Company>bunkyo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住民の成長</dc:title>
  <dc:creator>wakei</dc:creator>
  <cp:lastModifiedBy>ota wakei</cp:lastModifiedBy>
  <cp:revision>43</cp:revision>
  <dcterms:created xsi:type="dcterms:W3CDTF">2007-06-21T23:29:43Z</dcterms:created>
  <dcterms:modified xsi:type="dcterms:W3CDTF">2018-06-19T23:09:50Z</dcterms:modified>
</cp:coreProperties>
</file>