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5" r:id="rId5"/>
    <p:sldId id="267" r:id="rId6"/>
    <p:sldId id="268" r:id="rId7"/>
    <p:sldId id="269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D0E7-F07A-41FB-B317-2445C71669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B909B-2291-4546-840E-3EEE68064B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6FA6-869F-46C7-A674-456DEE4FA29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4504-7800-4FD2-938D-68B75418EC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6026-9614-4352-B14B-62424D0B81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B469-7D03-4AE8-8582-99E3561BAF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760E-6835-460D-A259-88ADF965BD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507A-F711-474D-B877-54069E805D2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38D-43EA-412B-A435-2575077BD2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935A-0E8E-4B5F-8820-ED8A7AB145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91D8-2CED-48F2-B23E-A68CC2FC5D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0B403-F117-4B3D-8D63-34F2C72ACB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労働と教育・発達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何故働くのか</a:t>
            </a:r>
          </a:p>
          <a:p>
            <a:r>
              <a:rPr lang="ja-JP" altLang="en-US" dirty="0"/>
              <a:t>労働と教育の関係は</a:t>
            </a:r>
            <a:r>
              <a:rPr lang="ja-JP" altLang="en-US"/>
              <a:t>どう変わるか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過労死や長時間労働の要因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人口の多さ</a:t>
            </a:r>
            <a:r>
              <a:rPr kumimoji="1" lang="en-US" altLang="ja-JP" dirty="0"/>
              <a:t>(</a:t>
            </a:r>
            <a:r>
              <a:rPr kumimoji="1" lang="ja-JP" altLang="en-US" dirty="0"/>
              <a:t>労働力の過多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労働組合や労働条件への意識の弱さ</a:t>
            </a:r>
          </a:p>
          <a:p>
            <a:r>
              <a:rPr kumimoji="1" lang="ja-JP" altLang="en-US" dirty="0"/>
              <a:t>教師の場合</a:t>
            </a:r>
            <a:r>
              <a:rPr kumimoji="1" lang="en-US" altLang="ja-JP" dirty="0"/>
              <a:t>(</a:t>
            </a:r>
            <a:r>
              <a:rPr kumimoji="1" lang="ja-JP" altLang="en-US" dirty="0"/>
              <a:t>上に加えて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学校としての業務以外に行政的に要請される仕事の多さ</a:t>
            </a:r>
          </a:p>
          <a:p>
            <a:pPr lvl="1"/>
            <a:r>
              <a:rPr kumimoji="1" lang="ja-JP" altLang="en-US" dirty="0"/>
              <a:t>部活</a:t>
            </a:r>
          </a:p>
          <a:p>
            <a:pPr lvl="1"/>
            <a:r>
              <a:rPr kumimoji="1" lang="ja-JP" altLang="en-US" dirty="0"/>
              <a:t>行事・保護者対応・生活指導</a:t>
            </a:r>
          </a:p>
        </p:txBody>
      </p:sp>
    </p:spTree>
    <p:extLst>
      <p:ext uri="{BB962C8B-B14F-4D97-AF65-F5344CB8AC3E}">
        <p14:creationId xmlns:p14="http://schemas.microsoft.com/office/powerpoint/2010/main" val="293859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6D64B-E97E-46C0-8D08-532DD1E5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労働形態は変わりつつある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AE822-2186-409E-8A5D-83DA30833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きっかけ</a:t>
            </a:r>
          </a:p>
          <a:p>
            <a:pPr lvl="1"/>
            <a:r>
              <a:rPr kumimoji="1" lang="ja-JP" altLang="en-US" dirty="0"/>
              <a:t>国際化・情報化→企業競争の激化</a:t>
            </a:r>
          </a:p>
          <a:p>
            <a:pPr lvl="1"/>
            <a:r>
              <a:rPr kumimoji="1" lang="ja-JP" altLang="en-US" dirty="0"/>
              <a:t>人口減少→労働力不足、過労死</a:t>
            </a:r>
          </a:p>
          <a:p>
            <a:pPr lvl="1"/>
            <a:r>
              <a:rPr kumimoji="1" lang="ja-JP" altLang="en-US" dirty="0"/>
              <a:t>人工知能活用等の働き方の変化</a:t>
            </a:r>
          </a:p>
          <a:p>
            <a:r>
              <a:rPr kumimoji="1" lang="ja-JP" altLang="en-US" dirty="0"/>
              <a:t>いわゆる「働き方改革」</a:t>
            </a:r>
          </a:p>
          <a:p>
            <a:pPr lvl="1"/>
            <a:r>
              <a:rPr kumimoji="1" lang="ja-JP" altLang="en-US" dirty="0"/>
              <a:t>高度プロフェッショナル制度</a:t>
            </a:r>
            <a:r>
              <a:rPr kumimoji="1" lang="en-US" altLang="ja-JP" dirty="0"/>
              <a:t>(←</a:t>
            </a:r>
            <a:r>
              <a:rPr kumimoji="1" lang="ja-JP" altLang="en-US" dirty="0"/>
              <a:t>ホワイトカラー・エグゼンプション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残業時間上限規制・有給取得義務化・勤務間インターバル制度・割増賃金率猶予期間廃止・産業医産業保健の強化・同一労働同一賃金</a:t>
            </a:r>
          </a:p>
        </p:txBody>
      </p:sp>
    </p:spTree>
    <p:extLst>
      <p:ext uri="{BB962C8B-B14F-4D97-AF65-F5344CB8AC3E}">
        <p14:creationId xmlns:p14="http://schemas.microsoft.com/office/powerpoint/2010/main" val="137861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教育と労働の関わりの特質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/>
              <a:t>近代社会（世襲から能力）の中で学校が労働準備機能をもつ。（選抜機能と併用）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日本的経営の変質（終身雇用年功序列・企業内教育・企業内組合の全体としての弱化）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技術革新の時代の特質（労働形態の不断の変化）　ｃｆ　郵便・農業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企業内教育の変容（教育の自己管理）←国際化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/>
              <a:t>　　企業の意識変化（内</a:t>
            </a:r>
            <a:r>
              <a:rPr lang="en-US" altLang="ja-JP" sz="2800" dirty="0"/>
              <a:t>82→43</a:t>
            </a:r>
            <a:r>
              <a:rPr lang="ja-JP" altLang="en-US" sz="2800" dirty="0"/>
              <a:t>％、自己責任</a:t>
            </a:r>
            <a:r>
              <a:rPr lang="en-US" altLang="ja-JP" sz="2800" dirty="0"/>
              <a:t>15→55</a:t>
            </a:r>
            <a:r>
              <a:rPr lang="ja-JP" altLang="en-US" sz="2800" dirty="0"/>
              <a:t>％</a:t>
            </a:r>
            <a:r>
              <a:rPr lang="en-US" altLang="ja-JP" sz="2800" dirty="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資格社会（２００を超える国家資格）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13371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172FF-E4C1-431F-8B35-260E7FCD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欧米との相違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8EA38-6534-489B-A255-9878C22B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職能給  ←→ 職務給</a:t>
            </a:r>
          </a:p>
          <a:p>
            <a:r>
              <a:rPr kumimoji="1" lang="ja-JP" altLang="en-US" dirty="0"/>
              <a:t>配置転換・転勤 会社の指示←→自身の意志</a:t>
            </a:r>
          </a:p>
          <a:p>
            <a:r>
              <a:rPr kumimoji="1" lang="ja-JP" altLang="en-US" dirty="0"/>
              <a:t>研修教育 企業内</a:t>
            </a:r>
            <a:r>
              <a:rPr kumimoji="1" lang="en-US" altLang="ja-JP" dirty="0"/>
              <a:t>on the job </a:t>
            </a:r>
            <a:r>
              <a:rPr kumimoji="1" lang="ja-JP" altLang="en-US" dirty="0"/>
              <a:t>←→自己責任</a:t>
            </a:r>
            <a:r>
              <a:rPr kumimoji="1" lang="en-US" altLang="ja-JP" dirty="0"/>
              <a:t>off the job</a:t>
            </a:r>
          </a:p>
          <a:p>
            <a:r>
              <a:rPr kumimoji="1" lang="ja-JP" altLang="en-US" dirty="0"/>
              <a:t>年功賃金 ←→ 職務・地位の賃金</a:t>
            </a:r>
          </a:p>
          <a:p>
            <a:r>
              <a:rPr kumimoji="1" lang="ja-JP" altLang="en-US" dirty="0"/>
              <a:t>企業内組合 ←→ 産業別組合</a:t>
            </a:r>
          </a:p>
          <a:p>
            <a:r>
              <a:rPr kumimoji="1" lang="ja-JP" altLang="en-US" dirty="0"/>
              <a:t>新卒一括採用 ←→ 随時職務別採用</a:t>
            </a:r>
          </a:p>
        </p:txBody>
      </p:sp>
    </p:spTree>
    <p:extLst>
      <p:ext uri="{BB962C8B-B14F-4D97-AF65-F5344CB8AC3E}">
        <p14:creationId xmlns:p14="http://schemas.microsoft.com/office/powerpoint/2010/main" val="310925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激変する？労働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第三次人工知能の波→社会に大きな影響を今後与える可能性</a:t>
            </a:r>
          </a:p>
          <a:p>
            <a:r>
              <a:rPr lang="ja-JP" altLang="en-US" dirty="0"/>
              <a:t>人工知能が多様な分野で活用される</a:t>
            </a:r>
          </a:p>
          <a:p>
            <a:pPr lvl="1"/>
            <a:r>
              <a:rPr kumimoji="1" lang="ja-JP" altLang="en-US" dirty="0"/>
              <a:t>車の自動運転・翻訳・応答サービス・アトム型ロボット・会計処理・法務処理等々</a:t>
            </a:r>
          </a:p>
          <a:p>
            <a:r>
              <a:rPr lang="ja-JP" altLang="en-US" dirty="0"/>
              <a:t>人工知能に代わられる職業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93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人工知能によってなくなる職業？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融資担当・スポーツ審判・不動産ブローカー・案内係・電話オペレーター・レジ係・クレジットカードの調査員・集金人・弁護士助手・受け付け・仕立屋・データ入力・調査査定係・映写技師・各種修理技術者・義歯制作・訪問販売員・金融トレーダー・小売店販売員・一般秘書・運転手・ビル管理人</a:t>
            </a:r>
          </a:p>
        </p:txBody>
      </p:sp>
    </p:spTree>
    <p:extLst>
      <p:ext uri="{BB962C8B-B14F-4D97-AF65-F5344CB8AC3E}">
        <p14:creationId xmlns:p14="http://schemas.microsoft.com/office/powerpoint/2010/main" val="317002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先進国が迎えている状況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「知識基盤社会」論</a:t>
            </a:r>
          </a:p>
          <a:p>
            <a:pPr lvl="1"/>
            <a:r>
              <a:rPr lang="ja-JP" altLang="en-US" dirty="0"/>
              <a:t>生産性による競争ではなく、創造性による競争－新しい要素の商品（知的財産）→創造性の育成が課題</a:t>
            </a:r>
            <a:endParaRPr kumimoji="1" lang="ja-JP" altLang="en-US" dirty="0"/>
          </a:p>
          <a:p>
            <a:r>
              <a:rPr lang="ja-JP" altLang="en-US" dirty="0"/>
              <a:t>ポストモダン論</a:t>
            </a:r>
          </a:p>
          <a:p>
            <a:pPr lvl="1"/>
            <a:r>
              <a:rPr kumimoji="1" lang="ja-JP" altLang="en-US" dirty="0"/>
              <a:t>普段の技術革新→新しい事態への適応能力</a:t>
            </a:r>
          </a:p>
          <a:p>
            <a:r>
              <a:rPr lang="ja-JP" altLang="en-US" dirty="0"/>
              <a:t>多数の消滅する職業</a:t>
            </a:r>
          </a:p>
          <a:p>
            <a:pPr lvl="1"/>
            <a:r>
              <a:rPr lang="ja-JP" altLang="en-US" dirty="0"/>
              <a:t>新たな職のための</a:t>
            </a:r>
            <a:r>
              <a:rPr kumimoji="1" lang="ja-JP" altLang="en-US" dirty="0"/>
              <a:t>職業教育</a:t>
            </a:r>
          </a:p>
        </p:txBody>
      </p:sp>
    </p:spTree>
    <p:extLst>
      <p:ext uri="{BB962C8B-B14F-4D97-AF65-F5344CB8AC3E}">
        <p14:creationId xmlns:p14="http://schemas.microsoft.com/office/powerpoint/2010/main" val="414962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過労死問題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日本人の長時間労働</a:t>
            </a:r>
            <a:r>
              <a:rPr lang="en-US" altLang="ja-JP" dirty="0"/>
              <a:t>(</a:t>
            </a:r>
            <a:r>
              <a:rPr lang="ja-JP" altLang="en-US" dirty="0"/>
              <a:t>統計上のからくりで、実際よりは短く表示されている統計が多い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サービス残業のように組み入れられていない残業時間が多い。</a:t>
            </a:r>
          </a:p>
          <a:p>
            <a:pPr lvl="1"/>
            <a:r>
              <a:rPr lang="ja-JP" altLang="en-US" dirty="0"/>
              <a:t>休憩時間の扱い。</a:t>
            </a:r>
          </a:p>
          <a:p>
            <a:pPr lvl="1"/>
            <a:r>
              <a:rPr lang="ja-JP" altLang="en-US" dirty="0"/>
              <a:t>教師は残業概念が認められないので、統計があいまい。</a:t>
            </a:r>
          </a:p>
        </p:txBody>
      </p:sp>
    </p:spTree>
    <p:extLst>
      <p:ext uri="{BB962C8B-B14F-4D97-AF65-F5344CB8AC3E}">
        <p14:creationId xmlns:p14="http://schemas.microsoft.com/office/powerpoint/2010/main" val="349718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ある新人教師の一日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4:30 </a:t>
            </a:r>
            <a:r>
              <a:rPr kumimoji="1" lang="ja-JP" altLang="en-US" dirty="0"/>
              <a:t>起床</a:t>
            </a:r>
          </a:p>
          <a:p>
            <a:r>
              <a:rPr lang="en-US" altLang="ja-JP" dirty="0"/>
              <a:t>6:15 </a:t>
            </a:r>
            <a:r>
              <a:rPr lang="ja-JP" altLang="en-US" dirty="0"/>
              <a:t>学校到着 </a:t>
            </a:r>
            <a:r>
              <a:rPr lang="en-US" altLang="ja-JP" dirty="0"/>
              <a:t>(</a:t>
            </a:r>
            <a:r>
              <a:rPr lang="ja-JP" altLang="en-US" dirty="0"/>
              <a:t>掃除・ゴミ出し・茶出し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en-US" altLang="ja-JP" dirty="0"/>
              <a:t>7:00</a:t>
            </a:r>
            <a:r>
              <a:rPr kumimoji="1" lang="ja-JP" altLang="en-US" dirty="0"/>
              <a:t> 教室に</a:t>
            </a:r>
            <a:r>
              <a:rPr kumimoji="1" lang="en-US" altLang="ja-JP" dirty="0"/>
              <a:t>(</a:t>
            </a:r>
            <a:r>
              <a:rPr kumimoji="1" lang="ja-JP" altLang="en-US" dirty="0"/>
              <a:t>伝達事項を板書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en-US" altLang="ja-JP" dirty="0"/>
              <a:t>7:25 </a:t>
            </a:r>
            <a:r>
              <a:rPr lang="ja-JP" altLang="en-US" dirty="0"/>
              <a:t>校庭で陸上大会練習の整備</a:t>
            </a:r>
          </a:p>
          <a:p>
            <a:r>
              <a:rPr kumimoji="1" lang="en-US" altLang="ja-JP" dirty="0"/>
              <a:t>8:25 </a:t>
            </a:r>
            <a:r>
              <a:rPr kumimoji="1" lang="ja-JP" altLang="en-US" dirty="0"/>
              <a:t>授業</a:t>
            </a:r>
          </a:p>
          <a:p>
            <a:r>
              <a:rPr lang="ja-JP" altLang="en-US" dirty="0"/>
              <a:t>授業終了後 陸上大会の練習指導</a:t>
            </a:r>
          </a:p>
          <a:p>
            <a:r>
              <a:rPr kumimoji="1" lang="en-US" altLang="ja-JP" dirty="0"/>
              <a:t>17:00 </a:t>
            </a:r>
            <a:r>
              <a:rPr kumimoji="1" lang="ja-JP" altLang="en-US" dirty="0"/>
              <a:t>職員会議・教科部会</a:t>
            </a:r>
          </a:p>
          <a:p>
            <a:r>
              <a:rPr lang="en-US" altLang="ja-JP" dirty="0"/>
              <a:t>19:00</a:t>
            </a:r>
            <a:r>
              <a:rPr lang="ja-JP" altLang="en-US" dirty="0"/>
              <a:t> 学年会</a:t>
            </a:r>
          </a:p>
          <a:p>
            <a:r>
              <a:rPr kumimoji="1" lang="en-US" altLang="ja-JP" dirty="0"/>
              <a:t>21:30 </a:t>
            </a:r>
            <a:r>
              <a:rPr kumimoji="1" lang="ja-JP" altLang="en-US" dirty="0"/>
              <a:t>クラスのための用事・英語研修・教材研究 </a:t>
            </a:r>
            <a:r>
              <a:rPr kumimoji="1" lang="en-US" altLang="ja-JP" dirty="0"/>
              <a:t>23:30 </a:t>
            </a:r>
            <a:r>
              <a:rPr kumimoji="1" lang="ja-JP" altLang="en-US" dirty="0"/>
              <a:t>下校</a:t>
            </a:r>
          </a:p>
        </p:txBody>
      </p:sp>
    </p:spTree>
    <p:extLst>
      <p:ext uri="{BB962C8B-B14F-4D97-AF65-F5344CB8AC3E}">
        <p14:creationId xmlns:p14="http://schemas.microsoft.com/office/powerpoint/2010/main" val="113649080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569</Words>
  <Application>Microsoft Office PowerPoint</Application>
  <PresentationFormat>画面に合わせる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標準デザイン</vt:lpstr>
      <vt:lpstr>労働と教育・発達</vt:lpstr>
      <vt:lpstr>労働形態は変わりつつある</vt:lpstr>
      <vt:lpstr>教育と労働の関わりの特質</vt:lpstr>
      <vt:lpstr>欧米との相違</vt:lpstr>
      <vt:lpstr>激変する？労働</vt:lpstr>
      <vt:lpstr>人工知能によってなくなる職業？</vt:lpstr>
      <vt:lpstr>先進国が迎えている状況</vt:lpstr>
      <vt:lpstr>過労死問題</vt:lpstr>
      <vt:lpstr>ある新人教師の一日</vt:lpstr>
      <vt:lpstr>過労死や長時間労働の要因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労働と教育・発達</dc:title>
  <dc:creator>wakei</dc:creator>
  <cp:lastModifiedBy>ota wakei</cp:lastModifiedBy>
  <cp:revision>41</cp:revision>
  <dcterms:created xsi:type="dcterms:W3CDTF">2010-06-10T08:33:17Z</dcterms:created>
  <dcterms:modified xsi:type="dcterms:W3CDTF">2018-06-13T11:29:10Z</dcterms:modified>
</cp:coreProperties>
</file>