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4" r:id="rId4"/>
    <p:sldId id="261" r:id="rId5"/>
    <p:sldId id="268" r:id="rId6"/>
    <p:sldId id="269" r:id="rId7"/>
    <p:sldId id="277" r:id="rId8"/>
    <p:sldId id="276" r:id="rId9"/>
    <p:sldId id="278" r:id="rId1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5B277-2B9D-4281-9C53-C116899ED45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B3621-DA0A-459A-8259-E8C44558CC4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66D6E-3D45-49CA-9C06-0479BF26E46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D928B-FC6B-4A92-8555-2A88A72189A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7935A-5EAD-461A-ABB8-FAEEE3EE9E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9082B-680D-40AC-BFC5-DC9CFE9402A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26E94-9647-43CC-9CCE-D7C407A708F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A0214-D55F-4395-A875-8280018B5DC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A211D-9BFA-40ED-973B-97F16508600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899BD-B09B-4700-836E-CCF61D0370F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17684-15AE-4641-8605-9C5F7C51F8C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35A21A-2DEB-4383-9382-AAC698A7E68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全入時代の大学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大学が提供するべきものは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大学は大きく変わりつつある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国立大学の予算配分（傾斜方式の拡大）</a:t>
            </a:r>
          </a:p>
          <a:p>
            <a:r>
              <a:rPr lang="ja-JP" altLang="en-US" dirty="0"/>
              <a:t>日本学術会議の軍事研究解禁</a:t>
            </a:r>
          </a:p>
          <a:p>
            <a:r>
              <a:rPr lang="ja-JP" altLang="en-US" dirty="0"/>
              <a:t>文部科学省、国立大学に対し人文社会科学や教員養成の学部・大学院の規模縮小や統廃合などを要請（昨年）</a:t>
            </a:r>
          </a:p>
          <a:p>
            <a:r>
              <a:rPr kumimoji="1" lang="ja-JP" altLang="en-US" dirty="0"/>
              <a:t>安倍首相のダボス会議演説：基礎研究は縮小して、実用研究を重視する大学改革を進める</a:t>
            </a:r>
          </a:p>
        </p:txBody>
      </p:sp>
    </p:spTree>
    <p:extLst>
      <p:ext uri="{BB962C8B-B14F-4D97-AF65-F5344CB8AC3E}">
        <p14:creationId xmlns:p14="http://schemas.microsoft.com/office/powerpoint/2010/main" val="402790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変化の背景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大学全入時代の到来</a:t>
            </a:r>
          </a:p>
          <a:p>
            <a:pPr lvl="1"/>
            <a:r>
              <a:rPr lang="ja-JP" altLang="en-US" dirty="0"/>
              <a:t>倒産する大学</a:t>
            </a:r>
          </a:p>
          <a:p>
            <a:pPr lvl="1"/>
            <a:r>
              <a:rPr kumimoji="1" lang="ja-JP" altLang="en-US" dirty="0"/>
              <a:t>大学生の学力問題</a:t>
            </a:r>
          </a:p>
          <a:p>
            <a:r>
              <a:rPr lang="ja-JP" altLang="en-US" dirty="0"/>
              <a:t>大学の国際競争時代</a:t>
            </a:r>
          </a:p>
          <a:p>
            <a:pPr lvl="1"/>
            <a:r>
              <a:rPr kumimoji="1" lang="ja-JP" altLang="en-US" dirty="0"/>
              <a:t>知識基盤社会</a:t>
            </a:r>
          </a:p>
          <a:p>
            <a:pPr lvl="1"/>
            <a:r>
              <a:rPr lang="ja-JP" altLang="en-US" dirty="0"/>
              <a:t>産業としての大学→国際ランク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773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大学・大学院政策の変化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2001</a:t>
            </a:r>
            <a:r>
              <a:rPr lang="ja-JP" altLang="en-US" dirty="0"/>
              <a:t>年、科学技術庁と統合→文部科学省、大学政策にシフトを移す。</a:t>
            </a:r>
          </a:p>
          <a:p>
            <a:pPr lvl="1"/>
            <a:r>
              <a:rPr lang="ja-JP" altLang="en-US" dirty="0"/>
              <a:t>２００４年、国立大学廃止→国立大学法人化</a:t>
            </a:r>
          </a:p>
          <a:p>
            <a:pPr lvl="1"/>
            <a:r>
              <a:rPr kumimoji="1" lang="ja-JP" altLang="en-US" dirty="0"/>
              <a:t>国際ランクの上昇</a:t>
            </a:r>
            <a:r>
              <a:rPr kumimoji="1" lang="en-US" altLang="ja-JP" dirty="0"/>
              <a:t>(</a:t>
            </a:r>
            <a:r>
              <a:rPr kumimoji="1" lang="ja-JP" altLang="en-US" dirty="0"/>
              <a:t>研究競争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lang="ja-JP" altLang="en-US" dirty="0"/>
              <a:t>若手研究者対策</a:t>
            </a:r>
            <a:r>
              <a:rPr lang="en-US" altLang="ja-JP" dirty="0"/>
              <a:t>(</a:t>
            </a:r>
            <a:r>
              <a:rPr lang="ja-JP" altLang="en-US" dirty="0"/>
              <a:t>ポスドク・</a:t>
            </a:r>
            <a:r>
              <a:rPr lang="en-US" altLang="ja-JP" dirty="0"/>
              <a:t>GCOE</a:t>
            </a:r>
            <a:r>
              <a:rPr lang="ja-JP" altLang="en-US" dirty="0"/>
              <a:t>・博士量産</a:t>
            </a:r>
            <a:r>
              <a:rPr lang="en-US" altLang="ja-JP" dirty="0"/>
              <a:t>)</a:t>
            </a:r>
            <a:r>
              <a:rPr lang="ja-JP" altLang="en-US" dirty="0"/>
              <a:t>→現在は多少軌道修正　ｃｆ　小保方学位問題</a:t>
            </a:r>
          </a:p>
          <a:p>
            <a:pPr lvl="1"/>
            <a:r>
              <a:rPr kumimoji="1" lang="ja-JP" altLang="en-US" dirty="0"/>
              <a:t>外部評価</a:t>
            </a:r>
          </a:p>
          <a:p>
            <a:pPr lvl="1"/>
            <a:r>
              <a:rPr lang="en-US" altLang="ja-JP" dirty="0"/>
              <a:t>F</a:t>
            </a:r>
            <a:r>
              <a:rPr lang="ja-JP" altLang="en-US" dirty="0"/>
              <a:t>大学対策</a:t>
            </a:r>
            <a:r>
              <a:rPr lang="en-US" altLang="ja-JP" dirty="0"/>
              <a:t>(</a:t>
            </a:r>
            <a:r>
              <a:rPr lang="ja-JP" altLang="en-US" dirty="0"/>
              <a:t>新入生教育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生き残り策（１）人集め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国際ランク競争　理系研究大学</a:t>
            </a:r>
          </a:p>
          <a:p>
            <a:r>
              <a:rPr lang="ja-JP" altLang="en-US" dirty="0"/>
              <a:t>経済的優遇　奨学金・授業料減免</a:t>
            </a:r>
          </a:p>
          <a:p>
            <a:r>
              <a:rPr lang="ja-JP" altLang="en-US" dirty="0"/>
              <a:t>入試の簡易化　ＡＯ・推薦⇒基礎学力補充</a:t>
            </a:r>
          </a:p>
          <a:p>
            <a:r>
              <a:rPr lang="ja-JP" altLang="en-US" dirty="0"/>
              <a:t>設備　ホテルのような寮 </a:t>
            </a:r>
            <a:r>
              <a:rPr lang="en-US" altLang="ja-JP" dirty="0"/>
              <a:t>10:00</a:t>
            </a:r>
            <a:r>
              <a:rPr lang="ja-JP" altLang="en-US" dirty="0"/>
              <a:t>　</a:t>
            </a:r>
          </a:p>
          <a:p>
            <a:r>
              <a:rPr lang="ja-JP" altLang="en-US" dirty="0"/>
              <a:t>資格⇒授業料免除</a:t>
            </a:r>
            <a:r>
              <a:rPr lang="en-US" altLang="ja-JP" dirty="0"/>
              <a:t>12:45</a:t>
            </a:r>
            <a:endParaRPr lang="ja-JP" altLang="en-US" dirty="0"/>
          </a:p>
          <a:p>
            <a:r>
              <a:rPr lang="ja-JP" altLang="en-US" dirty="0"/>
              <a:t>就職援助</a:t>
            </a:r>
          </a:p>
        </p:txBody>
      </p:sp>
    </p:spTree>
    <p:extLst>
      <p:ext uri="{BB962C8B-B14F-4D97-AF65-F5344CB8AC3E}">
        <p14:creationId xmlns:p14="http://schemas.microsoft.com/office/powerpoint/2010/main" val="937076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生き残り策（２）教育改革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/>
              <a:t>自己評価・授業評価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シラバス（アカウンタビリティ）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単位制限・時間確保（１５回）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障害者の受け入れ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/>
              <a:t>（いずれも行政指導により実施される傾向）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/>
              <a:t>・　教育　満足度・資格・就職・実用科目（ビュー　　　　　ティーコース </a:t>
            </a:r>
            <a:r>
              <a:rPr lang="en-US" altLang="ja-JP" dirty="0"/>
              <a:t>11:40</a:t>
            </a:r>
            <a:r>
              <a:rPr lang="ja-JP" altLang="en-US" dirty="0"/>
              <a:t>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/>
              <a:t>・　遠隔授業・Ｅラーニング</a:t>
            </a:r>
          </a:p>
        </p:txBody>
      </p:sp>
    </p:spTree>
    <p:extLst>
      <p:ext uri="{BB962C8B-B14F-4D97-AF65-F5344CB8AC3E}">
        <p14:creationId xmlns:p14="http://schemas.microsoft.com/office/powerpoint/2010/main" val="913918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加計学園１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内閣府と文部科学省は４日、特区に獣医学部を新設する認可申請を受ける特例措置告示、１１日まで事業者を公募（日経１．６）</a:t>
            </a:r>
          </a:p>
          <a:p>
            <a:r>
              <a:rPr lang="ja-JP" altLang="en-US" dirty="0"/>
              <a:t>岡山理科大学を運営する加計学園は１０日、愛媛県今治市の国家戦略特区で獣医学部を新設・運営する事業者に応募（日経１．１１）</a:t>
            </a:r>
          </a:p>
          <a:p>
            <a:r>
              <a:rPr lang="ja-JP" altLang="en-US" dirty="0"/>
              <a:t>加計学園（岡山市）が愛媛県今治市で獣医学部を新設・運営するための国の審査を受ける事業者に事実上決まった（日経１．１３）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588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加計学園問題２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全体的問題</a:t>
            </a:r>
          </a:p>
          <a:p>
            <a:pPr lvl="1"/>
            <a:r>
              <a:rPr lang="ja-JP" altLang="en-US" dirty="0"/>
              <a:t>獣医養成　５０年凍結</a:t>
            </a:r>
          </a:p>
          <a:p>
            <a:pPr lvl="1"/>
            <a:r>
              <a:rPr kumimoji="1" lang="ja-JP" altLang="en-US" dirty="0"/>
              <a:t>資格専門家の養成と受給バランス（法科大学院・会計大学院（１／２～１／３廃校）</a:t>
            </a:r>
          </a:p>
          <a:p>
            <a:pPr lvl="1"/>
            <a:r>
              <a:rPr kumimoji="1" lang="ja-JP" altLang="en-US" dirty="0"/>
              <a:t>社会の必要性と既得権者（教師も混乱）</a:t>
            </a:r>
          </a:p>
          <a:p>
            <a:r>
              <a:rPr lang="ja-JP" altLang="en-US" dirty="0"/>
              <a:t>加計学園の問題</a:t>
            </a:r>
          </a:p>
          <a:p>
            <a:pPr lvl="1"/>
            <a:r>
              <a:rPr kumimoji="1" lang="ja-JP" altLang="en-US" dirty="0"/>
              <a:t>決定過程（圧力・忖度・文書・特区）経済特区→国家戦略特区</a:t>
            </a:r>
            <a:r>
              <a:rPr kumimoji="1" lang="en-US" altLang="ja-JP" dirty="0"/>
              <a:t>(</a:t>
            </a:r>
            <a:r>
              <a:rPr kumimoji="1" lang="ja-JP" altLang="en-US" dirty="0"/>
              <a:t>この変更に「首相案件」が絡む</a:t>
            </a:r>
            <a:r>
              <a:rPr kumimoji="1" lang="en-US" altLang="ja-JP"/>
              <a:t>)</a:t>
            </a:r>
            <a:endParaRPr kumimoji="1" lang="ja-JP" altLang="en-US" dirty="0"/>
          </a:p>
          <a:p>
            <a:pPr lvl="1"/>
            <a:r>
              <a:rPr lang="ja-JP" altLang="en-US" dirty="0"/>
              <a:t>定員等</a:t>
            </a:r>
          </a:p>
        </p:txBody>
      </p:sp>
    </p:spTree>
    <p:extLst>
      <p:ext uri="{BB962C8B-B14F-4D97-AF65-F5344CB8AC3E}">
        <p14:creationId xmlns:p14="http://schemas.microsoft.com/office/powerpoint/2010/main" val="3251927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26BA28-B65F-40BF-9271-57B3C2DBD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日大問題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6D6A18-44AF-4252-BF0B-6C91BF5E5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自由に討論してみよう</a:t>
            </a:r>
          </a:p>
        </p:txBody>
      </p:sp>
    </p:spTree>
    <p:extLst>
      <p:ext uri="{BB962C8B-B14F-4D97-AF65-F5344CB8AC3E}">
        <p14:creationId xmlns:p14="http://schemas.microsoft.com/office/powerpoint/2010/main" val="520215947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333</Words>
  <Application>Microsoft Office PowerPoint</Application>
  <PresentationFormat>画面に合わせる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2" baseType="lpstr">
      <vt:lpstr>ＭＳ Ｐゴシック</vt:lpstr>
      <vt:lpstr>Arial</vt:lpstr>
      <vt:lpstr>標準デザイン</vt:lpstr>
      <vt:lpstr>全入時代の大学</vt:lpstr>
      <vt:lpstr>　大学は大きく変わりつつある</vt:lpstr>
      <vt:lpstr>変化の背景</vt:lpstr>
      <vt:lpstr>大学・大学院政策の変化</vt:lpstr>
      <vt:lpstr>生き残り策（１）人集め</vt:lpstr>
      <vt:lpstr>生き残り策（２）教育改革</vt:lpstr>
      <vt:lpstr>加計学園１</vt:lpstr>
      <vt:lpstr>加計学園問題２</vt:lpstr>
      <vt:lpstr>日大問題</vt:lpstr>
    </vt:vector>
  </TitlesOfParts>
  <Company>bunkyo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全入時代の大学</dc:title>
  <dc:creator>wakei</dc:creator>
  <cp:lastModifiedBy>ota wakei</cp:lastModifiedBy>
  <cp:revision>32</cp:revision>
  <dcterms:created xsi:type="dcterms:W3CDTF">2009-05-28T21:24:16Z</dcterms:created>
  <dcterms:modified xsi:type="dcterms:W3CDTF">2018-06-06T13:00:05Z</dcterms:modified>
</cp:coreProperties>
</file>