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9" r:id="rId4"/>
    <p:sldId id="260" r:id="rId5"/>
    <p:sldId id="261" r:id="rId6"/>
    <p:sldId id="262" r:id="rId7"/>
    <p:sldId id="263" r:id="rId8"/>
    <p:sldId id="264" r:id="rId9"/>
    <p:sldId id="265" r:id="rId10"/>
    <p:sldId id="266" r:id="rId11"/>
    <p:sldId id="267" r:id="rId12"/>
    <p:sldId id="268" r:id="rId13"/>
    <p:sldId id="270"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50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2018/5/16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2018/5/16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2018/5/16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2018/5/16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2018/5/16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5BCAF8CB-CA0F-4437-A90F-27A1F200F77D}" type="datetimeFigureOut">
              <a:rPr kumimoji="1" lang="ja-JP" altLang="en-US" smtClean="0"/>
              <a:pPr/>
              <a:t>2018/5/16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5BCAF8CB-CA0F-4437-A90F-27A1F200F77D}" type="datetimeFigureOut">
              <a:rPr kumimoji="1" lang="ja-JP" altLang="en-US" smtClean="0"/>
              <a:pPr/>
              <a:t>2018/5/16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5BCAF8CB-CA0F-4437-A90F-27A1F200F77D}" type="datetimeFigureOut">
              <a:rPr kumimoji="1" lang="ja-JP" altLang="en-US" smtClean="0"/>
              <a:pPr/>
              <a:t>2018/5/16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BCAF8CB-CA0F-4437-A90F-27A1F200F77D}" type="datetimeFigureOut">
              <a:rPr kumimoji="1" lang="ja-JP" altLang="en-US" smtClean="0"/>
              <a:pPr/>
              <a:t>2018/5/16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BCAF8CB-CA0F-4437-A90F-27A1F200F77D}" type="datetimeFigureOut">
              <a:rPr kumimoji="1" lang="ja-JP" altLang="en-US" smtClean="0"/>
              <a:pPr/>
              <a:t>2018/5/16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BCAF8CB-CA0F-4437-A90F-27A1F200F77D}" type="datetimeFigureOut">
              <a:rPr kumimoji="1" lang="ja-JP" altLang="en-US" smtClean="0"/>
              <a:pPr/>
              <a:t>2018/5/16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F8CB-CA0F-4437-A90F-27A1F200F77D}" type="datetimeFigureOut">
              <a:rPr kumimoji="1" lang="ja-JP" altLang="en-US" smtClean="0"/>
              <a:pPr/>
              <a:t>2018/5/16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7F339-AEAA-4BC4-AEB2-A365ECF52D2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授業論</a:t>
            </a:r>
            <a:r>
              <a:rPr kumimoji="1" lang="en-US" altLang="ja-JP" dirty="0"/>
              <a:t>art</a:t>
            </a:r>
            <a:r>
              <a:rPr kumimoji="1" lang="ja-JP" altLang="en-US" dirty="0"/>
              <a:t> </a:t>
            </a:r>
            <a:r>
              <a:rPr kumimoji="1" lang="en-US" altLang="ja-JP" dirty="0"/>
              <a:t>of</a:t>
            </a:r>
            <a:r>
              <a:rPr kumimoji="1" lang="ja-JP" altLang="en-US" dirty="0"/>
              <a:t> </a:t>
            </a:r>
            <a:r>
              <a:rPr lang="en-US" altLang="ja-JP" dirty="0"/>
              <a:t>class</a:t>
            </a:r>
            <a:endParaRPr kumimoji="1" lang="ja-JP" altLang="en-US" dirty="0"/>
          </a:p>
        </p:txBody>
      </p:sp>
      <p:sp>
        <p:nvSpPr>
          <p:cNvPr id="3" name="サブタイトル 2"/>
          <p:cNvSpPr>
            <a:spLocks noGrp="1"/>
          </p:cNvSpPr>
          <p:nvPr>
            <p:ph type="subTitle" idx="1"/>
          </p:nvPr>
        </p:nvSpPr>
        <p:spPr/>
        <p:txBody>
          <a:bodyPr/>
          <a:lstStyle/>
          <a:p>
            <a:r>
              <a:rPr kumimoji="1" lang="en-US" altLang="ja-JP" dirty="0"/>
              <a:t>Art</a:t>
            </a:r>
            <a:r>
              <a:rPr kumimoji="1" lang="ja-JP" altLang="en-US" dirty="0"/>
              <a:t> </a:t>
            </a:r>
            <a:r>
              <a:rPr lang="ja-JP" altLang="en-US" dirty="0"/>
              <a:t>は技術か芸術か</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「学力への挑戦」１</a:t>
            </a:r>
          </a:p>
        </p:txBody>
      </p:sp>
      <p:sp>
        <p:nvSpPr>
          <p:cNvPr id="3" name="コンテンツ プレースホルダ 2"/>
          <p:cNvSpPr>
            <a:spLocks noGrp="1"/>
          </p:cNvSpPr>
          <p:nvPr>
            <p:ph idx="1"/>
          </p:nvPr>
        </p:nvSpPr>
        <p:spPr/>
        <p:txBody>
          <a:bodyPr/>
          <a:lstStyle/>
          <a:p>
            <a:r>
              <a:rPr kumimoji="1" lang="ja-JP" altLang="en-US" dirty="0"/>
              <a:t>川越の山村女子高の仲本正夫の実践</a:t>
            </a:r>
          </a:p>
          <a:p>
            <a:r>
              <a:rPr lang="ja-JP" altLang="en-US" dirty="0"/>
              <a:t>多くが就職、３年生の微積分の授業</a:t>
            </a:r>
          </a:p>
          <a:p>
            <a:r>
              <a:rPr kumimoji="1" lang="ja-JP" altLang="en-US" dirty="0"/>
              <a:t>抽象の世界としての数学教育→具体的有用性にこだわる数学教育</a:t>
            </a:r>
            <a:r>
              <a:rPr lang="ja-JP" altLang="en-US" dirty="0"/>
              <a:t>（折り紙の箱・二次関数のコマ）</a:t>
            </a:r>
          </a:p>
          <a:p>
            <a:r>
              <a:rPr kumimoji="1" lang="ja-JP" altLang="en-US" dirty="0"/>
              <a:t>一年の総まとめとしての卒業レポート</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411760" y="161272"/>
            <a:ext cx="4392488" cy="6642767"/>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987148" y="1556792"/>
            <a:ext cx="6893947" cy="36004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学力への挑戦が示したもの</a:t>
            </a:r>
          </a:p>
        </p:txBody>
      </p:sp>
      <p:sp>
        <p:nvSpPr>
          <p:cNvPr id="3" name="コンテンツ プレースホルダー 2"/>
          <p:cNvSpPr>
            <a:spLocks noGrp="1"/>
          </p:cNvSpPr>
          <p:nvPr>
            <p:ph idx="1"/>
          </p:nvPr>
        </p:nvSpPr>
        <p:spPr/>
        <p:txBody>
          <a:bodyPr/>
          <a:lstStyle/>
          <a:p>
            <a:r>
              <a:rPr kumimoji="1" lang="ja-JP" altLang="en-US" dirty="0"/>
              <a:t>どんなに数学が苦手な生徒でも、理解可能</a:t>
            </a:r>
          </a:p>
          <a:p>
            <a:r>
              <a:rPr lang="ja-JP" altLang="en-US" dirty="0"/>
              <a:t>何に役立つのか、具体的な事物を通しての教授が必要</a:t>
            </a:r>
            <a:endParaRPr kumimoji="1" lang="ja-JP" altLang="en-US" dirty="0"/>
          </a:p>
        </p:txBody>
      </p:sp>
    </p:spTree>
    <p:extLst>
      <p:ext uri="{BB962C8B-B14F-4D97-AF65-F5344CB8AC3E}">
        <p14:creationId xmlns:p14="http://schemas.microsoft.com/office/powerpoint/2010/main" val="2805439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824C97-245C-43DB-9925-17BC07103A95}"/>
              </a:ext>
            </a:extLst>
          </p:cNvPr>
          <p:cNvSpPr>
            <a:spLocks noGrp="1"/>
          </p:cNvSpPr>
          <p:nvPr>
            <p:ph type="title"/>
          </p:nvPr>
        </p:nvSpPr>
        <p:spPr/>
        <p:txBody>
          <a:bodyPr/>
          <a:lstStyle/>
          <a:p>
            <a:r>
              <a:rPr kumimoji="1" lang="ja-JP" altLang="en-US" dirty="0"/>
              <a:t>授業は教育の基本軸</a:t>
            </a:r>
          </a:p>
        </p:txBody>
      </p:sp>
      <p:sp>
        <p:nvSpPr>
          <p:cNvPr id="3" name="コンテンツ プレースホルダー 2">
            <a:extLst>
              <a:ext uri="{FF2B5EF4-FFF2-40B4-BE49-F238E27FC236}">
                <a16:creationId xmlns:a16="http://schemas.microsoft.com/office/drawing/2014/main" id="{58239D2E-5194-490B-BF74-33055B5809C7}"/>
              </a:ext>
            </a:extLst>
          </p:cNvPr>
          <p:cNvSpPr>
            <a:spLocks noGrp="1"/>
          </p:cNvSpPr>
          <p:nvPr>
            <p:ph idx="1"/>
          </p:nvPr>
        </p:nvSpPr>
        <p:spPr/>
        <p:txBody>
          <a:bodyPr/>
          <a:lstStyle/>
          <a:p>
            <a:r>
              <a:rPr kumimoji="1" lang="ja-JP" altLang="en-US" dirty="0"/>
              <a:t>授業実践書がベストセラーから遠くなった</a:t>
            </a:r>
          </a:p>
          <a:p>
            <a:pPr lvl="1"/>
            <a:r>
              <a:rPr kumimoji="1" lang="ja-JP" altLang="en-US" dirty="0"/>
              <a:t>技術化</a:t>
            </a:r>
            <a:r>
              <a:rPr kumimoji="1" lang="en-US" altLang="ja-JP" dirty="0"/>
              <a:t>(</a:t>
            </a:r>
            <a:r>
              <a:rPr kumimoji="1" lang="ja-JP" altLang="en-US" dirty="0"/>
              <a:t>法則化運動</a:t>
            </a:r>
            <a:r>
              <a:rPr kumimoji="1" lang="en-US" altLang="ja-JP" dirty="0"/>
              <a:t>TOSS)</a:t>
            </a:r>
            <a:endParaRPr kumimoji="1" lang="ja-JP" altLang="en-US" dirty="0"/>
          </a:p>
          <a:p>
            <a:pPr lvl="1"/>
            <a:r>
              <a:rPr kumimoji="1" lang="ja-JP" altLang="en-US" dirty="0"/>
              <a:t>いじめ・不登校などが教育問題の前面に</a:t>
            </a:r>
          </a:p>
          <a:p>
            <a:r>
              <a:rPr kumimoji="1" lang="ja-JP" altLang="en-US" dirty="0"/>
              <a:t>教育問題解決の鍵は「授業改善」</a:t>
            </a:r>
          </a:p>
          <a:p>
            <a:r>
              <a:rPr kumimoji="1" lang="ja-JP" altLang="en-US" dirty="0"/>
              <a:t>しかし、授業改善で校内暴力を解決した中学</a:t>
            </a:r>
          </a:p>
        </p:txBody>
      </p:sp>
    </p:spTree>
    <p:extLst>
      <p:ext uri="{BB962C8B-B14F-4D97-AF65-F5344CB8AC3E}">
        <p14:creationId xmlns:p14="http://schemas.microsoft.com/office/powerpoint/2010/main" val="3318653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感動を生んだ実践書を知ろう</a:t>
            </a:r>
          </a:p>
        </p:txBody>
      </p:sp>
      <p:sp>
        <p:nvSpPr>
          <p:cNvPr id="3" name="コンテンツ プレースホルダ 2"/>
          <p:cNvSpPr>
            <a:spLocks noGrp="1"/>
          </p:cNvSpPr>
          <p:nvPr>
            <p:ph idx="1"/>
          </p:nvPr>
        </p:nvSpPr>
        <p:spPr/>
        <p:txBody>
          <a:bodyPr/>
          <a:lstStyle/>
          <a:p>
            <a:r>
              <a:rPr kumimoji="1" lang="ja-JP" altLang="en-US" dirty="0"/>
              <a:t>教育は死なず</a:t>
            </a:r>
          </a:p>
          <a:p>
            <a:pPr lvl="1"/>
            <a:r>
              <a:rPr kumimoji="1" lang="ja-JP" altLang="en-US" dirty="0"/>
              <a:t>学習理解と荒れの関係</a:t>
            </a:r>
          </a:p>
          <a:p>
            <a:r>
              <a:rPr lang="ja-JP" altLang="en-US" dirty="0"/>
              <a:t>すべての生徒が</a:t>
            </a:r>
            <a:r>
              <a:rPr lang="en-US" altLang="ja-JP" dirty="0"/>
              <a:t>100</a:t>
            </a:r>
            <a:r>
              <a:rPr lang="ja-JP" altLang="en-US" dirty="0"/>
              <a:t>点を</a:t>
            </a:r>
          </a:p>
          <a:p>
            <a:pPr lvl="1"/>
            <a:r>
              <a:rPr lang="ja-JP" altLang="en-US" dirty="0"/>
              <a:t>満点をとることの意味は</a:t>
            </a:r>
          </a:p>
          <a:p>
            <a:pPr lvl="1"/>
            <a:r>
              <a:rPr lang="ja-JP" altLang="en-US" dirty="0"/>
              <a:t>班の協力による全員達成は</a:t>
            </a:r>
          </a:p>
          <a:p>
            <a:r>
              <a:rPr kumimoji="1" lang="ja-JP" altLang="en-US" dirty="0"/>
              <a:t>学力への挑戦</a:t>
            </a:r>
          </a:p>
          <a:p>
            <a:pPr lvl="1"/>
            <a:r>
              <a:rPr lang="ja-JP" altLang="en-US" dirty="0"/>
              <a:t>高等学校数学の「国民的水準」はどこに</a:t>
            </a:r>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「教育は死なず」１</a:t>
            </a:r>
          </a:p>
        </p:txBody>
      </p:sp>
      <p:sp>
        <p:nvSpPr>
          <p:cNvPr id="3" name="コンテンツ プレースホルダ 2"/>
          <p:cNvSpPr>
            <a:spLocks noGrp="1"/>
          </p:cNvSpPr>
          <p:nvPr>
            <p:ph idx="1"/>
          </p:nvPr>
        </p:nvSpPr>
        <p:spPr/>
        <p:txBody>
          <a:bodyPr/>
          <a:lstStyle/>
          <a:p>
            <a:r>
              <a:rPr kumimoji="1" lang="ja-JP" altLang="en-US" dirty="0"/>
              <a:t>長野市篠ノ井旭高校　経営危機</a:t>
            </a:r>
          </a:p>
          <a:p>
            <a:r>
              <a:rPr kumimoji="1" lang="ja-JP" altLang="en-US" dirty="0"/>
              <a:t>志願者５０００名→５０名</a:t>
            </a:r>
          </a:p>
          <a:p>
            <a:r>
              <a:rPr lang="ja-JP" altLang="en-US" dirty="0"/>
              <a:t>教師たちの意識の変化</a:t>
            </a:r>
          </a:p>
          <a:p>
            <a:pPr lvl="1"/>
            <a:r>
              <a:rPr lang="ja-JP" altLang="en-US" dirty="0"/>
              <a:t>狭い視野で教育を眺めていた私たちは、突然、広い視野に立って自分を見つめたのである。ある教師は「以後、目先だけみることより長い将来にわたって物を眺める習慣がついた」</a:t>
            </a:r>
          </a:p>
          <a:p>
            <a:pPr lvl="1"/>
            <a:r>
              <a:rPr lang="ja-JP" altLang="en-US" dirty="0"/>
              <a:t>「どうせ、閉校になるなら、理想の教育をやって華々しく散っていくことだ」</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「教育は死なず」２</a:t>
            </a:r>
          </a:p>
        </p:txBody>
      </p:sp>
      <p:sp>
        <p:nvSpPr>
          <p:cNvPr id="3" name="コンテンツ プレースホルダ 2"/>
          <p:cNvSpPr>
            <a:spLocks noGrp="1"/>
          </p:cNvSpPr>
          <p:nvPr>
            <p:ph idx="1"/>
          </p:nvPr>
        </p:nvSpPr>
        <p:spPr/>
        <p:txBody>
          <a:bodyPr>
            <a:normAutofit/>
          </a:bodyPr>
          <a:lstStyle/>
          <a:p>
            <a:r>
              <a:rPr kumimoji="1" lang="ja-JP" altLang="en-US" dirty="0"/>
              <a:t>厳罰主義からの転換</a:t>
            </a:r>
          </a:p>
          <a:p>
            <a:pPr lvl="1"/>
            <a:r>
              <a:rPr lang="ja-JP" altLang="en-US" dirty="0"/>
              <a:t>非行とストレス解消の間に、何らかの因果関係</a:t>
            </a:r>
          </a:p>
          <a:p>
            <a:pPr lvl="1"/>
            <a:r>
              <a:rPr lang="ja-JP" altLang="en-US" dirty="0"/>
              <a:t>ストレスの大部分は授業がわからない</a:t>
            </a:r>
          </a:p>
          <a:p>
            <a:pPr lvl="1"/>
            <a:r>
              <a:rPr lang="ja-JP" altLang="en-US" dirty="0"/>
              <a:t>「おちこぼれ」の増加は非行の増加に関連性</a:t>
            </a:r>
          </a:p>
          <a:p>
            <a:r>
              <a:rPr lang="ja-JP" altLang="en-US" dirty="0"/>
              <a:t>そのための条件整備</a:t>
            </a:r>
          </a:p>
          <a:p>
            <a:pPr lvl="1"/>
            <a:r>
              <a:rPr lang="ja-JP" altLang="en-US" dirty="0"/>
              <a:t>定員５０名を、２５名より３５名。３０名を標準</a:t>
            </a:r>
          </a:p>
          <a:p>
            <a:pPr lvl="1"/>
            <a:r>
              <a:rPr lang="ja-JP" altLang="en-US" dirty="0"/>
              <a:t>教師の週持ち時間数を減少させ、教育研究、教科研修の機会を与える、などの負担軽減</a:t>
            </a:r>
          </a:p>
          <a:p>
            <a:pPr lvl="1"/>
            <a:endParaRPr lang="ja-JP" altLang="en-US" dirty="0"/>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「教育は死なず」３</a:t>
            </a:r>
          </a:p>
        </p:txBody>
      </p:sp>
      <p:sp>
        <p:nvSpPr>
          <p:cNvPr id="3" name="コンテンツ プレースホルダ 2"/>
          <p:cNvSpPr>
            <a:spLocks noGrp="1"/>
          </p:cNvSpPr>
          <p:nvPr>
            <p:ph idx="1"/>
          </p:nvPr>
        </p:nvSpPr>
        <p:spPr/>
        <p:txBody>
          <a:bodyPr>
            <a:normAutofit fontScale="77500" lnSpcReduction="20000"/>
          </a:bodyPr>
          <a:lstStyle/>
          <a:p>
            <a:r>
              <a:rPr lang="ja-JP" altLang="en-US" dirty="0"/>
              <a:t>教育計画の原則</a:t>
            </a:r>
          </a:p>
          <a:p>
            <a:pPr lvl="1"/>
            <a:r>
              <a:rPr lang="ja-JP" altLang="en-US" dirty="0"/>
              <a:t>授業公開の原則</a:t>
            </a:r>
          </a:p>
          <a:p>
            <a:pPr lvl="1">
              <a:buNone/>
            </a:pPr>
            <a:r>
              <a:rPr lang="ja-JP" altLang="en-US" dirty="0"/>
              <a:t>　　　すべての授業を、市民も含めて、誰が見てもよい。</a:t>
            </a:r>
          </a:p>
          <a:p>
            <a:pPr lvl="1"/>
            <a:r>
              <a:rPr lang="ja-JP" altLang="en-US" dirty="0"/>
              <a:t>自主的な教科研究</a:t>
            </a:r>
          </a:p>
          <a:p>
            <a:pPr lvl="1">
              <a:buNone/>
            </a:pPr>
            <a:r>
              <a:rPr lang="ja-JP" altLang="en-US" dirty="0"/>
              <a:t>　　　マンネリを防ぐために、本年度採用した教育技法については、翌年度に持ち越さない。</a:t>
            </a:r>
          </a:p>
          <a:p>
            <a:pPr lvl="1"/>
            <a:r>
              <a:rPr lang="ja-JP" altLang="en-US" dirty="0"/>
              <a:t>個々にわたる到達目標の作成</a:t>
            </a:r>
          </a:p>
          <a:p>
            <a:pPr lvl="1">
              <a:buNone/>
            </a:pPr>
            <a:r>
              <a:rPr lang="ja-JP" altLang="en-US" dirty="0"/>
              <a:t>　　　個々の生徒に応じて、それぞれ異なる目標を設定した上で、評価も宿題も出す。</a:t>
            </a:r>
          </a:p>
          <a:p>
            <a:pPr lvl="1"/>
            <a:r>
              <a:rPr lang="ja-JP" altLang="en-US" dirty="0"/>
              <a:t>学力別編成</a:t>
            </a:r>
            <a:endParaRPr lang="zh-TW" altLang="en-US" dirty="0"/>
          </a:p>
          <a:p>
            <a:pPr lvl="1">
              <a:buNone/>
            </a:pPr>
            <a:r>
              <a:rPr lang="ja-JP" altLang="en-US" dirty="0"/>
              <a:t>　　　ただし、クラスの選定は生徒が自主的に行う。</a:t>
            </a:r>
          </a:p>
          <a:p>
            <a:pPr lvl="1"/>
            <a:r>
              <a:rPr lang="ja-JP" altLang="en-US" dirty="0"/>
              <a:t>いかなる教育的困難な事象にも回避することなく真正面から取り組む</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「教育は死なず」４</a:t>
            </a:r>
          </a:p>
        </p:txBody>
      </p:sp>
      <p:sp>
        <p:nvSpPr>
          <p:cNvPr id="3" name="コンテンツ プレースホルダ 2"/>
          <p:cNvSpPr>
            <a:spLocks noGrp="1"/>
          </p:cNvSpPr>
          <p:nvPr>
            <p:ph idx="1"/>
          </p:nvPr>
        </p:nvSpPr>
        <p:spPr/>
        <p:txBody>
          <a:bodyPr/>
          <a:lstStyle/>
          <a:p>
            <a:r>
              <a:rPr kumimoji="1" lang="ja-JP" altLang="en-US" dirty="0"/>
              <a:t>高井洋一の事例</a:t>
            </a:r>
          </a:p>
          <a:p>
            <a:pPr lvl="1"/>
            <a:r>
              <a:rPr lang="ja-JP" altLang="en-US" dirty="0"/>
              <a:t>悪いことをしても楽しんでやる？</a:t>
            </a:r>
          </a:p>
          <a:p>
            <a:pPr lvl="1"/>
            <a:r>
              <a:rPr kumimoji="1" lang="ja-JP" altLang="en-US" dirty="0"/>
              <a:t>巧みな言い訳</a:t>
            </a:r>
          </a:p>
          <a:p>
            <a:pPr lvl="1"/>
            <a:r>
              <a:rPr lang="ja-JP" altLang="en-US" dirty="0"/>
              <a:t>想定外の反抗（停学・タクシー事件）</a:t>
            </a:r>
          </a:p>
          <a:p>
            <a:pPr lvl="1"/>
            <a:r>
              <a:rPr kumimoji="1" lang="ja-JP" altLang="en-US" dirty="0"/>
              <a:t>完全の自由を与える→改善</a:t>
            </a:r>
          </a:p>
          <a:p>
            <a:pPr lvl="1"/>
            <a:r>
              <a:rPr lang="ja-JP" altLang="en-US" dirty="0"/>
              <a:t>親の希望とのずれ→親が洋一の希望を受け入れ</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「すべての生徒が１００点を」１</a:t>
            </a:r>
          </a:p>
        </p:txBody>
      </p:sp>
      <p:sp>
        <p:nvSpPr>
          <p:cNvPr id="3" name="コンテンツ プレースホルダ 2"/>
          <p:cNvSpPr>
            <a:spLocks noGrp="1"/>
          </p:cNvSpPr>
          <p:nvPr>
            <p:ph idx="1"/>
          </p:nvPr>
        </p:nvSpPr>
        <p:spPr/>
        <p:txBody>
          <a:bodyPr/>
          <a:lstStyle/>
          <a:p>
            <a:r>
              <a:rPr kumimoji="1" lang="ja-JP" altLang="en-US" dirty="0"/>
              <a:t>鬱病と高校進学できない生徒→なんとかしなければ</a:t>
            </a:r>
          </a:p>
          <a:p>
            <a:r>
              <a:rPr lang="ja-JP" altLang="en-US" dirty="0"/>
              <a:t>「理解」のみ追究→「暗記」も重視</a:t>
            </a:r>
          </a:p>
          <a:p>
            <a:pPr lvl="1"/>
            <a:r>
              <a:rPr kumimoji="1" lang="ja-JP" altLang="en-US" dirty="0"/>
              <a:t>定期テスト１００点とるまで再テスト（放課後）</a:t>
            </a:r>
          </a:p>
          <a:p>
            <a:pPr lvl="1"/>
            <a:r>
              <a:rPr lang="ja-JP" altLang="en-US" dirty="0"/>
              <a:t>班の協力体制</a:t>
            </a:r>
          </a:p>
          <a:p>
            <a:pPr lvl="1"/>
            <a:r>
              <a:rPr kumimoji="1" lang="ja-JP" altLang="en-US" dirty="0"/>
              <a:t>学級通信で保護者に情報提供</a:t>
            </a:r>
          </a:p>
          <a:p>
            <a:r>
              <a:rPr lang="ja-JP" altLang="en-US" dirty="0"/>
              <a:t>結果として、高校に全員合格するように</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「すべての生徒が１００点を」２</a:t>
            </a:r>
          </a:p>
        </p:txBody>
      </p:sp>
      <p:sp>
        <p:nvSpPr>
          <p:cNvPr id="3" name="コンテンツ プレースホルダ 2"/>
          <p:cNvSpPr>
            <a:spLocks noGrp="1"/>
          </p:cNvSpPr>
          <p:nvPr>
            <p:ph idx="1"/>
          </p:nvPr>
        </p:nvSpPr>
        <p:spPr/>
        <p:txBody>
          <a:bodyPr/>
          <a:lstStyle/>
          <a:p>
            <a:r>
              <a:rPr lang="ja-JP" altLang="en-US" dirty="0"/>
              <a:t>当時と現在の社会的状況の相違</a:t>
            </a:r>
          </a:p>
          <a:p>
            <a:pPr lvl="1"/>
            <a:r>
              <a:rPr lang="ja-JP" altLang="en-US" dirty="0"/>
              <a:t>定員の関係で、高校に行けない生徒がいた</a:t>
            </a:r>
          </a:p>
          <a:p>
            <a:pPr lvl="1"/>
            <a:r>
              <a:rPr lang="ja-JP" altLang="en-US" dirty="0"/>
              <a:t>塾に通う生徒は少なかった</a:t>
            </a:r>
          </a:p>
          <a:p>
            <a:pPr lvl="1"/>
            <a:r>
              <a:rPr lang="ja-JP" altLang="en-US" dirty="0"/>
              <a:t>個人情報の扱いは緩やかだった</a:t>
            </a:r>
          </a:p>
          <a:p>
            <a:r>
              <a:rPr lang="ja-JP" altLang="en-US" dirty="0"/>
              <a:t>１００点をとることの賛否</a:t>
            </a:r>
          </a:p>
          <a:p>
            <a:r>
              <a:rPr lang="ja-JP" altLang="en-US" dirty="0"/>
              <a:t>この実践が提起したこと</a:t>
            </a:r>
          </a:p>
          <a:p>
            <a:pPr lvl="1"/>
            <a:r>
              <a:rPr lang="ja-JP" altLang="en-US" dirty="0"/>
              <a:t>理解と記憶と暗記の関係</a:t>
            </a:r>
          </a:p>
          <a:p>
            <a:endParaRPr lang="ja-JP" altLang="en-US" dirty="0"/>
          </a:p>
          <a:p>
            <a:endParaRPr lang="ja-JP" altLang="en-US" dirty="0"/>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1000</TotalTime>
  <Words>483</Words>
  <Application>Microsoft Office PowerPoint</Application>
  <PresentationFormat>画面に合わせる (4:3)</PresentationFormat>
  <Paragraphs>72</Paragraphs>
  <Slides>13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ＭＳ Ｐゴシック</vt:lpstr>
      <vt:lpstr>新細明體</vt:lpstr>
      <vt:lpstr>Arial</vt:lpstr>
      <vt:lpstr>Calibri</vt:lpstr>
      <vt:lpstr>Office テーマ</vt:lpstr>
      <vt:lpstr>授業論art of class</vt:lpstr>
      <vt:lpstr>授業は教育の基本軸</vt:lpstr>
      <vt:lpstr>感動を生んだ実践書を知ろう</vt:lpstr>
      <vt:lpstr>「教育は死なず」１</vt:lpstr>
      <vt:lpstr>「教育は死なず」２</vt:lpstr>
      <vt:lpstr>「教育は死なず」３</vt:lpstr>
      <vt:lpstr>「教育は死なず」４</vt:lpstr>
      <vt:lpstr>「すべての生徒が１００点を」１</vt:lpstr>
      <vt:lpstr>「すべての生徒が１００点を」２</vt:lpstr>
      <vt:lpstr>「学力への挑戦」１</vt:lpstr>
      <vt:lpstr>PowerPoint プレゼンテーション</vt:lpstr>
      <vt:lpstr>PowerPoint プレゼンテーション</vt:lpstr>
      <vt:lpstr>学力への挑戦が示したもの</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授業論art of class</dc:title>
  <dc:creator>wakei</dc:creator>
  <cp:lastModifiedBy>ota wakei</cp:lastModifiedBy>
  <cp:revision>18</cp:revision>
  <dcterms:created xsi:type="dcterms:W3CDTF">2013-05-10T13:19:02Z</dcterms:created>
  <dcterms:modified xsi:type="dcterms:W3CDTF">2018-05-16T10:59:21Z</dcterms:modified>
</cp:coreProperties>
</file>