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6" r:id="rId3"/>
    <p:sldId id="267" r:id="rId4"/>
    <p:sldId id="268" r:id="rId5"/>
    <p:sldId id="269" r:id="rId6"/>
    <p:sldId id="270" r:id="rId7"/>
    <p:sldId id="271" r:id="rId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85FA94-6D91-4FC9-8318-C49B59C7504C}" type="datetimeFigureOut">
              <a:rPr kumimoji="1" lang="ja-JP" altLang="en-US" smtClean="0"/>
              <a:t>2018/4/16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0CCB3-4E71-401E-9336-AAB145BA5891}" type="slidenum">
              <a:rPr kumimoji="1" lang="ja-JP" altLang="en-US" smtClean="0"/>
              <a:t>‹#›</a:t>
            </a:fld>
            <a:endParaRPr kumimoji="1" lang="ja-JP" altLang="en-US"/>
          </a:p>
        </p:txBody>
      </p:sp>
    </p:spTree>
    <p:extLst>
      <p:ext uri="{BB962C8B-B14F-4D97-AF65-F5344CB8AC3E}">
        <p14:creationId xmlns:p14="http://schemas.microsoft.com/office/powerpoint/2010/main" val="193370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A715F9-BE59-4BA0-B1FA-2C4402E401B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02AF6-A883-4301-930E-360DC72F2ABF}"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37752BF-3330-4982-B7F7-E4AFDC86F321}"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E065F7B-6852-4F76-88F0-1D5F61F4A32D}"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2885FC8-96D2-4A2A-B68D-14E311F0036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97D0B09-13B1-46B7-A826-DB558976C26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3D3E9B6-B662-4663-9BE4-E800BD59BBB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BEDE8AD-F7A6-4037-AA78-BB441065E0F8}"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4844392-25C5-4908-85A8-85053E6B7FC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5E1040-87F3-438D-811F-F9F95FBF586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D27562A-5C8B-42AD-9E0F-DAF933710D9B}"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AA1EE11-394E-4C5F-8824-B1754B1DD8A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a:t>誕生をめぐる問題</a:t>
            </a:r>
          </a:p>
        </p:txBody>
      </p:sp>
      <p:sp>
        <p:nvSpPr>
          <p:cNvPr id="2051" name="Rectangle 3"/>
          <p:cNvSpPr>
            <a:spLocks noGrp="1" noChangeArrowheads="1"/>
          </p:cNvSpPr>
          <p:nvPr>
            <p:ph type="subTitle" idx="1"/>
          </p:nvPr>
        </p:nvSpPr>
        <p:spPr/>
        <p:txBody>
          <a:bodyPr/>
          <a:lstStyle/>
          <a:p>
            <a:pPr eaLnBrk="1" hangingPunct="1"/>
            <a:r>
              <a:rPr lang="ja-JP" altLang="en-US"/>
              <a:t>出産への思想と教育思想は同根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考える論点</a:t>
            </a:r>
          </a:p>
        </p:txBody>
      </p:sp>
      <p:sp>
        <p:nvSpPr>
          <p:cNvPr id="3" name="コンテンツ プレースホルダー 2"/>
          <p:cNvSpPr>
            <a:spLocks noGrp="1"/>
          </p:cNvSpPr>
          <p:nvPr>
            <p:ph idx="1"/>
          </p:nvPr>
        </p:nvSpPr>
        <p:spPr/>
        <p:txBody>
          <a:bodyPr/>
          <a:lstStyle/>
          <a:p>
            <a:r>
              <a:rPr kumimoji="1" lang="ja-JP" altLang="en-US" dirty="0"/>
              <a:t>科学技術の発展</a:t>
            </a:r>
          </a:p>
          <a:p>
            <a:pPr lvl="1"/>
            <a:r>
              <a:rPr kumimoji="1" lang="ja-JP" altLang="en-US" dirty="0"/>
              <a:t>不妊治療・出生前診断・他人の身体の使用（精子・卵子・代理母）・遺伝子操作</a:t>
            </a:r>
            <a:r>
              <a:rPr kumimoji="1" lang="en-US" altLang="ja-JP" dirty="0"/>
              <a:t>(</a:t>
            </a:r>
            <a:r>
              <a:rPr kumimoji="1" lang="ja-JP" altLang="en-US" dirty="0"/>
              <a:t>遺伝病・素質</a:t>
            </a:r>
            <a:r>
              <a:rPr kumimoji="1" lang="en-US" altLang="ja-JP" dirty="0"/>
              <a:t>)</a:t>
            </a:r>
            <a:endParaRPr kumimoji="1" lang="ja-JP" altLang="en-US" dirty="0"/>
          </a:p>
          <a:p>
            <a:r>
              <a:rPr lang="ja-JP" altLang="en-US" dirty="0"/>
              <a:t>親と子どもの権利</a:t>
            </a:r>
          </a:p>
          <a:p>
            <a:pPr lvl="1"/>
            <a:r>
              <a:rPr lang="en-US" altLang="ja-JP" dirty="0"/>
              <a:t>Pro-life vs pro-choice</a:t>
            </a:r>
            <a:r>
              <a:rPr lang="ja-JP" altLang="en-US" dirty="0" err="1"/>
              <a:t>、</a:t>
            </a:r>
            <a:r>
              <a:rPr lang="ja-JP" altLang="en-US" dirty="0"/>
              <a:t>親権とは、子どもの選択権</a:t>
            </a:r>
            <a:r>
              <a:rPr lang="en-US" altLang="ja-JP" dirty="0"/>
              <a:t>(</a:t>
            </a:r>
            <a:r>
              <a:rPr lang="ja-JP" altLang="en-US" dirty="0"/>
              <a:t>中絶のアメリカ・イギリスの事情</a:t>
            </a:r>
            <a:r>
              <a:rPr lang="en-US" altLang="ja-JP" dirty="0"/>
              <a:t>)</a:t>
            </a:r>
            <a:endParaRPr lang="ja-JP" altLang="en-US" dirty="0"/>
          </a:p>
          <a:p>
            <a:r>
              <a:rPr kumimoji="1" lang="ja-JP" altLang="en-US" dirty="0"/>
              <a:t>優生思想</a:t>
            </a:r>
          </a:p>
          <a:p>
            <a:pPr lvl="1"/>
            <a:r>
              <a:rPr lang="ja-JP" altLang="en-US" dirty="0"/>
              <a:t>堕胎条項・中絶の理由</a:t>
            </a:r>
            <a:r>
              <a:rPr lang="en-US" altLang="ja-JP" dirty="0"/>
              <a:t>(</a:t>
            </a:r>
            <a:r>
              <a:rPr lang="ja-JP" altLang="en-US" dirty="0"/>
              <a:t>障害</a:t>
            </a:r>
            <a:r>
              <a:rPr lang="en-US" altLang="ja-JP" dirty="0"/>
              <a:t>)</a:t>
            </a:r>
            <a:endParaRPr lang="ja-JP" altLang="en-US" dirty="0"/>
          </a:p>
          <a:p>
            <a:pPr lvl="1"/>
            <a:r>
              <a:rPr kumimoji="1" lang="ja-JP" altLang="en-US" dirty="0"/>
              <a:t>エレン・ケイ「児童の世紀」・青木和雄「ハッピ・バースデイ」</a:t>
            </a:r>
          </a:p>
        </p:txBody>
      </p:sp>
    </p:spTree>
    <p:extLst>
      <p:ext uri="{BB962C8B-B14F-4D97-AF65-F5344CB8AC3E}">
        <p14:creationId xmlns:p14="http://schemas.microsoft.com/office/powerpoint/2010/main" val="66800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160E07-AB0C-4670-8A07-54C8A335EA7A}"/>
              </a:ext>
            </a:extLst>
          </p:cNvPr>
          <p:cNvSpPr>
            <a:spLocks noGrp="1"/>
          </p:cNvSpPr>
          <p:nvPr>
            <p:ph type="title"/>
          </p:nvPr>
        </p:nvSpPr>
        <p:spPr/>
        <p:txBody>
          <a:bodyPr/>
          <a:lstStyle/>
          <a:p>
            <a:r>
              <a:rPr kumimoji="1" lang="ja-JP" altLang="en-US" dirty="0"/>
              <a:t>強制不妊手術への提訴</a:t>
            </a:r>
          </a:p>
        </p:txBody>
      </p:sp>
      <p:sp>
        <p:nvSpPr>
          <p:cNvPr id="3" name="コンテンツ プレースホルダー 2">
            <a:extLst>
              <a:ext uri="{FF2B5EF4-FFF2-40B4-BE49-F238E27FC236}">
                <a16:creationId xmlns:a16="http://schemas.microsoft.com/office/drawing/2014/main" id="{070E555F-D3A3-4F00-881D-372E0D53B207}"/>
              </a:ext>
            </a:extLst>
          </p:cNvPr>
          <p:cNvSpPr>
            <a:spLocks noGrp="1"/>
          </p:cNvSpPr>
          <p:nvPr>
            <p:ph idx="1"/>
          </p:nvPr>
        </p:nvSpPr>
        <p:spPr/>
        <p:txBody>
          <a:bodyPr/>
          <a:lstStyle/>
          <a:p>
            <a:r>
              <a:rPr kumimoji="1" lang="en-US" altLang="ja-JP" dirty="0"/>
              <a:t>1997</a:t>
            </a:r>
            <a:r>
              <a:rPr kumimoji="1" lang="ja-JP" altLang="en-US" dirty="0"/>
              <a:t>年に、スウェーデン、スイス、フィンランド、オーストリア等で強制不妊手術がかつて実施された事実が暴露 </a:t>
            </a:r>
            <a:r>
              <a:rPr kumimoji="1" lang="en-US" altLang="ja-JP" dirty="0"/>
              <a:t>: </a:t>
            </a:r>
            <a:r>
              <a:rPr kumimoji="1" lang="ja-JP" altLang="en-US" dirty="0"/>
              <a:t>日本では無関係という雰囲気</a:t>
            </a:r>
          </a:p>
          <a:p>
            <a:r>
              <a:rPr kumimoji="1" lang="en-US" altLang="ja-JP" dirty="0"/>
              <a:t>2017.11 </a:t>
            </a:r>
            <a:r>
              <a:rPr kumimoji="1" lang="ja-JP" altLang="en-US" dirty="0"/>
              <a:t>強制不妊手術を礼賛する記事発見→各地で調査→かなり実施されていたと判明</a:t>
            </a:r>
          </a:p>
          <a:p>
            <a:r>
              <a:rPr kumimoji="1" lang="en-US" altLang="ja-JP" dirty="0"/>
              <a:t>2018.1 </a:t>
            </a:r>
            <a:r>
              <a:rPr kumimoji="1" lang="ja-JP" altLang="en-US" dirty="0"/>
              <a:t>宮城の女性が国家賠償で提訴</a:t>
            </a:r>
          </a:p>
        </p:txBody>
      </p:sp>
    </p:spTree>
    <p:extLst>
      <p:ext uri="{BB962C8B-B14F-4D97-AF65-F5344CB8AC3E}">
        <p14:creationId xmlns:p14="http://schemas.microsoft.com/office/powerpoint/2010/main" val="877283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C1F383-9692-4963-9CB1-DC64FEE693C2}"/>
              </a:ext>
            </a:extLst>
          </p:cNvPr>
          <p:cNvSpPr>
            <a:spLocks noGrp="1"/>
          </p:cNvSpPr>
          <p:nvPr>
            <p:ph type="title"/>
          </p:nvPr>
        </p:nvSpPr>
        <p:spPr/>
        <p:txBody>
          <a:bodyPr/>
          <a:lstStyle/>
          <a:p>
            <a:r>
              <a:rPr kumimoji="1" lang="ja-JP" altLang="en-US" dirty="0"/>
              <a:t>提訴関連の事実</a:t>
            </a:r>
          </a:p>
        </p:txBody>
      </p:sp>
      <p:sp>
        <p:nvSpPr>
          <p:cNvPr id="3" name="コンテンツ プレースホルダー 2">
            <a:extLst>
              <a:ext uri="{FF2B5EF4-FFF2-40B4-BE49-F238E27FC236}">
                <a16:creationId xmlns:a16="http://schemas.microsoft.com/office/drawing/2014/main" id="{33DF440D-0C10-4F2F-AC6C-2E48C69C1708}"/>
              </a:ext>
            </a:extLst>
          </p:cNvPr>
          <p:cNvSpPr>
            <a:spLocks noGrp="1"/>
          </p:cNvSpPr>
          <p:nvPr>
            <p:ph idx="1"/>
          </p:nvPr>
        </p:nvSpPr>
        <p:spPr/>
        <p:txBody>
          <a:bodyPr/>
          <a:lstStyle/>
          <a:p>
            <a:r>
              <a:rPr lang="ja-JP" altLang="en-US" sz="2400" dirty="0"/>
              <a:t>旧優生保護法で、１５歳で優生手術、「個人の尊厳や自己決定権を保障する憲法に違反している」</a:t>
            </a:r>
          </a:p>
          <a:p>
            <a:r>
              <a:rPr lang="ja-JP" altLang="en-US" sz="2400" dirty="0"/>
              <a:t>　宮城県が保管していた「優生手術台帳」によると、１９７２年、「遺伝性精神薄弱」を理由に卵管の峡部（きょうぶ）を縛る手術を強制された。手術後、違和や痛みを覚え、８７年ごろに入院。卵巣の組織が癒着する卵巣嚢腫（のうしゅ）と診断、右卵巣の摘出を余儀なくされた。不妊手術を理由に縁談が破談となり、現在も独身。</a:t>
            </a:r>
          </a:p>
          <a:p>
            <a:r>
              <a:rPr lang="ja-JP" altLang="en-US" sz="2400" dirty="0"/>
              <a:t>　国は「当時は適法だった」などと謝罪や実態調査には応じない構えを見せている。</a:t>
            </a:r>
          </a:p>
          <a:p>
            <a:r>
              <a:rPr kumimoji="1" lang="ja-JP" altLang="en-US" sz="2400"/>
              <a:t>その後複数の提訴がなされているが、判決はまだない。</a:t>
            </a:r>
            <a:endParaRPr kumimoji="1" lang="ja-JP" altLang="en-US" sz="2400" dirty="0"/>
          </a:p>
        </p:txBody>
      </p:sp>
    </p:spTree>
    <p:extLst>
      <p:ext uri="{BB962C8B-B14F-4D97-AF65-F5344CB8AC3E}">
        <p14:creationId xmlns:p14="http://schemas.microsoft.com/office/powerpoint/2010/main" val="402252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20330D-5F89-4F65-A817-3F1BB1797689}"/>
              </a:ext>
            </a:extLst>
          </p:cNvPr>
          <p:cNvSpPr>
            <a:spLocks noGrp="1"/>
          </p:cNvSpPr>
          <p:nvPr>
            <p:ph type="title"/>
          </p:nvPr>
        </p:nvSpPr>
        <p:spPr/>
        <p:txBody>
          <a:bodyPr/>
          <a:lstStyle/>
          <a:p>
            <a:r>
              <a:rPr kumimoji="1" lang="ja-JP" altLang="en-US" dirty="0"/>
              <a:t>旧優生保護法</a:t>
            </a:r>
            <a:r>
              <a:rPr kumimoji="1" lang="en-US" altLang="ja-JP" dirty="0"/>
              <a:t>1</a:t>
            </a:r>
            <a:endParaRPr kumimoji="1" lang="ja-JP" altLang="en-US" dirty="0"/>
          </a:p>
        </p:txBody>
      </p:sp>
      <p:sp>
        <p:nvSpPr>
          <p:cNvPr id="3" name="コンテンツ プレースホルダー 2">
            <a:extLst>
              <a:ext uri="{FF2B5EF4-FFF2-40B4-BE49-F238E27FC236}">
                <a16:creationId xmlns:a16="http://schemas.microsoft.com/office/drawing/2014/main" id="{706B4C20-E2F8-48FD-B79D-6B25E4961A21}"/>
              </a:ext>
            </a:extLst>
          </p:cNvPr>
          <p:cNvSpPr>
            <a:spLocks noGrp="1"/>
          </p:cNvSpPr>
          <p:nvPr>
            <p:ph idx="1"/>
          </p:nvPr>
        </p:nvSpPr>
        <p:spPr/>
        <p:txBody>
          <a:bodyPr/>
          <a:lstStyle/>
          <a:p>
            <a:r>
              <a:rPr lang="ja-JP" altLang="en-US" dirty="0"/>
              <a:t>第三条</a:t>
            </a:r>
            <a:r>
              <a:rPr lang="en-US" altLang="ja-JP" dirty="0"/>
              <a:t>【 </a:t>
            </a:r>
            <a:r>
              <a:rPr lang="ja-JP" altLang="en-US" dirty="0"/>
              <a:t>医師の認定による優生手術 </a:t>
            </a:r>
            <a:r>
              <a:rPr lang="en-US" altLang="ja-JP" dirty="0"/>
              <a:t>】</a:t>
            </a:r>
          </a:p>
          <a:p>
            <a:r>
              <a:rPr lang="ja-JP" altLang="en-US" dirty="0"/>
              <a:t>第一項</a:t>
            </a:r>
          </a:p>
          <a:p>
            <a:r>
              <a:rPr lang="ja-JP" altLang="en-US" dirty="0"/>
              <a:t>医師は、左の各号の一に該当する者に対して、本人の同意並びに配偶者（届出をしないが事実上婚姻関係と同様な事情にある者を含む。以下同じ。）があるときはその同意を得て、優生手術を行うことができる。但し、未成年者、精神病者又は精神薄弱者については、この限りでない。</a:t>
            </a:r>
          </a:p>
          <a:p>
            <a:endParaRPr kumimoji="1" lang="ja-JP" altLang="en-US" dirty="0"/>
          </a:p>
        </p:txBody>
      </p:sp>
    </p:spTree>
    <p:extLst>
      <p:ext uri="{BB962C8B-B14F-4D97-AF65-F5344CB8AC3E}">
        <p14:creationId xmlns:p14="http://schemas.microsoft.com/office/powerpoint/2010/main" val="190744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5FB790-ADF0-436F-A33F-1E6B5F508160}"/>
              </a:ext>
            </a:extLst>
          </p:cNvPr>
          <p:cNvSpPr>
            <a:spLocks noGrp="1"/>
          </p:cNvSpPr>
          <p:nvPr>
            <p:ph type="title"/>
          </p:nvPr>
        </p:nvSpPr>
        <p:spPr/>
        <p:txBody>
          <a:bodyPr/>
          <a:lstStyle/>
          <a:p>
            <a:r>
              <a:rPr kumimoji="1" lang="ja-JP" altLang="en-US" dirty="0"/>
              <a:t>旧優生保護法</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700EA8F3-F7AA-4098-9E2C-F1C46B5887D9}"/>
              </a:ext>
            </a:extLst>
          </p:cNvPr>
          <p:cNvSpPr>
            <a:spLocks noGrp="1"/>
          </p:cNvSpPr>
          <p:nvPr>
            <p:ph idx="1"/>
          </p:nvPr>
        </p:nvSpPr>
        <p:spPr/>
        <p:txBody>
          <a:bodyPr/>
          <a:lstStyle/>
          <a:p>
            <a:r>
              <a:rPr lang="ja-JP" altLang="en-US" sz="2800" dirty="0"/>
              <a:t>第一号　本人若しくは配偶者が遺伝性精神病質、遺伝性身体疾患若しくは遺伝性奇形を有し、又は配偶者が精神病若しくは精神薄弱を有しているもの</a:t>
            </a:r>
          </a:p>
          <a:p>
            <a:r>
              <a:rPr lang="ja-JP" altLang="en-US" sz="2800" dirty="0"/>
              <a:t>第二号　本人又は配偶者の四親等以内の血族関係にある者が、遺伝性精神病、遺伝性精神薄弱、遺伝性精神病質、遺伝性身体疾患又は遺伝性畸形を有しているもの</a:t>
            </a:r>
          </a:p>
          <a:p>
            <a:r>
              <a:rPr lang="ja-JP" altLang="en-US" sz="2800" dirty="0"/>
              <a:t>第三号　本人又は配偶者が、癩疾患に罹り、且つ子孫にこれが伝染する虞れのあるもの</a:t>
            </a:r>
          </a:p>
          <a:p>
            <a:endParaRPr kumimoji="1" lang="ja-JP" altLang="en-US" dirty="0"/>
          </a:p>
        </p:txBody>
      </p:sp>
    </p:spTree>
    <p:extLst>
      <p:ext uri="{BB962C8B-B14F-4D97-AF65-F5344CB8AC3E}">
        <p14:creationId xmlns:p14="http://schemas.microsoft.com/office/powerpoint/2010/main" val="370059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5430E9-C794-4363-86E2-FCDA45ECE38A}"/>
              </a:ext>
            </a:extLst>
          </p:cNvPr>
          <p:cNvSpPr>
            <a:spLocks noGrp="1"/>
          </p:cNvSpPr>
          <p:nvPr>
            <p:ph type="title"/>
          </p:nvPr>
        </p:nvSpPr>
        <p:spPr/>
        <p:txBody>
          <a:bodyPr/>
          <a:lstStyle/>
          <a:p>
            <a:r>
              <a:rPr kumimoji="1" lang="ja-JP" altLang="en-US" dirty="0"/>
              <a:t>旧優生保護法</a:t>
            </a:r>
            <a:r>
              <a:rPr kumimoji="1"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C4F5758A-7EEF-4AEB-BE8A-D8EF8D856948}"/>
              </a:ext>
            </a:extLst>
          </p:cNvPr>
          <p:cNvSpPr>
            <a:spLocks noGrp="1"/>
          </p:cNvSpPr>
          <p:nvPr>
            <p:ph idx="1"/>
          </p:nvPr>
        </p:nvSpPr>
        <p:spPr/>
        <p:txBody>
          <a:bodyPr/>
          <a:lstStyle/>
          <a:p>
            <a:r>
              <a:rPr lang="ja-JP" altLang="en-US" sz="2400" dirty="0"/>
              <a:t>第四号　妊娠又は分娩が、母体の生命に危険を及ぼす虞れのあるもの</a:t>
            </a:r>
          </a:p>
          <a:p>
            <a:r>
              <a:rPr lang="ja-JP" altLang="en-US" sz="2400" dirty="0"/>
              <a:t>第五号　現に数人の子を有し、且つ、分娩ごとに、母体の健康度を著しく低下する虞れのあるもの</a:t>
            </a:r>
          </a:p>
          <a:p>
            <a:r>
              <a:rPr lang="ja-JP" altLang="en-US" sz="2400" dirty="0"/>
              <a:t>第二項</a:t>
            </a:r>
          </a:p>
          <a:p>
            <a:r>
              <a:rPr lang="ja-JP" altLang="en-US" sz="2400" dirty="0"/>
              <a:t>前項第四号及び第五号に掲げる場合には、その配偶者についても同項の規定による優生手術を行うことができる。</a:t>
            </a:r>
          </a:p>
          <a:p>
            <a:r>
              <a:rPr lang="ja-JP" altLang="en-US" sz="2400" dirty="0"/>
              <a:t>第三項 第一項の同意は、配偶者が知れないとき又はその意思を表示することができないときは本人の同意だけで足りる。</a:t>
            </a:r>
          </a:p>
          <a:p>
            <a:endParaRPr kumimoji="1" lang="ja-JP" altLang="en-US" dirty="0"/>
          </a:p>
        </p:txBody>
      </p:sp>
    </p:spTree>
    <p:extLst>
      <p:ext uri="{BB962C8B-B14F-4D97-AF65-F5344CB8AC3E}">
        <p14:creationId xmlns:p14="http://schemas.microsoft.com/office/powerpoint/2010/main" val="93852717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293</Words>
  <Application>Microsoft Office PowerPoint</Application>
  <PresentationFormat>画面に合わせる (4:3)</PresentationFormat>
  <Paragraphs>33</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ＭＳ Ｐゴシック</vt:lpstr>
      <vt:lpstr>Arial</vt:lpstr>
      <vt:lpstr>Calibri</vt:lpstr>
      <vt:lpstr>標準デザイン</vt:lpstr>
      <vt:lpstr>誕生をめぐる問題</vt:lpstr>
      <vt:lpstr>考える論点</vt:lpstr>
      <vt:lpstr>強制不妊手術への提訴</vt:lpstr>
      <vt:lpstr>提訴関連の事実</vt:lpstr>
      <vt:lpstr>旧優生保護法1</vt:lpstr>
      <vt:lpstr>旧優生保護法2</vt:lpstr>
      <vt:lpstr>旧優生保護法3</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誕生をめぐる問題</dc:title>
  <dc:creator>wakei</dc:creator>
  <cp:lastModifiedBy>ota wakei</cp:lastModifiedBy>
  <cp:revision>30</cp:revision>
  <dcterms:created xsi:type="dcterms:W3CDTF">2010-04-15T10:20:24Z</dcterms:created>
  <dcterms:modified xsi:type="dcterms:W3CDTF">2018-04-16T10:55:40Z</dcterms:modified>
</cp:coreProperties>
</file>