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78" r:id="rId4"/>
    <p:sldId id="279" r:id="rId5"/>
    <p:sldId id="280" r:id="rId6"/>
    <p:sldId id="281" r:id="rId7"/>
    <p:sldId id="282" r:id="rId8"/>
    <p:sldId id="284" r:id="rId9"/>
    <p:sldId id="258" r:id="rId10"/>
    <p:sldId id="272" r:id="rId11"/>
    <p:sldId id="259" r:id="rId12"/>
    <p:sldId id="260" r:id="rId13"/>
    <p:sldId id="261" r:id="rId14"/>
    <p:sldId id="262" r:id="rId15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4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56ADD-A325-4685-A5C5-2F3C51F6EBA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71A2E-E15D-4655-B562-933711FD764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7F9F8-753A-4DF7-8A80-1C5934FCA91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71376-67B3-43F7-909F-744970D6789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1BB1E-D5D2-4B7F-B43A-85AF5BA3F15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AFFDA-072B-4C27-8201-BA0D38E0D27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BD5AD-D2DB-4A77-8862-ECC52903B6C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64452-3E7F-4BCC-B727-DF5DC9527D1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2A42D-FB8C-4AA4-AF3E-048563E480D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3B38E-6117-437A-AB9F-F9DFE89A4DF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AFE54-A47E-4BB9-8A58-072995F2E65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4E90C2-2C5B-4CDA-B478-14DB34B02B9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　</a:t>
            </a:r>
            <a:r>
              <a:rPr lang="ja-JP" altLang="en-US" dirty="0" smtClean="0"/>
              <a:t>生涯学習の保障するもの</a:t>
            </a:r>
            <a:endParaRPr lang="ja-JP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/>
              <a:t>日本人は何故成人になると</a:t>
            </a:r>
          </a:p>
          <a:p>
            <a:r>
              <a:rPr lang="ja-JP" altLang="en-US" dirty="0" smtClean="0"/>
              <a:t>スポーツや芸術活動等を</a:t>
            </a:r>
          </a:p>
          <a:p>
            <a:r>
              <a:rPr lang="ja-JP" altLang="en-US" dirty="0"/>
              <a:t>やらなくなるのか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onri2.web.fc2.com/data/gf/roudou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5476875" cy="5438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:\2012jugyo\教育学\成人のスポーツ実施率１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9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:\2012jugyo\教育学\成人のスポーツ実施率年齢別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50137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:\2012jugyo\教育学\総合型地域スポーツ構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39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働き盛り年代スポーツ創出</a:t>
            </a:r>
            <a:br>
              <a:rPr kumimoji="1" lang="ja-JP" altLang="en-US" dirty="0" smtClean="0"/>
            </a:br>
            <a:r>
              <a:rPr kumimoji="1" lang="ja-JP" altLang="en-US" dirty="0" smtClean="0"/>
              <a:t>（和歌山県体育協会）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218" name="Picture 2" descr="L:\2012jugyo\教育学\働き盛り用スポーツ実践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628800"/>
            <a:ext cx="8116114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考えるべき課題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学生から社会人へと継続するスポーツ・文化活動を困難にするものは何か</a:t>
            </a:r>
          </a:p>
          <a:p>
            <a:r>
              <a:rPr lang="ja-JP" altLang="en-US" dirty="0" smtClean="0"/>
              <a:t>多様な要求にどのように対応するのか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7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文科省スポーツ立国論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基本的な考えと５つの重点戦略</a:t>
            </a:r>
          </a:p>
          <a:p>
            <a:pPr lvl="1"/>
            <a:r>
              <a:rPr lang="ja-JP" altLang="en-US" dirty="0" smtClean="0"/>
              <a:t>ライフステージ</a:t>
            </a:r>
            <a:r>
              <a:rPr lang="ja-JP" altLang="en-US" dirty="0"/>
              <a:t>に応じたスポーツ機会の</a:t>
            </a:r>
            <a:r>
              <a:rPr lang="ja-JP" altLang="en-US" dirty="0" smtClean="0"/>
              <a:t>創造</a:t>
            </a:r>
          </a:p>
          <a:p>
            <a:pPr lvl="1"/>
            <a:r>
              <a:rPr lang="ja-JP" altLang="en-US" dirty="0" smtClean="0"/>
              <a:t>世界</a:t>
            </a:r>
            <a:r>
              <a:rPr lang="ja-JP" altLang="en-US" dirty="0"/>
              <a:t>で競い合うトップアスリートの育成・</a:t>
            </a:r>
            <a:r>
              <a:rPr lang="ja-JP" altLang="en-US" dirty="0" smtClean="0"/>
              <a:t>強化</a:t>
            </a:r>
          </a:p>
          <a:p>
            <a:pPr lvl="1"/>
            <a:r>
              <a:rPr lang="ja-JP" altLang="en-US" dirty="0" smtClean="0"/>
              <a:t>スポーツ界</a:t>
            </a:r>
            <a:r>
              <a:rPr lang="ja-JP" altLang="en-US" dirty="0"/>
              <a:t>の連携・協働による「好循環」の</a:t>
            </a:r>
            <a:r>
              <a:rPr lang="ja-JP" altLang="en-US" dirty="0" smtClean="0"/>
              <a:t>創出</a:t>
            </a:r>
          </a:p>
          <a:p>
            <a:pPr lvl="2"/>
            <a:r>
              <a:rPr lang="ja-JP" altLang="en-US" b="1" dirty="0" smtClean="0"/>
              <a:t>「</a:t>
            </a:r>
            <a:r>
              <a:rPr lang="ja-JP" altLang="en-US" b="1" dirty="0"/>
              <a:t>小学校体育活動コーディネーター（仮称）」の</a:t>
            </a:r>
            <a:r>
              <a:rPr lang="ja-JP" altLang="en-US" b="1" dirty="0" smtClean="0"/>
              <a:t>配置・体育</a:t>
            </a:r>
            <a:r>
              <a:rPr lang="ja-JP" altLang="en-US" b="1" dirty="0"/>
              <a:t>授業・運動部活動における外部指導者の充実</a:t>
            </a:r>
            <a:endParaRPr lang="ja-JP" altLang="en-US" dirty="0" smtClean="0"/>
          </a:p>
          <a:p>
            <a:pPr lvl="1"/>
            <a:r>
              <a:rPr lang="ja-JP" altLang="en-US" dirty="0" smtClean="0"/>
              <a:t>スポーツ界</a:t>
            </a:r>
            <a:r>
              <a:rPr lang="ja-JP" altLang="en-US" dirty="0"/>
              <a:t>における透明性や公平・</a:t>
            </a:r>
            <a:r>
              <a:rPr lang="ja-JP" altLang="en-US" dirty="0" smtClean="0"/>
              <a:t>公正性向上</a:t>
            </a:r>
            <a:endParaRPr lang="ja-JP" altLang="en-US" dirty="0" smtClean="0"/>
          </a:p>
          <a:p>
            <a:pPr lvl="1"/>
            <a:r>
              <a:rPr lang="ja-JP" altLang="en-US" dirty="0" smtClean="0"/>
              <a:t>社会</a:t>
            </a:r>
            <a:r>
              <a:rPr lang="ja-JP" altLang="en-US" dirty="0"/>
              <a:t>全体でスポーツを支える基盤の</a:t>
            </a:r>
            <a:r>
              <a:rPr lang="ja-JP" altLang="en-US" dirty="0" smtClean="0"/>
              <a:t>整備</a:t>
            </a:r>
            <a:endParaRPr lang="ja-JP" altLang="en-US" dirty="0"/>
          </a:p>
          <a:p>
            <a:pPr marL="457200" lvl="1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生涯スポーツの立場になっているか</a:t>
            </a:r>
          </a:p>
        </p:txBody>
      </p:sp>
    </p:spTree>
    <p:extLst>
      <p:ext uri="{BB962C8B-B14F-4D97-AF65-F5344CB8AC3E}">
        <p14:creationId xmlns:p14="http://schemas.microsoft.com/office/powerpoint/2010/main" val="3433056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3108"/>
            <a:ext cx="8224979" cy="649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64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ライフスタイルに応じた機会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 smtClean="0"/>
              <a:t>「</a:t>
            </a:r>
            <a:r>
              <a:rPr lang="ja-JP" altLang="en-US" b="1" dirty="0"/>
              <a:t>新しい公共」を担うコミュニティスポーツクラブの</a:t>
            </a:r>
            <a:r>
              <a:rPr lang="ja-JP" altLang="en-US" b="1" dirty="0" smtClean="0"/>
              <a:t>推進</a:t>
            </a:r>
          </a:p>
          <a:p>
            <a:r>
              <a:rPr lang="ja-JP" altLang="en-US" b="1" dirty="0"/>
              <a:t>地域スポーツを担う人材の養成・活用の</a:t>
            </a:r>
            <a:r>
              <a:rPr lang="ja-JP" altLang="en-US" b="1" dirty="0" smtClean="0"/>
              <a:t>充実</a:t>
            </a:r>
          </a:p>
          <a:p>
            <a:r>
              <a:rPr lang="ja-JP" altLang="en-US" b="1" dirty="0"/>
              <a:t>身近なスポーツ活動の場の</a:t>
            </a:r>
            <a:r>
              <a:rPr lang="ja-JP" altLang="en-US" b="1" dirty="0" smtClean="0"/>
              <a:t>確保</a:t>
            </a:r>
          </a:p>
          <a:p>
            <a:r>
              <a:rPr lang="ja-JP" altLang="en-US" b="1" dirty="0"/>
              <a:t>学校体育施設の有効活用の</a:t>
            </a:r>
            <a:r>
              <a:rPr lang="ja-JP" altLang="en-US" b="1" dirty="0" smtClean="0"/>
              <a:t>推進</a:t>
            </a:r>
          </a:p>
          <a:p>
            <a:r>
              <a:rPr lang="ja-JP" altLang="en-US" b="1" dirty="0"/>
              <a:t>グラウンドの芝生化の</a:t>
            </a:r>
            <a:r>
              <a:rPr lang="ja-JP" altLang="en-US" b="1" dirty="0" smtClean="0"/>
              <a:t>推進</a:t>
            </a:r>
          </a:p>
          <a:p>
            <a:pPr marL="0" indent="0">
              <a:buNone/>
            </a:pPr>
            <a:r>
              <a:rPr lang="ja-JP" altLang="en-US" b="1" dirty="0" smtClean="0">
                <a:solidFill>
                  <a:srgbClr val="FF0000"/>
                </a:solidFill>
              </a:rPr>
              <a:t>　　現実的</a:t>
            </a:r>
            <a:r>
              <a:rPr lang="ja-JP" altLang="en-US" b="1" dirty="0" smtClean="0">
                <a:solidFill>
                  <a:srgbClr val="FF0000"/>
                </a:solidFill>
              </a:rPr>
              <a:t>か？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2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文化芸術立国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文化芸術立国の重点政策</a:t>
            </a:r>
          </a:p>
          <a:p>
            <a:pPr lvl="1"/>
            <a:r>
              <a:rPr lang="ja-JP" altLang="en-US" dirty="0"/>
              <a:t>文化芸術活動に対する効果的な支援</a:t>
            </a:r>
          </a:p>
          <a:p>
            <a:pPr lvl="1"/>
            <a:r>
              <a:rPr lang="ja-JP" altLang="en-US" dirty="0"/>
              <a:t>文化芸術を創造し，支える人材の充実</a:t>
            </a:r>
          </a:p>
          <a:p>
            <a:pPr lvl="1"/>
            <a:r>
              <a:rPr lang="ja-JP" altLang="en-US" dirty="0"/>
              <a:t>子どもや若者を対象とした文化芸術振興</a:t>
            </a:r>
            <a:r>
              <a:rPr lang="ja-JP" altLang="en-US" dirty="0" smtClean="0"/>
              <a:t>策充実</a:t>
            </a:r>
            <a:endParaRPr lang="ja-JP" altLang="en-US" dirty="0"/>
          </a:p>
          <a:p>
            <a:pPr lvl="1"/>
            <a:r>
              <a:rPr lang="ja-JP" altLang="en-US" dirty="0"/>
              <a:t>文化芸術の次世代への確実な継承</a:t>
            </a:r>
          </a:p>
          <a:p>
            <a:pPr lvl="1"/>
            <a:r>
              <a:rPr lang="ja-JP" altLang="en-US" dirty="0" smtClean="0"/>
              <a:t>地域</a:t>
            </a:r>
            <a:r>
              <a:rPr lang="ja-JP" altLang="en-US" dirty="0"/>
              <a:t>振興，観光・産業振興等への活用</a:t>
            </a:r>
          </a:p>
          <a:p>
            <a:pPr lvl="1"/>
            <a:r>
              <a:rPr lang="ja-JP" altLang="en-US" dirty="0"/>
              <a:t>文化発信・国際文化交流の充実</a:t>
            </a:r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7246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専門家と一般市民</a:t>
            </a:r>
            <a:br>
              <a:rPr lang="ja-JP" altLang="en-US" dirty="0"/>
            </a:br>
            <a:r>
              <a:rPr lang="ja-JP" altLang="en-US" sz="4090" dirty="0" smtClean="0"/>
              <a:t>多様性への適切な対応とは</a:t>
            </a:r>
            <a:endParaRPr kumimoji="1" lang="ja-JP" altLang="en-US" sz="409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生涯</a:t>
            </a:r>
            <a:r>
              <a:rPr lang="ja-JP" altLang="en-US" dirty="0" smtClean="0"/>
              <a:t>スポーツ、生涯芸術活動で必要なこと</a:t>
            </a:r>
          </a:p>
          <a:p>
            <a:pPr lvl="1"/>
            <a:r>
              <a:rPr lang="ja-JP" altLang="en-US" dirty="0"/>
              <a:t>自由時間</a:t>
            </a:r>
            <a:r>
              <a:rPr lang="en-US" altLang="ja-JP" dirty="0"/>
              <a:t>(</a:t>
            </a:r>
            <a:r>
              <a:rPr lang="ja-JP" altLang="en-US" dirty="0"/>
              <a:t>労働条件</a:t>
            </a:r>
            <a:r>
              <a:rPr lang="en-US" altLang="ja-JP" dirty="0"/>
              <a:t>)</a:t>
            </a:r>
            <a:endParaRPr lang="ja-JP" altLang="en-US" dirty="0"/>
          </a:p>
          <a:p>
            <a:pPr lvl="1"/>
            <a:r>
              <a:rPr lang="ja-JP" altLang="en-US" dirty="0"/>
              <a:t>施設</a:t>
            </a:r>
          </a:p>
          <a:p>
            <a:pPr lvl="1"/>
            <a:r>
              <a:rPr lang="ja-JP" altLang="en-US" dirty="0"/>
              <a:t>経済</a:t>
            </a:r>
          </a:p>
          <a:p>
            <a:pPr lvl="1"/>
            <a:r>
              <a:rPr lang="ja-JP" altLang="en-US" dirty="0"/>
              <a:t>習慣・</a:t>
            </a:r>
            <a:r>
              <a:rPr lang="ja-JP" altLang="en-US" dirty="0" smtClean="0"/>
              <a:t>能力</a:t>
            </a:r>
          </a:p>
          <a:p>
            <a:pPr>
              <a:lnSpc>
                <a:spcPct val="90000"/>
              </a:lnSpc>
            </a:pPr>
            <a:r>
              <a:rPr lang="ja-JP" altLang="en-US" dirty="0"/>
              <a:t>社会体育と学校</a:t>
            </a:r>
            <a:r>
              <a:rPr lang="ja-JP" altLang="en-US" dirty="0" smtClean="0"/>
              <a:t>体育（部活のあり方も）</a:t>
            </a:r>
            <a:endParaRPr lang="en-US" altLang="ja-JP" dirty="0"/>
          </a:p>
          <a:p>
            <a:pPr lvl="1">
              <a:lnSpc>
                <a:spcPct val="90000"/>
              </a:lnSpc>
            </a:pPr>
            <a:r>
              <a:rPr lang="ja-JP" altLang="en-US" dirty="0"/>
              <a:t>社会体育　体育施設が地域社会の中にあり、学校の体育の授業も、その施設に行って行う。</a:t>
            </a:r>
            <a:endParaRPr lang="en-US" altLang="ja-JP" dirty="0"/>
          </a:p>
          <a:p>
            <a:pPr lvl="1">
              <a:lnSpc>
                <a:spcPct val="90000"/>
              </a:lnSpc>
            </a:pPr>
            <a:r>
              <a:rPr lang="ja-JP" altLang="en-US" dirty="0"/>
              <a:t>学校体育　学校内に体育施設があり、そこで体育の授業を行う。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034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成人の教育組織</a:t>
            </a:r>
            <a:endParaRPr lang="ja-JP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2800" dirty="0"/>
              <a:t>長く続けるために　</a:t>
            </a:r>
            <a:r>
              <a:rPr lang="ja-JP" altLang="en-US" sz="2800" dirty="0" smtClean="0"/>
              <a:t>（</a:t>
            </a:r>
            <a:r>
              <a:rPr lang="ja-JP" altLang="en-US" sz="2800" dirty="0"/>
              <a:t>結婚・出産・育児</a:t>
            </a:r>
            <a:r>
              <a:rPr lang="ja-JP" altLang="en-US" sz="2800" dirty="0" smtClean="0"/>
              <a:t>）</a:t>
            </a:r>
          </a:p>
          <a:p>
            <a:pPr>
              <a:lnSpc>
                <a:spcPct val="90000"/>
              </a:lnSpc>
            </a:pPr>
            <a:r>
              <a:rPr lang="ja-JP" altLang="en-US" sz="2800" dirty="0" smtClean="0"/>
              <a:t>自由</a:t>
            </a:r>
            <a:r>
              <a:rPr lang="ja-JP" altLang="en-US" sz="2800" dirty="0"/>
              <a:t>時間確保と労働</a:t>
            </a:r>
            <a:r>
              <a:rPr lang="ja-JP" altLang="en-US" sz="2800" dirty="0" smtClean="0"/>
              <a:t>条件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　権利意識と適切な実践力が必要</a:t>
            </a:r>
            <a:endParaRPr lang="ja-JP" altLang="en-US" sz="2800" dirty="0"/>
          </a:p>
          <a:p>
            <a:pPr>
              <a:lnSpc>
                <a:spcPct val="90000"/>
              </a:lnSpc>
            </a:pPr>
            <a:r>
              <a:rPr lang="ja-JP" altLang="en-US" sz="2800" dirty="0"/>
              <a:t>大人の学習と専門家の関与</a:t>
            </a:r>
          </a:p>
          <a:p>
            <a:pPr>
              <a:lnSpc>
                <a:spcPct val="90000"/>
              </a:lnSpc>
            </a:pPr>
            <a:r>
              <a:rPr lang="ja-JP" altLang="en-US" sz="2800" dirty="0"/>
              <a:t>成人の教育組織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2800" dirty="0"/>
              <a:t>　　　　（大学開放・社会教育・カルチャーセンター</a:t>
            </a:r>
            <a:r>
              <a:rPr lang="ja-JP" altLang="en-US" sz="2800" dirty="0" smtClean="0"/>
              <a:t>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2800" dirty="0" smtClean="0"/>
              <a:t>・ デンマークのフォルケホイスコレ</a:t>
            </a:r>
            <a:endParaRPr lang="ja-JP" alt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331292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時間とは何か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自由時間とは何</a:t>
            </a:r>
            <a:r>
              <a:rPr lang="ja-JP" altLang="en-US" dirty="0" smtClean="0"/>
              <a:t>か</a:t>
            </a:r>
          </a:p>
          <a:p>
            <a:r>
              <a:rPr lang="ja-JP" altLang="en-US" dirty="0" smtClean="0"/>
              <a:t>日本の労働時間</a:t>
            </a:r>
          </a:p>
          <a:p>
            <a:r>
              <a:rPr lang="ja-JP" altLang="en-US" dirty="0" smtClean="0"/>
              <a:t>「私」の領域</a:t>
            </a:r>
          </a:p>
          <a:p>
            <a:r>
              <a:rPr lang="ja-JP" altLang="en-US" dirty="0" smtClean="0"/>
              <a:t>結婚の扱い</a:t>
            </a:r>
            <a:r>
              <a:rPr lang="en-US" altLang="ja-JP" dirty="0" smtClean="0"/>
              <a:t>(</a:t>
            </a:r>
            <a:r>
              <a:rPr lang="ja-JP" altLang="en-US" dirty="0" smtClean="0"/>
              <a:t>伊達・ルイス</a:t>
            </a:r>
            <a:r>
              <a:rPr lang="en-US" altLang="ja-JP" dirty="0" smtClean="0"/>
              <a:t>)</a:t>
            </a:r>
            <a:endParaRPr lang="ja-JP" altLang="en-US" dirty="0" smtClean="0"/>
          </a:p>
          <a:p>
            <a:pPr>
              <a:buNone/>
            </a:pPr>
            <a:r>
              <a:rPr lang="ja-JP" altLang="en-US" dirty="0" smtClean="0"/>
              <a:t> </a:t>
            </a:r>
            <a:r>
              <a:rPr lang="en-US" altLang="ja-JP" dirty="0" err="1" smtClean="0"/>
              <a:t>cf</a:t>
            </a:r>
            <a:r>
              <a:rPr lang="ja-JP" altLang="en-US" dirty="0" smtClean="0"/>
              <a:t> 妊娠した女性は、育児休暇を取らずに退職してほしい企業</a:t>
            </a:r>
            <a:r>
              <a:rPr lang="en-US" altLang="ja-JP" dirty="0" smtClean="0"/>
              <a:t>(25</a:t>
            </a:r>
            <a:r>
              <a:rPr lang="ja-JP" altLang="en-US" dirty="0" smtClean="0"/>
              <a:t>％</a:t>
            </a:r>
            <a:r>
              <a:rPr lang="en-US" altLang="ja-JP" dirty="0" smtClean="0"/>
              <a:t>)</a:t>
            </a:r>
            <a:r>
              <a:rPr lang="ja-JP" altLang="en-US" dirty="0" smtClean="0"/>
              <a:t>という記事</a:t>
            </a:r>
            <a:endParaRPr lang="ja-JP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351</Words>
  <Application>Microsoft Office PowerPoint</Application>
  <PresentationFormat>画面に合わせる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7" baseType="lpstr">
      <vt:lpstr>ＭＳ Ｐゴシック</vt:lpstr>
      <vt:lpstr>Arial</vt:lpstr>
      <vt:lpstr>標準デザイン</vt:lpstr>
      <vt:lpstr>　生涯学習の保障するもの</vt:lpstr>
      <vt:lpstr>考えるべき課題</vt:lpstr>
      <vt:lpstr>文科省スポーツ立国論</vt:lpstr>
      <vt:lpstr>PowerPoint プレゼンテーション</vt:lpstr>
      <vt:lpstr>ライフスタイルに応じた機会</vt:lpstr>
      <vt:lpstr>文化芸術立国</vt:lpstr>
      <vt:lpstr>専門家と一般市民 多様性への適切な対応とは</vt:lpstr>
      <vt:lpstr>成人の教育組織</vt:lpstr>
      <vt:lpstr>時間とは何か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働き盛り年代スポーツ創出 （和歌山県体育協会）</vt:lpstr>
    </vt:vector>
  </TitlesOfParts>
  <Company>bunkyo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自由時間と学習</dc:title>
  <dc:creator>wakei</dc:creator>
  <cp:lastModifiedBy>wakei</cp:lastModifiedBy>
  <cp:revision>36</cp:revision>
  <dcterms:created xsi:type="dcterms:W3CDTF">2007-06-28T23:25:42Z</dcterms:created>
  <dcterms:modified xsi:type="dcterms:W3CDTF">2017-06-27T12:31:09Z</dcterms:modified>
</cp:coreProperties>
</file>