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57" r:id="rId7"/>
    <p:sldId id="259" r:id="rId8"/>
    <p:sldId id="260" r:id="rId9"/>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84"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58E47F8-34B4-4747-ADC6-131E9ED75E0B}"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8F2C34DE-489D-471B-8566-EC781D22C0A1}"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6F11F17-E3FA-40CC-A0FE-718E8FA9F025}"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300D5E83-85A6-4F84-AEE9-8D0FD1EEF66D}"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9FE6F88-4587-4D43-A3A8-4549C5D3A5AD}"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F9D58D6D-3E21-49AF-BB1B-EA9EA3620CA6}"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F86D35B5-DC51-4E5A-BCF1-285DE5BA1F76}"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06241887-C03E-40C2-8173-C129939DC57D}"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B8604CC1-8B23-4FB2-91F2-E093F12F2A0C}"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7D8DC982-952F-479B-8F16-1C49B012E0A7}"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5430F49-4631-4D5D-AF1F-19B968475A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0F3DA14-3AC0-4C03-9AE5-BCD92407262F}"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住民の成長</a:t>
            </a:r>
          </a:p>
        </p:txBody>
      </p:sp>
      <p:sp>
        <p:nvSpPr>
          <p:cNvPr id="2051" name="Rectangle 3"/>
          <p:cNvSpPr>
            <a:spLocks noGrp="1" noChangeArrowheads="1"/>
          </p:cNvSpPr>
          <p:nvPr>
            <p:ph type="subTitle" idx="1"/>
          </p:nvPr>
        </p:nvSpPr>
        <p:spPr/>
        <p:txBody>
          <a:bodyPr/>
          <a:lstStyle/>
          <a:p>
            <a:r>
              <a:rPr lang="ja-JP" altLang="en-US"/>
              <a:t>肯定的な関係をどうつくるか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地域住民としての成長</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大人には地域住民として学ぶことがある</a:t>
            </a:r>
          </a:p>
          <a:p>
            <a:r>
              <a:rPr lang="ja-JP" altLang="en-US" dirty="0" smtClean="0"/>
              <a:t>地域には対立しがちな状況がある</a:t>
            </a:r>
          </a:p>
          <a:p>
            <a:pPr lvl="1"/>
            <a:r>
              <a:rPr kumimoji="1" lang="ja-JP" altLang="en-US" dirty="0" smtClean="0"/>
              <a:t>新興住宅地域の新旧住民の対立</a:t>
            </a:r>
          </a:p>
          <a:p>
            <a:pPr lvl="2"/>
            <a:r>
              <a:rPr lang="ja-JP" altLang="en-US" dirty="0" smtClean="0"/>
              <a:t>ごみ・騒音・駐車・遊具</a:t>
            </a:r>
            <a:endParaRPr kumimoji="1" lang="ja-JP" altLang="en-US" dirty="0" smtClean="0"/>
          </a:p>
          <a:p>
            <a:pPr lvl="1"/>
            <a:r>
              <a:rPr lang="ja-JP" altLang="en-US" dirty="0" smtClean="0"/>
              <a:t>過疎地域の村おこしの方法をめぐって</a:t>
            </a:r>
          </a:p>
          <a:p>
            <a:pPr lvl="2"/>
            <a:r>
              <a:rPr lang="ja-JP" altLang="en-US" dirty="0" smtClean="0"/>
              <a:t>何を誘致するか（大学・原発・刑務所・工場ｅｔｃ）</a:t>
            </a:r>
          </a:p>
          <a:p>
            <a:pPr lvl="1"/>
            <a:r>
              <a:rPr kumimoji="1" lang="ja-JP" altLang="en-US" dirty="0" smtClean="0"/>
              <a:t>開発をめぐる賛否両派の対立</a:t>
            </a:r>
          </a:p>
          <a:p>
            <a:pPr lvl="2"/>
            <a:r>
              <a:rPr lang="ja-JP" altLang="en-US" dirty="0" smtClean="0"/>
              <a:t>旧市街の保全か開発か・建物規制</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鞆の浦景観</a:t>
            </a:r>
            <a:r>
              <a:rPr lang="en-US" altLang="ja-JP" dirty="0" err="1" smtClean="0"/>
              <a:t>vs</a:t>
            </a:r>
            <a:r>
              <a:rPr lang="ja-JP" altLang="en-US" dirty="0" smtClean="0"/>
              <a:t>架橋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福山市</a:t>
            </a:r>
            <a:r>
              <a:rPr lang="ja-JP" altLang="en-US" dirty="0" smtClean="0"/>
              <a:t>鞆の浦</a:t>
            </a:r>
          </a:p>
          <a:p>
            <a:r>
              <a:rPr kumimoji="1" lang="ja-JP" altLang="en-US" dirty="0" smtClean="0"/>
              <a:t>古くからの港町</a:t>
            </a:r>
            <a:r>
              <a:rPr kumimoji="1" lang="en-US" altLang="ja-JP" dirty="0" smtClean="0"/>
              <a:t>(</a:t>
            </a:r>
            <a:r>
              <a:rPr kumimoji="1" lang="ja-JP" altLang="en-US" dirty="0" smtClean="0"/>
              <a:t>万葉の時代から江戸時代</a:t>
            </a:r>
            <a:r>
              <a:rPr kumimoji="1" lang="en-US" altLang="ja-JP" dirty="0" smtClean="0"/>
              <a:t>)</a:t>
            </a:r>
            <a:endParaRPr kumimoji="1" lang="ja-JP" altLang="en-US" dirty="0" smtClean="0"/>
          </a:p>
          <a:p>
            <a:pPr lvl="1"/>
            <a:r>
              <a:rPr lang="ja-JP" altLang="en-US" dirty="0" smtClean="0"/>
              <a:t>古い建築物が残る</a:t>
            </a:r>
          </a:p>
          <a:p>
            <a:pPr lvl="1"/>
            <a:r>
              <a:rPr lang="ja-JP" altLang="en-US" dirty="0" smtClean="0"/>
              <a:t>国立公園の一部</a:t>
            </a:r>
          </a:p>
          <a:p>
            <a:r>
              <a:rPr kumimoji="1" lang="ja-JP" altLang="en-US" dirty="0" smtClean="0"/>
              <a:t>古い道路で車の渋滞・排気ガス・駐車場問題</a:t>
            </a:r>
          </a:p>
          <a:p>
            <a:pPr lvl="1"/>
            <a:r>
              <a:rPr lang="ja-JP" altLang="en-US" dirty="0" smtClean="0"/>
              <a:t>湾の一部を埋め立て</a:t>
            </a:r>
            <a:r>
              <a:rPr lang="en-US" altLang="ja-JP" dirty="0" smtClean="0"/>
              <a:t>(</a:t>
            </a:r>
            <a:r>
              <a:rPr lang="ja-JP" altLang="en-US" dirty="0" smtClean="0"/>
              <a:t>駐車場</a:t>
            </a:r>
            <a:r>
              <a:rPr lang="en-US" altLang="ja-JP" dirty="0" smtClean="0"/>
              <a:t>)</a:t>
            </a:r>
            <a:r>
              <a:rPr lang="ja-JP" altLang="en-US" dirty="0" smtClean="0"/>
              <a:t>架橋</a:t>
            </a:r>
            <a:r>
              <a:rPr lang="en-US" altLang="ja-JP" dirty="0" smtClean="0"/>
              <a:t>(</a:t>
            </a:r>
            <a:r>
              <a:rPr lang="ja-JP" altLang="en-US" dirty="0" smtClean="0"/>
              <a:t>渋滞</a:t>
            </a:r>
            <a:r>
              <a:rPr lang="en-US" altLang="ja-JP" dirty="0" smtClean="0"/>
              <a:t>)</a:t>
            </a:r>
            <a:r>
              <a:rPr lang="ja-JP" altLang="en-US" dirty="0" smtClean="0"/>
              <a:t>案</a:t>
            </a:r>
          </a:p>
          <a:p>
            <a:r>
              <a:rPr kumimoji="1" lang="ja-JP" altLang="en-US" dirty="0" smtClean="0"/>
              <a:t>反対運動</a:t>
            </a:r>
            <a:r>
              <a:rPr kumimoji="1" lang="en-US" altLang="ja-JP" dirty="0" smtClean="0"/>
              <a:t>(</a:t>
            </a:r>
            <a:r>
              <a:rPr kumimoji="1" lang="ja-JP" altLang="en-US" dirty="0" smtClean="0"/>
              <a:t>外部研究者の動員</a:t>
            </a:r>
            <a:r>
              <a:rPr kumimoji="1" lang="en-US" altLang="ja-JP" dirty="0" smtClean="0"/>
              <a:t>)</a:t>
            </a:r>
            <a:r>
              <a:rPr kumimoji="1" lang="ja-JP" altLang="en-US" dirty="0" smtClean="0"/>
              <a:t>と推進運動</a:t>
            </a:r>
          </a:p>
          <a:p>
            <a:r>
              <a:rPr lang="ja-JP" altLang="en-US" dirty="0" smtClean="0"/>
              <a:t>道路は現在未決定</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沼津・三島コンビナート阻止</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1964</a:t>
            </a:r>
            <a:r>
              <a:rPr kumimoji="1" lang="ja-JP" altLang="en-US" dirty="0" smtClean="0"/>
              <a:t>年、石油コンビナート進出阻止の住民運動</a:t>
            </a:r>
          </a:p>
          <a:p>
            <a:r>
              <a:rPr lang="ja-JP" altLang="en-US" dirty="0" smtClean="0"/>
              <a:t>四日市の公害</a:t>
            </a:r>
            <a:r>
              <a:rPr lang="ja-JP" altLang="en-US" dirty="0"/>
              <a:t>へ</a:t>
            </a:r>
            <a:r>
              <a:rPr lang="ja-JP" altLang="en-US" dirty="0" smtClean="0"/>
              <a:t>の危機感と学習運動</a:t>
            </a:r>
          </a:p>
          <a:p>
            <a:r>
              <a:rPr kumimoji="1" lang="ja-JP" altLang="en-US" dirty="0" smtClean="0"/>
              <a:t>国立遺伝研究所や沼津工業高校の関係者を中心にした連日の集会や学習会</a:t>
            </a:r>
          </a:p>
          <a:p>
            <a:r>
              <a:rPr lang="ja-JP" altLang="en-US" dirty="0" smtClean="0"/>
              <a:t>専門をいかした調査</a:t>
            </a:r>
          </a:p>
          <a:p>
            <a:r>
              <a:rPr kumimoji="1" lang="ja-JP" altLang="en-US" dirty="0" smtClean="0"/>
              <a:t>会社側の報告書を追及</a:t>
            </a:r>
          </a:p>
          <a:p>
            <a:r>
              <a:rPr lang="ja-JP" altLang="en-US" dirty="0" smtClean="0"/>
              <a:t>両市長が反対声明→会社の断念</a:t>
            </a:r>
            <a:endParaRPr kumimoji="1" lang="ja-JP" altLang="en-US" dirty="0"/>
          </a:p>
        </p:txBody>
      </p:sp>
    </p:spTree>
    <p:extLst>
      <p:ext uri="{BB962C8B-B14F-4D97-AF65-F5344CB8AC3E}">
        <p14:creationId xmlns:p14="http://schemas.microsoft.com/office/powerpoint/2010/main" val="1396711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オウム阻止の住民運動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アパート入居拒否</a:t>
            </a:r>
          </a:p>
          <a:p>
            <a:r>
              <a:rPr lang="ja-JP" altLang="en-US" dirty="0" smtClean="0"/>
              <a:t>住民票記載拒否運動</a:t>
            </a:r>
            <a:r>
              <a:rPr lang="en-US" altLang="ja-JP" dirty="0" smtClean="0"/>
              <a:t>(</a:t>
            </a:r>
            <a:r>
              <a:rPr lang="ja-JP" altLang="en-US" dirty="0" smtClean="0"/>
              <a:t>訴訟になって市の敗訴が続く</a:t>
            </a:r>
            <a:r>
              <a:rPr lang="en-US" altLang="ja-JP" dirty="0" smtClean="0"/>
              <a:t>)</a:t>
            </a:r>
            <a:endParaRPr lang="ja-JP" altLang="en-US" dirty="0" smtClean="0"/>
          </a:p>
          <a:p>
            <a:r>
              <a:rPr kumimoji="1" lang="ja-JP" altLang="en-US" dirty="0" smtClean="0"/>
              <a:t>幹部の子ども</a:t>
            </a:r>
            <a:r>
              <a:rPr kumimoji="1" lang="ja-JP" altLang="en-US" dirty="0"/>
              <a:t>たち</a:t>
            </a:r>
            <a:r>
              <a:rPr kumimoji="1" lang="ja-JP" altLang="en-US" dirty="0" smtClean="0"/>
              <a:t>の小学校入学拒否運動</a:t>
            </a:r>
            <a:r>
              <a:rPr kumimoji="1" lang="en-US" altLang="ja-JP" dirty="0" smtClean="0"/>
              <a:t>(</a:t>
            </a:r>
            <a:r>
              <a:rPr kumimoji="1" lang="ja-JP" altLang="en-US" dirty="0" smtClean="0"/>
              <a:t>茨城県竜ヶ崎</a:t>
            </a:r>
            <a:r>
              <a:rPr kumimoji="1" lang="en-US" altLang="ja-JP" dirty="0" smtClean="0"/>
              <a:t>)</a:t>
            </a:r>
            <a:endParaRPr kumimoji="1" lang="ja-JP" altLang="en-US" dirty="0"/>
          </a:p>
        </p:txBody>
      </p:sp>
    </p:spTree>
    <p:extLst>
      <p:ext uri="{BB962C8B-B14F-4D97-AF65-F5344CB8AC3E}">
        <p14:creationId xmlns:p14="http://schemas.microsoft.com/office/powerpoint/2010/main" val="2984457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住民の関係と運動</a:t>
            </a:r>
          </a:p>
        </p:txBody>
      </p:sp>
      <p:sp>
        <p:nvSpPr>
          <p:cNvPr id="3075" name="Rectangle 3"/>
          <p:cNvSpPr>
            <a:spLocks noGrp="1" noChangeArrowheads="1"/>
          </p:cNvSpPr>
          <p:nvPr>
            <p:ph type="body" idx="1"/>
          </p:nvPr>
        </p:nvSpPr>
        <p:spPr/>
        <p:txBody>
          <a:bodyPr/>
          <a:lstStyle/>
          <a:p>
            <a:pPr>
              <a:lnSpc>
                <a:spcPct val="90000"/>
              </a:lnSpc>
            </a:pPr>
            <a:r>
              <a:rPr lang="ja-JP" altLang="en-US" dirty="0"/>
              <a:t>新興住宅地の人間関係と変化</a:t>
            </a:r>
          </a:p>
          <a:p>
            <a:pPr>
              <a:lnSpc>
                <a:spcPct val="90000"/>
              </a:lnSpc>
              <a:buFontTx/>
              <a:buNone/>
            </a:pPr>
            <a:r>
              <a:rPr lang="ja-JP" altLang="en-US" dirty="0"/>
              <a:t>　　　ムラと村</a:t>
            </a:r>
          </a:p>
          <a:p>
            <a:pPr>
              <a:lnSpc>
                <a:spcPct val="90000"/>
              </a:lnSpc>
              <a:buFontTx/>
              <a:buNone/>
            </a:pPr>
            <a:r>
              <a:rPr lang="ja-JP" altLang="en-US" dirty="0"/>
              <a:t>　　　住民であることの意味</a:t>
            </a:r>
          </a:p>
          <a:p>
            <a:pPr>
              <a:lnSpc>
                <a:spcPct val="90000"/>
              </a:lnSpc>
            </a:pPr>
            <a:r>
              <a:rPr lang="ja-JP" altLang="en-US" dirty="0"/>
              <a:t>日本社会と「音」　背景としての人間関係</a:t>
            </a:r>
          </a:p>
          <a:p>
            <a:pPr>
              <a:lnSpc>
                <a:spcPct val="90000"/>
              </a:lnSpc>
              <a:buFontTx/>
              <a:buNone/>
            </a:pPr>
            <a:r>
              <a:rPr lang="ja-JP" altLang="en-US" dirty="0"/>
              <a:t>　　　騒音おばさんは何を提起しているか</a:t>
            </a:r>
          </a:p>
          <a:p>
            <a:pPr>
              <a:lnSpc>
                <a:spcPct val="90000"/>
              </a:lnSpc>
              <a:buFontTx/>
              <a:buNone/>
            </a:pPr>
            <a:r>
              <a:rPr lang="ja-JP" altLang="en-US" dirty="0"/>
              <a:t>　　　住民間のコミュニケーション（新と旧住民</a:t>
            </a:r>
            <a:r>
              <a:rPr lang="ja-JP" altLang="en-US" dirty="0" smtClean="0"/>
              <a:t>）</a:t>
            </a:r>
          </a:p>
          <a:p>
            <a:pPr>
              <a:lnSpc>
                <a:spcPct val="90000"/>
              </a:lnSpc>
              <a:buFontTx/>
              <a:buNone/>
            </a:pPr>
            <a:endParaRPr lang="ja-JP" altLang="en-US" dirty="0"/>
          </a:p>
          <a:p>
            <a:pPr>
              <a:lnSpc>
                <a:spcPct val="90000"/>
              </a:lnSpc>
              <a:buFontTx/>
              <a:buNone/>
            </a:pPr>
            <a:endParaRPr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a:t>ピアノ殺人事件</a:t>
            </a:r>
          </a:p>
        </p:txBody>
      </p:sp>
      <p:sp>
        <p:nvSpPr>
          <p:cNvPr id="5123" name="Rectangle 3"/>
          <p:cNvSpPr>
            <a:spLocks noGrp="1" noChangeArrowheads="1"/>
          </p:cNvSpPr>
          <p:nvPr>
            <p:ph type="body" idx="1"/>
          </p:nvPr>
        </p:nvSpPr>
        <p:spPr/>
        <p:txBody>
          <a:bodyPr/>
          <a:lstStyle/>
          <a:p>
            <a:pPr>
              <a:lnSpc>
                <a:spcPct val="90000"/>
              </a:lnSpc>
            </a:pPr>
            <a:r>
              <a:rPr lang="ja-JP" altLang="en-US" sz="2800"/>
              <a:t>昭和３年出生　３年生まで級長・吃音の子どもと友人に（自分も影響を受けた）</a:t>
            </a:r>
          </a:p>
          <a:p>
            <a:pPr>
              <a:lnSpc>
                <a:spcPct val="90000"/>
              </a:lnSpc>
            </a:pPr>
            <a:r>
              <a:rPr lang="ja-JP" altLang="en-US" sz="2800"/>
              <a:t>府立中学受験に失敗</a:t>
            </a:r>
          </a:p>
          <a:p>
            <a:pPr>
              <a:lnSpc>
                <a:spcPct val="90000"/>
              </a:lnSpc>
            </a:pPr>
            <a:r>
              <a:rPr lang="ja-JP" altLang="en-US" sz="2800"/>
              <a:t>戦後国鉄に就職→競輪で使い込み→退職</a:t>
            </a:r>
          </a:p>
          <a:p>
            <a:pPr>
              <a:lnSpc>
                <a:spcPct val="90000"/>
              </a:lnSpc>
            </a:pPr>
            <a:r>
              <a:rPr lang="ja-JP" altLang="en-US" sz="2800"/>
              <a:t>その後職を転々</a:t>
            </a:r>
          </a:p>
          <a:p>
            <a:pPr>
              <a:lnSpc>
                <a:spcPct val="90000"/>
              </a:lnSpc>
            </a:pPr>
            <a:r>
              <a:rPr lang="ja-JP" altLang="en-US" sz="2800"/>
              <a:t>昭和３７年、近所の婦人にステレオの音を注意される。以後音に過敏に。</a:t>
            </a:r>
          </a:p>
          <a:p>
            <a:pPr>
              <a:lnSpc>
                <a:spcPct val="90000"/>
              </a:lnSpc>
            </a:pPr>
            <a:r>
              <a:rPr lang="ja-JP" altLang="en-US" sz="2800"/>
              <a:t>昭和４５年団地に。少し後に宇田家が下に転居。ピアノを購入。</a:t>
            </a:r>
          </a:p>
          <a:p>
            <a:pPr>
              <a:lnSpc>
                <a:spcPct val="90000"/>
              </a:lnSpc>
            </a:pPr>
            <a:r>
              <a:rPr lang="ja-JP" altLang="en-US" sz="2800"/>
              <a:t>昭和４９年、犯行。</a:t>
            </a:r>
          </a:p>
          <a:p>
            <a:pPr>
              <a:lnSpc>
                <a:spcPct val="90000"/>
              </a:lnSpc>
            </a:pPr>
            <a:endParaRPr lang="ja-JP" altLang="en-US" sz="2800"/>
          </a:p>
          <a:p>
            <a:pPr>
              <a:lnSpc>
                <a:spcPct val="90000"/>
              </a:lnSpc>
            </a:pPr>
            <a:endParaRPr lang="en-US" altLang="ja-JP"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dirty="0"/>
              <a:t>ピアノ殺人</a:t>
            </a:r>
            <a:r>
              <a:rPr lang="ja-JP" altLang="en-US" dirty="0" smtClean="0"/>
              <a:t>事件から考える</a:t>
            </a:r>
            <a:endParaRPr lang="ja-JP" altLang="en-US" dirty="0"/>
          </a:p>
        </p:txBody>
      </p:sp>
      <p:sp>
        <p:nvSpPr>
          <p:cNvPr id="6147" name="Rectangle 3"/>
          <p:cNvSpPr>
            <a:spLocks noGrp="1" noChangeArrowheads="1"/>
          </p:cNvSpPr>
          <p:nvPr>
            <p:ph type="body" idx="1"/>
          </p:nvPr>
        </p:nvSpPr>
        <p:spPr/>
        <p:txBody>
          <a:bodyPr/>
          <a:lstStyle/>
          <a:p>
            <a:r>
              <a:rPr lang="ja-JP" altLang="en-US" dirty="0"/>
              <a:t>音に鈍感な日本社会</a:t>
            </a:r>
          </a:p>
          <a:p>
            <a:pPr lvl="1"/>
            <a:r>
              <a:rPr lang="ja-JP" altLang="en-US" dirty="0"/>
              <a:t>事件後、小渕の減刑運動が起きる。</a:t>
            </a:r>
          </a:p>
          <a:p>
            <a:pPr lvl="1"/>
            <a:r>
              <a:rPr lang="ja-JP" altLang="en-US" dirty="0"/>
              <a:t>河原と小渕の共通点は何</a:t>
            </a:r>
            <a:r>
              <a:rPr lang="ja-JP" altLang="en-US" dirty="0" smtClean="0"/>
              <a:t>か</a:t>
            </a:r>
          </a:p>
          <a:p>
            <a:r>
              <a:rPr lang="ja-JP" altLang="en-US" dirty="0" smtClean="0"/>
              <a:t>音が争点となるのは、人間関係の反映</a:t>
            </a:r>
          </a:p>
          <a:p>
            <a:pPr lvl="1"/>
            <a:r>
              <a:rPr lang="ja-JP" altLang="en-US" dirty="0" smtClean="0"/>
              <a:t>子どもの声（保育園・学校）は騒音か</a:t>
            </a:r>
          </a:p>
          <a:p>
            <a:r>
              <a:rPr lang="ja-JP" altLang="en-US" dirty="0" smtClean="0"/>
              <a:t>スケボー広場の展開</a:t>
            </a:r>
          </a:p>
          <a:p>
            <a:pPr lvl="1"/>
            <a:r>
              <a:rPr lang="ja-JP" altLang="en-US" dirty="0" smtClean="0"/>
              <a:t>スケボー広場を設置→住民の苦情→設置者たちは、住民の子ども、その後大人をスケボーに誘い、コーチ、時間も決める→苦情が解消</a:t>
            </a:r>
            <a:endParaRPr lang="ja-JP" altLang="en-US" dirty="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597</TotalTime>
  <Words>361</Words>
  <Application>Microsoft Office PowerPoint</Application>
  <PresentationFormat>画面に合わせる (4:3)</PresentationFormat>
  <Paragraphs>54</Paragraphs>
  <Slides>8</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8</vt:i4>
      </vt:variant>
    </vt:vector>
  </HeadingPairs>
  <TitlesOfParts>
    <vt:vector size="11" baseType="lpstr">
      <vt:lpstr>ＭＳ Ｐゴシック</vt:lpstr>
      <vt:lpstr>Arial</vt:lpstr>
      <vt:lpstr>標準デザイン</vt:lpstr>
      <vt:lpstr>住民の成長</vt:lpstr>
      <vt:lpstr>地域住民としての成長</vt:lpstr>
      <vt:lpstr>鞆の浦景観vs架橋</vt:lpstr>
      <vt:lpstr>沼津・三島コンビナート阻止</vt:lpstr>
      <vt:lpstr>オウム阻止の住民運動</vt:lpstr>
      <vt:lpstr>住民の関係と運動</vt:lpstr>
      <vt:lpstr>ピアノ殺人事件</vt:lpstr>
      <vt:lpstr>ピアノ殺人事件から考える</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住民の成長</dc:title>
  <dc:creator>wakei</dc:creator>
  <cp:lastModifiedBy>wakei</cp:lastModifiedBy>
  <cp:revision>33</cp:revision>
  <dcterms:created xsi:type="dcterms:W3CDTF">2007-06-21T23:29:43Z</dcterms:created>
  <dcterms:modified xsi:type="dcterms:W3CDTF">2017-06-21T09:23:17Z</dcterms:modified>
</cp:coreProperties>
</file>